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3.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5.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7.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9.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2.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5.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6.xml" ContentType="application/vnd.openxmlformats-officedocument.theme+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7.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30.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1.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32.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3.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4.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theme/theme35.xml" ContentType="application/vnd.openxmlformats-officedocument.theme+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73" r:id="rId3"/>
    <p:sldMasterId id="2147483697" r:id="rId4"/>
    <p:sldMasterId id="2147483710" r:id="rId5"/>
    <p:sldMasterId id="2147483723" r:id="rId6"/>
    <p:sldMasterId id="2147483736" r:id="rId7"/>
    <p:sldMasterId id="2147483749" r:id="rId8"/>
    <p:sldMasterId id="2147483762" r:id="rId9"/>
    <p:sldMasterId id="2147483775" r:id="rId10"/>
    <p:sldMasterId id="2147483788" r:id="rId11"/>
    <p:sldMasterId id="2147483801" r:id="rId12"/>
    <p:sldMasterId id="2147483814" r:id="rId13"/>
    <p:sldMasterId id="2147483827" r:id="rId14"/>
    <p:sldMasterId id="2147483840" r:id="rId15"/>
    <p:sldMasterId id="2147483853" r:id="rId16"/>
    <p:sldMasterId id="2147483866" r:id="rId17"/>
    <p:sldMasterId id="2147483879" r:id="rId18"/>
    <p:sldMasterId id="2147483892" r:id="rId19"/>
    <p:sldMasterId id="2147483905" r:id="rId20"/>
    <p:sldMasterId id="2147483918" r:id="rId21"/>
    <p:sldMasterId id="2147483931" r:id="rId22"/>
    <p:sldMasterId id="2147483944" r:id="rId23"/>
    <p:sldMasterId id="2147483957" r:id="rId24"/>
    <p:sldMasterId id="2147483970" r:id="rId25"/>
    <p:sldMasterId id="2147483983" r:id="rId26"/>
    <p:sldMasterId id="2147483996" r:id="rId27"/>
    <p:sldMasterId id="2147484009" r:id="rId28"/>
    <p:sldMasterId id="2147484022" r:id="rId29"/>
    <p:sldMasterId id="2147484035" r:id="rId30"/>
    <p:sldMasterId id="2147484048" r:id="rId31"/>
    <p:sldMasterId id="2147484061" r:id="rId32"/>
    <p:sldMasterId id="2147484074" r:id="rId33"/>
    <p:sldMasterId id="2147484087" r:id="rId34"/>
    <p:sldMasterId id="2147484100" r:id="rId35"/>
    <p:sldMasterId id="2147484113" r:id="rId36"/>
  </p:sldMasterIdLst>
  <p:notesMasterIdLst>
    <p:notesMasterId r:id="rId94"/>
  </p:notesMasterIdLst>
  <p:handoutMasterIdLst>
    <p:handoutMasterId r:id="rId95"/>
  </p:handoutMasterIdLst>
  <p:sldIdLst>
    <p:sldId id="1373" r:id="rId37"/>
    <p:sldId id="1132" r:id="rId38"/>
    <p:sldId id="1374" r:id="rId39"/>
    <p:sldId id="1260" r:id="rId40"/>
    <p:sldId id="1261" r:id="rId41"/>
    <p:sldId id="1263" r:id="rId42"/>
    <p:sldId id="1264" r:id="rId43"/>
    <p:sldId id="1272" r:id="rId44"/>
    <p:sldId id="1375" r:id="rId45"/>
    <p:sldId id="1376" r:id="rId46"/>
    <p:sldId id="1377" r:id="rId47"/>
    <p:sldId id="1378" r:id="rId48"/>
    <p:sldId id="1184" r:id="rId49"/>
    <p:sldId id="1379" r:id="rId50"/>
    <p:sldId id="1380" r:id="rId51"/>
    <p:sldId id="1381" r:id="rId52"/>
    <p:sldId id="1382" r:id="rId53"/>
    <p:sldId id="1220" r:id="rId54"/>
    <p:sldId id="1383" r:id="rId55"/>
    <p:sldId id="1384" r:id="rId56"/>
    <p:sldId id="1282" r:id="rId57"/>
    <p:sldId id="1385" r:id="rId58"/>
    <p:sldId id="1386" r:id="rId59"/>
    <p:sldId id="1387" r:id="rId60"/>
    <p:sldId id="1388" r:id="rId61"/>
    <p:sldId id="1389" r:id="rId62"/>
    <p:sldId id="1390" r:id="rId63"/>
    <p:sldId id="1391" r:id="rId64"/>
    <p:sldId id="1392" r:id="rId65"/>
    <p:sldId id="1393" r:id="rId66"/>
    <p:sldId id="1394" r:id="rId67"/>
    <p:sldId id="1395" r:id="rId68"/>
    <p:sldId id="1310" r:id="rId69"/>
    <p:sldId id="1312" r:id="rId70"/>
    <p:sldId id="1396" r:id="rId71"/>
    <p:sldId id="1397" r:id="rId72"/>
    <p:sldId id="1222" r:id="rId73"/>
    <p:sldId id="1398" r:id="rId74"/>
    <p:sldId id="1225" r:id="rId75"/>
    <p:sldId id="1399" r:id="rId76"/>
    <p:sldId id="1400" r:id="rId77"/>
    <p:sldId id="1401" r:id="rId78"/>
    <p:sldId id="1199" r:id="rId79"/>
    <p:sldId id="1402" r:id="rId80"/>
    <p:sldId id="1403" r:id="rId81"/>
    <p:sldId id="1404" r:id="rId82"/>
    <p:sldId id="1207" r:id="rId83"/>
    <p:sldId id="1405" r:id="rId84"/>
    <p:sldId id="1406" r:id="rId85"/>
    <p:sldId id="1407" r:id="rId86"/>
    <p:sldId id="1408" r:id="rId87"/>
    <p:sldId id="1191" r:id="rId88"/>
    <p:sldId id="1195" r:id="rId89"/>
    <p:sldId id="1409" r:id="rId90"/>
    <p:sldId id="1298" r:id="rId91"/>
    <p:sldId id="1250" r:id="rId92"/>
    <p:sldId id="1410" r:id="rId93"/>
  </p:sldIdLst>
  <p:sldSz cx="6858000" cy="9906000" type="A4"/>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CB6870C7-5DC8-4BB2-A8B5-8D20CE3E9EF5}">
          <p14:sldIdLst>
            <p14:sldId id="1373"/>
          </p14:sldIdLst>
        </p14:section>
        <p14:section name="Önsöz ve İçindekiler" id="{E3834704-E864-44A4-A165-EC348F2F0F99}">
          <p14:sldIdLst>
            <p14:sldId id="1132"/>
            <p14:sldId id="1374"/>
          </p14:sldIdLst>
        </p14:section>
        <p14:section name="Tarihi" id="{BF3A9300-4D0E-445D-BCC4-0E02A151552E}">
          <p14:sldIdLst/>
        </p14:section>
        <p14:section name="Coğrafi Durum" id="{3328578F-2847-4005-9222-28713075E376}">
          <p14:sldIdLst/>
        </p14:section>
        <p14:section name="Nüfus" id="{BCBD03B5-80DA-4107-90EF-EDA191818473}">
          <p14:sldIdLst>
            <p14:sldId id="1260"/>
            <p14:sldId id="1261"/>
            <p14:sldId id="1263"/>
            <p14:sldId id="1264"/>
            <p14:sldId id="1272"/>
            <p14:sldId id="1375"/>
            <p14:sldId id="1376"/>
            <p14:sldId id="1377"/>
            <p14:sldId id="1378"/>
          </p14:sldIdLst>
        </p14:section>
        <p14:section name="İdari Yapı" id="{91CF1F5F-7AC3-4C78-B8BB-28967CF3CFA3}">
          <p14:sldIdLst>
            <p14:sldId id="1184"/>
            <p14:sldId id="1379"/>
          </p14:sldIdLst>
        </p14:section>
        <p14:section name="Asayiş ve Güvenlik" id="{D88D19B8-E6A1-4D66-AE38-9E1BDC194F17}">
          <p14:sldIdLst>
            <p14:sldId id="1380"/>
            <p14:sldId id="1381"/>
            <p14:sldId id="1382"/>
            <p14:sldId id="1220"/>
          </p14:sldIdLst>
        </p14:section>
        <p14:section name="İş ve Çalışma Hayatı" id="{382D718F-38F6-4B88-9A9D-A50CB3B1D8B3}">
          <p14:sldIdLst>
            <p14:sldId id="1383"/>
            <p14:sldId id="1384"/>
          </p14:sldIdLst>
        </p14:section>
        <p14:section name="Milli Gelir ve Ekonomik Durum" id="{0B108E85-2C45-4F66-8025-952477DD2D50}">
          <p14:sldIdLst>
            <p14:sldId id="1282"/>
            <p14:sldId id="1385"/>
            <p14:sldId id="1386"/>
            <p14:sldId id="1387"/>
          </p14:sldIdLst>
        </p14:section>
        <p14:section name="Eğitim" id="{F94EEF6A-EAC4-48B2-A445-3E0D61075020}">
          <p14:sldIdLst>
            <p14:sldId id="1388"/>
            <p14:sldId id="1389"/>
            <p14:sldId id="1390"/>
          </p14:sldIdLst>
        </p14:section>
        <p14:section name="Yüksek Öğretim" id="{C87B0D2E-C96F-4438-8675-A1496E6AB87B}">
          <p14:sldIdLst>
            <p14:sldId id="1391"/>
            <p14:sldId id="1392"/>
            <p14:sldId id="1393"/>
            <p14:sldId id="1394"/>
          </p14:sldIdLst>
        </p14:section>
        <p14:section name="Ulaşım" id="{18DF6305-EDBB-4215-83BF-A57E59319649}">
          <p14:sldIdLst>
            <p14:sldId id="1395"/>
            <p14:sldId id="1310"/>
            <p14:sldId id="1312"/>
            <p14:sldId id="1396"/>
            <p14:sldId id="1397"/>
          </p14:sldIdLst>
        </p14:section>
        <p14:section name="Sağlık" id="{827ED5F3-9EA5-4E1E-A5A6-78F5C537763D}">
          <p14:sldIdLst>
            <p14:sldId id="1222"/>
            <p14:sldId id="1398"/>
            <p14:sldId id="1225"/>
          </p14:sldIdLst>
        </p14:section>
        <p14:section name="Sosyal Hizmetler" id="{135582F7-D1D9-4B80-8D1B-7DA0C615EBE4}">
          <p14:sldIdLst>
            <p14:sldId id="1399"/>
            <p14:sldId id="1400"/>
            <p14:sldId id="1401"/>
          </p14:sldIdLst>
        </p14:section>
        <p14:section name="Kültür ve Turizm" id="{00722258-9DB0-425A-A243-ABA357267D53}">
          <p14:sldIdLst>
            <p14:sldId id="1199"/>
            <p14:sldId id="1402"/>
            <p14:sldId id="1403"/>
            <p14:sldId id="1404"/>
            <p14:sldId id="1207"/>
          </p14:sldIdLst>
        </p14:section>
        <p14:section name="Spor" id="{A4C2D35F-4A7C-4D67-AFCE-972D233714B5}">
          <p14:sldIdLst>
            <p14:sldId id="1405"/>
            <p14:sldId id="1406"/>
          </p14:sldIdLst>
        </p14:section>
        <p14:section name="Sanayi ve Teknoloji" id="{9817FEBA-CA9B-4048-90D3-1C16EFAABE37}">
          <p14:sldIdLst>
            <p14:sldId id="1407"/>
            <p14:sldId id="1408"/>
          </p14:sldIdLst>
        </p14:section>
        <p14:section name="Tarım, Orman ve Hayvancılık" id="{698FB528-5B18-4F63-8A31-5848657B907D}">
          <p14:sldIdLst>
            <p14:sldId id="1191"/>
            <p14:sldId id="1195"/>
          </p14:sldIdLst>
        </p14:section>
        <p14:section name="Konut ve Yerleşim" id="{2ADC86E7-5558-446B-82F0-4E7EF65E9F10}">
          <p14:sldIdLst/>
        </p14:section>
        <p14:section name="Fiziki ve Teknik Altyapı" id="{14F16885-D14D-4357-8EA9-07BD365417B4}">
          <p14:sldIdLst>
            <p14:sldId id="1409"/>
          </p14:sldIdLst>
        </p14:section>
        <p14:section name="İletişim, Haberleşme ve Enerji" id="{E0DD1311-E880-441B-A6C5-D3C74CBA593A}">
          <p14:sldIdLst>
            <p14:sldId id="1298"/>
          </p14:sldIdLst>
        </p14:section>
        <p14:section name="Mahalli İdareler" id="{9C648D7D-65FE-44B9-A4AC-090A9B9C0210}">
          <p14:sldIdLst/>
        </p14:section>
        <p14:section name="İKK Toplantı Değerlendirme" id="{2B796EA8-D2B7-4D2B-9999-75A03A8F42B7}">
          <p14:sldIdLst/>
        </p14:section>
        <p14:section name="2024 Yatırımları - Yatırım Programı" id="{59E8281F-4195-4F7C-A0A9-B451869BA8CA}">
          <p14:sldIdLst/>
        </p14:section>
        <p14:section name="2003-2023 Kamu Yatırımları" id="{E1E88229-6DBF-4CB5-B751-28A3A8FED7BE}">
          <p14:sldIdLst/>
        </p14:section>
        <p14:section name="Devam Eden Önemli Projeler" id="{BDAD76BD-FE19-423C-89D3-934945AA13F1}">
          <p14:sldIdLst/>
        </p14:section>
        <p14:section name="Hükümet Konakları" id="{ABE24497-59D7-4B4A-BA05-CA9BFB67F4D9}">
          <p14:sldIdLst/>
        </p14:section>
        <p14:section name="İstanbul Valiliği Projeleri" id="{281DE564-E01D-45FF-8E7B-69AFA50D5BC9}">
          <p14:sldIdLst/>
        </p14:section>
        <p14:section name="Sorunlar" id="{C4DE1672-B9AE-4922-B13B-AE127AA9B9F0}">
          <p14:sldIdLst>
            <p14:sldId id="1250"/>
          </p14:sldIdLst>
        </p14:section>
        <p14:section name="Kamu Yatırımları" id="{872BCAB6-A2CE-46E7-BC49-1413BD9B144A}">
          <p14:sldIdLst>
            <p14:sldId id="1410"/>
          </p14:sldIdLst>
        </p14:section>
        <p14:section name="Sonuç" id="{43135EFA-98E4-4712-96C2-DDB5B7F92B1A}">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üleyha AKSÜZEK KAVAK" initials="ZAK" lastIdx="1" clrIdx="0">
    <p:extLst>
      <p:ext uri="{19B8F6BF-5375-455C-9EA6-DF929625EA0E}">
        <p15:presenceInfo xmlns:p15="http://schemas.microsoft.com/office/powerpoint/2012/main" userId="S-1-5-21-3319460674-182160504-3610838970-10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3457"/>
    <a:srgbClr val="FEE0BF"/>
    <a:srgbClr val="FEC382"/>
    <a:srgbClr val="FEB462"/>
    <a:srgbClr val="FD8A09"/>
    <a:srgbClr val="28B2FC"/>
    <a:srgbClr val="F9BD07"/>
    <a:srgbClr val="F2D492"/>
    <a:srgbClr val="FF8D09"/>
    <a:srgbClr val="FFD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3548" autoAdjust="0"/>
  </p:normalViewPr>
  <p:slideViewPr>
    <p:cSldViewPr snapToGrid="0">
      <p:cViewPr varScale="1">
        <p:scale>
          <a:sx n="72" d="100"/>
          <a:sy n="72" d="100"/>
        </p:scale>
        <p:origin x="3378" y="60"/>
      </p:cViewPr>
      <p:guideLst/>
    </p:cSldViewPr>
  </p:slideViewPr>
  <p:outlineViewPr>
    <p:cViewPr>
      <p:scale>
        <a:sx n="33" d="100"/>
        <a:sy n="33" d="100"/>
      </p:scale>
      <p:origin x="0" y="-16872"/>
    </p:cViewPr>
  </p:outlineViewPr>
  <p:notesTextViewPr>
    <p:cViewPr>
      <p:scale>
        <a:sx n="1" d="1"/>
        <a:sy n="1" d="1"/>
      </p:scale>
      <p:origin x="0" y="0"/>
    </p:cViewPr>
  </p:notesTextViewPr>
  <p:notesViewPr>
    <p:cSldViewPr snapToGrid="0">
      <p:cViewPr varScale="1">
        <p:scale>
          <a:sx n="75" d="100"/>
          <a:sy n="75" d="100"/>
        </p:scale>
        <p:origin x="221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6.xml"/><Relationship Id="rId47" Type="http://schemas.openxmlformats.org/officeDocument/2006/relationships/slide" Target="slides/slide11.xml"/><Relationship Id="rId50" Type="http://schemas.openxmlformats.org/officeDocument/2006/relationships/slide" Target="slides/slide14.xml"/><Relationship Id="rId55" Type="http://schemas.openxmlformats.org/officeDocument/2006/relationships/slide" Target="slides/slide19.xml"/><Relationship Id="rId63" Type="http://schemas.openxmlformats.org/officeDocument/2006/relationships/slide" Target="slides/slide27.xml"/><Relationship Id="rId68" Type="http://schemas.openxmlformats.org/officeDocument/2006/relationships/slide" Target="slides/slide32.xml"/><Relationship Id="rId76" Type="http://schemas.openxmlformats.org/officeDocument/2006/relationships/slide" Target="slides/slide40.xml"/><Relationship Id="rId84" Type="http://schemas.openxmlformats.org/officeDocument/2006/relationships/slide" Target="slides/slide48.xml"/><Relationship Id="rId89" Type="http://schemas.openxmlformats.org/officeDocument/2006/relationships/slide" Target="slides/slide53.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5.xml"/><Relationship Id="rId92"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slide" Target="slides/slide17.xml"/><Relationship Id="rId58" Type="http://schemas.openxmlformats.org/officeDocument/2006/relationships/slide" Target="slides/slide22.xml"/><Relationship Id="rId66" Type="http://schemas.openxmlformats.org/officeDocument/2006/relationships/slide" Target="slides/slide30.xml"/><Relationship Id="rId74" Type="http://schemas.openxmlformats.org/officeDocument/2006/relationships/slide" Target="slides/slide38.xml"/><Relationship Id="rId79" Type="http://schemas.openxmlformats.org/officeDocument/2006/relationships/slide" Target="slides/slide43.xml"/><Relationship Id="rId87" Type="http://schemas.openxmlformats.org/officeDocument/2006/relationships/slide" Target="slides/slide51.xml"/><Relationship Id="rId5" Type="http://schemas.openxmlformats.org/officeDocument/2006/relationships/slideMaster" Target="slideMasters/slideMaster5.xml"/><Relationship Id="rId61" Type="http://schemas.openxmlformats.org/officeDocument/2006/relationships/slide" Target="slides/slide25.xml"/><Relationship Id="rId82" Type="http://schemas.openxmlformats.org/officeDocument/2006/relationships/slide" Target="slides/slide46.xml"/><Relationship Id="rId90" Type="http://schemas.openxmlformats.org/officeDocument/2006/relationships/slide" Target="slides/slide54.xml"/><Relationship Id="rId95" Type="http://schemas.openxmlformats.org/officeDocument/2006/relationships/handoutMaster" Target="handoutMasters/handout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slide" Target="slides/slide20.xml"/><Relationship Id="rId64" Type="http://schemas.openxmlformats.org/officeDocument/2006/relationships/slide" Target="slides/slide28.xml"/><Relationship Id="rId69" Type="http://schemas.openxmlformats.org/officeDocument/2006/relationships/slide" Target="slides/slide33.xml"/><Relationship Id="rId77" Type="http://schemas.openxmlformats.org/officeDocument/2006/relationships/slide" Target="slides/slide41.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5.xml"/><Relationship Id="rId72" Type="http://schemas.openxmlformats.org/officeDocument/2006/relationships/slide" Target="slides/slide36.xml"/><Relationship Id="rId80" Type="http://schemas.openxmlformats.org/officeDocument/2006/relationships/slide" Target="slides/slide44.xml"/><Relationship Id="rId85" Type="http://schemas.openxmlformats.org/officeDocument/2006/relationships/slide" Target="slides/slide49.xml"/><Relationship Id="rId93" Type="http://schemas.openxmlformats.org/officeDocument/2006/relationships/slide" Target="slides/slide57.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slide" Target="slides/slide31.xml"/><Relationship Id="rId20" Type="http://schemas.openxmlformats.org/officeDocument/2006/relationships/slideMaster" Target="slideMasters/slideMaster20.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 Id="rId70" Type="http://schemas.openxmlformats.org/officeDocument/2006/relationships/slide" Target="slides/slide34.xml"/><Relationship Id="rId75" Type="http://schemas.openxmlformats.org/officeDocument/2006/relationships/slide" Target="slides/slide39.xml"/><Relationship Id="rId83" Type="http://schemas.openxmlformats.org/officeDocument/2006/relationships/slide" Target="slides/slide47.xml"/><Relationship Id="rId88" Type="http://schemas.openxmlformats.org/officeDocument/2006/relationships/slide" Target="slides/slide52.xml"/><Relationship Id="rId91" Type="http://schemas.openxmlformats.org/officeDocument/2006/relationships/slide" Target="slides/slide55.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3.xml"/><Relationship Id="rId57" Type="http://schemas.openxmlformats.org/officeDocument/2006/relationships/slide" Target="slides/slide2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slide" Target="slides/slide29.xml"/><Relationship Id="rId73" Type="http://schemas.openxmlformats.org/officeDocument/2006/relationships/slide" Target="slides/slide37.xml"/><Relationship Id="rId78" Type="http://schemas.openxmlformats.org/officeDocument/2006/relationships/slide" Target="slides/slide42.xml"/><Relationship Id="rId81" Type="http://schemas.openxmlformats.org/officeDocument/2006/relationships/slide" Target="slides/slide45.xml"/><Relationship Id="rId86" Type="http://schemas.openxmlformats.org/officeDocument/2006/relationships/slide" Target="slides/slide50.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9367CFD-0522-4911-AE15-DFE0283BE41F}" type="datetimeFigureOut">
              <a:rPr lang="tr-TR" smtClean="0"/>
              <a:t>4.12.2024</a:t>
            </a:fld>
            <a:endParaRPr lang="tr-TR"/>
          </a:p>
        </p:txBody>
      </p:sp>
      <p:sp>
        <p:nvSpPr>
          <p:cNvPr id="4" name="Altbilgi Yer Tutucusu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4FAFABCE-18FE-486E-9DA5-EF597B4E2371}" type="slidenum">
              <a:rPr lang="tr-TR" smtClean="0"/>
              <a:t>‹#›</a:t>
            </a:fld>
            <a:endParaRPr lang="tr-TR"/>
          </a:p>
        </p:txBody>
      </p:sp>
    </p:spTree>
    <p:extLst>
      <p:ext uri="{BB962C8B-B14F-4D97-AF65-F5344CB8AC3E}">
        <p14:creationId xmlns:p14="http://schemas.microsoft.com/office/powerpoint/2010/main" val="568582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0"/>
            <a:ext cx="2945660"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5" y="0"/>
            <a:ext cx="2945660" cy="498135"/>
          </a:xfrm>
          <a:prstGeom prst="rect">
            <a:avLst/>
          </a:prstGeom>
        </p:spPr>
        <p:txBody>
          <a:bodyPr vert="horz" lIns="91440" tIns="45720" rIns="91440" bIns="45720" rtlCol="0"/>
          <a:lstStyle>
            <a:lvl1pPr algn="r">
              <a:defRPr sz="1200"/>
            </a:lvl1pPr>
          </a:lstStyle>
          <a:p>
            <a:fld id="{DBAA3C0F-A9AD-4274-91D2-28331D09CCCF}" type="datetimeFigureOut">
              <a:rPr lang="tr-TR" smtClean="0"/>
              <a:t>4.12.2024</a:t>
            </a:fld>
            <a:endParaRPr lang="tr-TR"/>
          </a:p>
        </p:txBody>
      </p:sp>
      <p:sp>
        <p:nvSpPr>
          <p:cNvPr id="4" name="Slayt Görüntüsü Yer Tutucusu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9"/>
            <a:ext cx="5438140" cy="3909238"/>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3" y="9430091"/>
            <a:ext cx="2945660"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5" y="9430091"/>
            <a:ext cx="2945660" cy="498134"/>
          </a:xfrm>
          <a:prstGeom prst="rect">
            <a:avLst/>
          </a:prstGeom>
        </p:spPr>
        <p:txBody>
          <a:bodyPr vert="horz" lIns="91440" tIns="45720" rIns="91440" bIns="45720" rtlCol="0" anchor="b"/>
          <a:lstStyle>
            <a:lvl1pPr algn="r">
              <a:defRPr sz="1200"/>
            </a:lvl1pPr>
          </a:lstStyle>
          <a:p>
            <a:fld id="{804B5915-9D30-44F4-BAED-259C05145258}" type="slidenum">
              <a:rPr lang="tr-TR" smtClean="0"/>
              <a:t>‹#›</a:t>
            </a:fld>
            <a:endParaRPr lang="tr-TR"/>
          </a:p>
        </p:txBody>
      </p:sp>
    </p:spTree>
    <p:extLst>
      <p:ext uri="{BB962C8B-B14F-4D97-AF65-F5344CB8AC3E}">
        <p14:creationId xmlns:p14="http://schemas.microsoft.com/office/powerpoint/2010/main" val="189442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1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97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1563"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1563"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64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22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1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100" rtl="0" eaLnBrk="1" fontAlgn="auto" latinLnBrk="0" hangingPunct="1">
                <a:lnSpc>
                  <a:spcPct val="100000"/>
                </a:lnSpc>
                <a:spcBef>
                  <a:spcPts val="0"/>
                </a:spcBef>
                <a:spcAft>
                  <a:spcPts val="0"/>
                </a:spcAft>
                <a:buClrTx/>
                <a:buSzTx/>
                <a:buFontTx/>
                <a:buNone/>
                <a:tabLst/>
                <a:defRPr/>
              </a:pPr>
              <a:t>28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989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091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68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42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023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927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B5915-9D30-44F4-BAED-259C0514525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517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endParaRPr lang="tr-T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tr-TR"/>
          </a:p>
        </p:txBody>
      </p:sp>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34288677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624773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064464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39921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29451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96584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05039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950085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684004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979373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41474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222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514213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32642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3629363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188698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539566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452223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776664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792401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075248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671226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15388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274917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84327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621693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523775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9022617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709765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23891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660658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645289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708316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1737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804794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183498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819894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798462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142848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024275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75071948"/>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680868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101866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649779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42590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702197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443114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727012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676663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505358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63820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138517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160733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4039148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008686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84412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85591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252791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723468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661300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656596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072994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7811652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3166162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335538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3835911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114372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832949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647054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872747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96487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452648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817554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588964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011457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753808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924669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1888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148582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927724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7426754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9536929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8973631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144160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308228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001727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97875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277532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0977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7290467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681873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8769659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759699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3262632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648451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289743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898508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597990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561855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74429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79461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306849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0907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574031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442077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373255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62401102"/>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6053206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533966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219684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95824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lang="tr-T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tr-TR"/>
          </a:p>
        </p:txBody>
      </p:sp>
      <p:sp>
        <p:nvSpPr>
          <p:cNvPr id="9"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4424373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3022991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214680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399305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8529232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553354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5590837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795718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8902925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79240547"/>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7382949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88231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5564266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127230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841874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21614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1473559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716094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0572831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714840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787430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847232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017048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447152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702610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7137398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6062662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7965609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1577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8677541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724624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9734202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6304224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56282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9570177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9064065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86962511"/>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7110756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984381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2584933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2108847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1299196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5705693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4116523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79447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7763169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009434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2984589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3614593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64812045"/>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008424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5017572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3535669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0616677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0667856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55159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8510914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168854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6950826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8300836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752311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1570026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15357516"/>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5161346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4737910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4068956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53089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9799407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8159034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041096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4852995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0652728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888912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9590126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8778709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62244513"/>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543200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16103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4854299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4342146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2507869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0075793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3562532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353320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8755157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183745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7349078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9666736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497153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6932973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3552796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4520402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401163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0180484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8256664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9726297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2079486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9903772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466693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18628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6329573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9110756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6741833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2283197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6859803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4846417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8930827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723901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9613432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9037670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6122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endParaRPr lang="tr-T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tr-TR"/>
          </a:p>
        </p:txBody>
      </p:sp>
      <p:sp>
        <p:nvSpPr>
          <p:cNvPr id="8"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2933807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0289551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260914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604115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6214967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20993959"/>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2202877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7385929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4294023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3896389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4126837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0649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4025042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3223695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6004853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7754570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9637942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5057656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53619286"/>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8941753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0801357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0958804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55183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5067382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1896933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5251760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017088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8659818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2256963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8234669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2491434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78792270"/>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851002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58045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0871255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5948471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1254940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7423033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53000956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6047327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3690145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0723839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9108845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2886915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75290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0162739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0552355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6756013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7944140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1610081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9008298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7340778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8663889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5085793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9294856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24042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8937180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0839080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67051078"/>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0444209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2508854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2082621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0652918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1932578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9990397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4565698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4134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5504562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8134167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7464330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5034276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0059923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3750974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1823350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5350753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3282656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1240625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24160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5404098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8620205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6995959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681002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69262486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64284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24226922"/>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7163113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9039281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16231124"/>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14341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1317929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7549729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2840979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7463132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1034109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7143577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6384035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9204894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9993575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9258640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50590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35685738"/>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3482773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400173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98715914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9992913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6220398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34500286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5264668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7768985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4743780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89955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lang="tr-T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tr-T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01265304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0537542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6822784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5487885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6294369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9986067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04422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36691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10576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41125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42215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83522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05609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140165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4658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1081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endParaRPr lang="tr-T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tr-TR"/>
          </a:p>
        </p:txBody>
      </p:sp>
      <p:sp>
        <p:nvSpPr>
          <p:cNvPr id="7"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2501634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31139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5399965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69808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48840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844867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58728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75541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072647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39799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3232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407122958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55700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829011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505017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0518481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852487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08353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454325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199208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706045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9280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49646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946065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727165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440511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45687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673699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0745116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84092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45203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067320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1342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smtClean="0"/>
              <a:t> / 201</a:t>
            </a:r>
            <a:endParaRPr lang="tr-TR" dirty="0"/>
          </a:p>
        </p:txBody>
      </p:sp>
    </p:spTree>
    <p:extLst>
      <p:ext uri="{BB962C8B-B14F-4D97-AF65-F5344CB8AC3E}">
        <p14:creationId xmlns:p14="http://schemas.microsoft.com/office/powerpoint/2010/main" val="36049001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950743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34349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941506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2632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510696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6897893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825125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0369486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103013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simgeyi tıklatın</a:t>
            </a:r>
            <a:endParaRPr lang="en-US" dirty="0"/>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5301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227068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112060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845453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9426504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tr-TR"/>
              <a:t>Asıl başlık stili için tıklatın</a:t>
            </a:r>
            <a:endParaRPr lang="en-US" dirty="0"/>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080661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idx="1"/>
          </p:nvPr>
        </p:nvSpPr>
        <p:spPr>
          <a:xfrm>
            <a:off x="471488" y="2637014"/>
            <a:ext cx="5915025"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569978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tr-TR"/>
              <a:t>Asıl başlık stili için tıklatın</a:t>
            </a:r>
            <a:endParaRPr lang="en-US" dirty="0"/>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75717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6332193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tr-TR"/>
              <a:t>Asıl başlık stili için tıklatın</a:t>
            </a:r>
            <a:endParaRPr lang="en-US" dirty="0"/>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763282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tr-TR"/>
              <a:t>Asıl başlık stili için tıklatın</a:t>
            </a:r>
            <a:endParaRPr lang="en-US" dirty="0"/>
          </a:p>
        </p:txBody>
      </p:sp>
      <p:sp>
        <p:nvSpPr>
          <p:cNvPr id="3" name="Date Placeholder 2"/>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353578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lvl1pPr>
              <a:defRPr sz="9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346220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10.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20.sv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3.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11.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20.sv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3.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6" Type="http://schemas.openxmlformats.org/officeDocument/2006/relationships/image" Target="../media/image20.sv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image" Target="../media/image3.png"/><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3.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6" Type="http://schemas.openxmlformats.org/officeDocument/2006/relationships/image" Target="../media/image20.sv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image" Target="../media/image3.png"/><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4.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6" Type="http://schemas.openxmlformats.org/officeDocument/2006/relationships/image" Target="../media/image20.svg"/><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3.pn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5.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6" Type="http://schemas.openxmlformats.org/officeDocument/2006/relationships/image" Target="../media/image20.sv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image" Target="../media/image3.png"/><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6.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6" Type="http://schemas.openxmlformats.org/officeDocument/2006/relationships/image" Target="../media/image20.sv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image" Target="../media/image3.png"/><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6" Type="http://schemas.openxmlformats.org/officeDocument/2006/relationships/image" Target="../media/image20.sv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image" Target="../media/image3.png"/><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8.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6" Type="http://schemas.openxmlformats.org/officeDocument/2006/relationships/image" Target="../media/image20.svg"/><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3.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9.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6" Type="http://schemas.openxmlformats.org/officeDocument/2006/relationships/image" Target="../media/image20.svg"/><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image" Target="../media/image3.png"/><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theme" Target="../theme/theme20.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6" Type="http://schemas.openxmlformats.org/officeDocument/2006/relationships/image" Target="../media/image21.svg"/><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image" Target="../media/image3.png"/><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theme" Target="../theme/theme21.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6" Type="http://schemas.openxmlformats.org/officeDocument/2006/relationships/image" Target="../media/image21.svg"/><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image" Target="../media/image3.png"/><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theme" Target="../theme/theme2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6" Type="http://schemas.openxmlformats.org/officeDocument/2006/relationships/image" Target="../media/image21.svg"/><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image" Target="../media/image3.png"/><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theme" Target="../theme/theme23.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6" Type="http://schemas.openxmlformats.org/officeDocument/2006/relationships/image" Target="../media/image21.svg"/><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image" Target="../media/image3.png"/><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theme" Target="../theme/theme24.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2" Type="http://schemas.openxmlformats.org/officeDocument/2006/relationships/slideLayout" Target="../slideLayouts/slideLayout250.xml"/><Relationship Id="rId16" Type="http://schemas.openxmlformats.org/officeDocument/2006/relationships/image" Target="../media/image21.svg"/><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image" Target="../media/image3.png"/><Relationship Id="rId10" Type="http://schemas.openxmlformats.org/officeDocument/2006/relationships/slideLayout" Target="../slideLayouts/slideLayout258.xml"/><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theme" Target="../theme/theme25.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2" Type="http://schemas.openxmlformats.org/officeDocument/2006/relationships/slideLayout" Target="../slideLayouts/slideLayout262.xml"/><Relationship Id="rId16" Type="http://schemas.openxmlformats.org/officeDocument/2006/relationships/image" Target="../media/image21.svg"/><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image" Target="../media/image3.png"/><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image" Target="../media/image1.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theme" Target="../theme/theme26.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2" Type="http://schemas.openxmlformats.org/officeDocument/2006/relationships/slideLayout" Target="../slideLayouts/slideLayout274.xml"/><Relationship Id="rId16" Type="http://schemas.openxmlformats.org/officeDocument/2006/relationships/image" Target="../media/image21.svg"/><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5" Type="http://schemas.openxmlformats.org/officeDocument/2006/relationships/image" Target="../media/image3.png"/><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image" Target="../media/image1.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theme" Target="../theme/theme27.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slideLayout" Target="../slideLayouts/slideLayout296.xml"/><Relationship Id="rId2" Type="http://schemas.openxmlformats.org/officeDocument/2006/relationships/slideLayout" Target="../slideLayouts/slideLayout286.xml"/><Relationship Id="rId16" Type="http://schemas.openxmlformats.org/officeDocument/2006/relationships/image" Target="../media/image21.svg"/><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image" Target="../media/image3.png"/><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image" Target="../media/image1.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theme" Target="../theme/theme28.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2" Type="http://schemas.openxmlformats.org/officeDocument/2006/relationships/slideLayout" Target="../slideLayouts/slideLayout298.xml"/><Relationship Id="rId16" Type="http://schemas.openxmlformats.org/officeDocument/2006/relationships/image" Target="../media/image21.svg"/><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5" Type="http://schemas.openxmlformats.org/officeDocument/2006/relationships/image" Target="../media/image3.png"/><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image" Target="../media/image1.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theme" Target="../theme/theme29.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2" Type="http://schemas.openxmlformats.org/officeDocument/2006/relationships/slideLayout" Target="../slideLayouts/slideLayout310.xml"/><Relationship Id="rId16" Type="http://schemas.openxmlformats.org/officeDocument/2006/relationships/image" Target="../media/image21.svg"/><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image" Target="../media/image3.png"/><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theme" Target="../theme/theme30.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2" Type="http://schemas.openxmlformats.org/officeDocument/2006/relationships/slideLayout" Target="../slideLayouts/slideLayout322.xml"/><Relationship Id="rId16" Type="http://schemas.openxmlformats.org/officeDocument/2006/relationships/image" Target="../media/image22.svg"/><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5" Type="http://schemas.openxmlformats.org/officeDocument/2006/relationships/image" Target="../media/image3.png"/><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image" Target="../media/image1.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theme" Target="../theme/theme31.xml"/><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slideLayout" Target="../slideLayouts/slideLayout344.xml"/><Relationship Id="rId2" Type="http://schemas.openxmlformats.org/officeDocument/2006/relationships/slideLayout" Target="../slideLayouts/slideLayout334.xml"/><Relationship Id="rId16" Type="http://schemas.openxmlformats.org/officeDocument/2006/relationships/image" Target="../media/image22.svg"/><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5" Type="http://schemas.openxmlformats.org/officeDocument/2006/relationships/image" Target="../media/image3.png"/><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image" Target="../media/image1.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theme" Target="../theme/theme32.xml"/><Relationship Id="rId3" Type="http://schemas.openxmlformats.org/officeDocument/2006/relationships/slideLayout" Target="../slideLayouts/slideLayout347.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2" Type="http://schemas.openxmlformats.org/officeDocument/2006/relationships/slideLayout" Target="../slideLayouts/slideLayout346.xml"/><Relationship Id="rId16" Type="http://schemas.openxmlformats.org/officeDocument/2006/relationships/image" Target="../media/image22.svg"/><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5" Type="http://schemas.openxmlformats.org/officeDocument/2006/relationships/slideLayout" Target="../slideLayouts/slideLayout349.xml"/><Relationship Id="rId15" Type="http://schemas.openxmlformats.org/officeDocument/2006/relationships/image" Target="../media/image3.png"/><Relationship Id="rId10" Type="http://schemas.openxmlformats.org/officeDocument/2006/relationships/slideLayout" Target="../slideLayouts/slideLayout354.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image" Target="../media/image1.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theme" Target="../theme/theme33.xml"/><Relationship Id="rId3" Type="http://schemas.openxmlformats.org/officeDocument/2006/relationships/slideLayout" Target="../slideLayouts/slideLayout359.xml"/><Relationship Id="rId7" Type="http://schemas.openxmlformats.org/officeDocument/2006/relationships/slideLayout" Target="../slideLayouts/slideLayout363.xml"/><Relationship Id="rId12" Type="http://schemas.openxmlformats.org/officeDocument/2006/relationships/slideLayout" Target="../slideLayouts/slideLayout368.xml"/><Relationship Id="rId2" Type="http://schemas.openxmlformats.org/officeDocument/2006/relationships/slideLayout" Target="../slideLayouts/slideLayout358.xml"/><Relationship Id="rId16" Type="http://schemas.openxmlformats.org/officeDocument/2006/relationships/image" Target="../media/image22.svg"/><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5" Type="http://schemas.openxmlformats.org/officeDocument/2006/relationships/slideLayout" Target="../slideLayouts/slideLayout361.xml"/><Relationship Id="rId15" Type="http://schemas.openxmlformats.org/officeDocument/2006/relationships/image" Target="../media/image3.png"/><Relationship Id="rId10" Type="http://schemas.openxmlformats.org/officeDocument/2006/relationships/slideLayout" Target="../slideLayouts/slideLayout366.xm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image" Target="../media/image1.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theme" Target="../theme/theme34.xml"/><Relationship Id="rId3" Type="http://schemas.openxmlformats.org/officeDocument/2006/relationships/slideLayout" Target="../slideLayouts/slideLayout371.xml"/><Relationship Id="rId7" Type="http://schemas.openxmlformats.org/officeDocument/2006/relationships/slideLayout" Target="../slideLayouts/slideLayout375.xml"/><Relationship Id="rId12" Type="http://schemas.openxmlformats.org/officeDocument/2006/relationships/slideLayout" Target="../slideLayouts/slideLayout380.xml"/><Relationship Id="rId2" Type="http://schemas.openxmlformats.org/officeDocument/2006/relationships/slideLayout" Target="../slideLayouts/slideLayout370.xml"/><Relationship Id="rId16" Type="http://schemas.openxmlformats.org/officeDocument/2006/relationships/image" Target="../media/image22.svg"/><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5" Type="http://schemas.openxmlformats.org/officeDocument/2006/relationships/image" Target="../media/image3.png"/><Relationship Id="rId10" Type="http://schemas.openxmlformats.org/officeDocument/2006/relationships/slideLayout" Target="../slideLayouts/slideLayout378.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image" Target="../media/image1.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theme" Target="../theme/theme35.xml"/><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slideLayout" Target="../slideLayouts/slideLayout392.xml"/><Relationship Id="rId2" Type="http://schemas.openxmlformats.org/officeDocument/2006/relationships/slideLayout" Target="../slideLayouts/slideLayout382.xml"/><Relationship Id="rId16" Type="http://schemas.openxmlformats.org/officeDocument/2006/relationships/image" Target="../media/image22.svg"/><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5" Type="http://schemas.openxmlformats.org/officeDocument/2006/relationships/image" Target="../media/image3.png"/><Relationship Id="rId10" Type="http://schemas.openxmlformats.org/officeDocument/2006/relationships/slideLayout" Target="../slideLayouts/slideLayout390.xml"/><Relationship Id="rId4" Type="http://schemas.openxmlformats.org/officeDocument/2006/relationships/slideLayout" Target="../slideLayouts/slideLayout384.xml"/><Relationship Id="rId9" Type="http://schemas.openxmlformats.org/officeDocument/2006/relationships/slideLayout" Target="../slideLayouts/slideLayout389.xml"/><Relationship Id="rId14" Type="http://schemas.openxmlformats.org/officeDocument/2006/relationships/image" Target="../media/image1.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0.xml"/><Relationship Id="rId13" Type="http://schemas.openxmlformats.org/officeDocument/2006/relationships/theme" Target="../theme/theme36.xml"/><Relationship Id="rId3" Type="http://schemas.openxmlformats.org/officeDocument/2006/relationships/slideLayout" Target="../slideLayouts/slideLayout395.xml"/><Relationship Id="rId7" Type="http://schemas.openxmlformats.org/officeDocument/2006/relationships/slideLayout" Target="../slideLayouts/slideLayout399.xml"/><Relationship Id="rId12" Type="http://schemas.openxmlformats.org/officeDocument/2006/relationships/slideLayout" Target="../slideLayouts/slideLayout404.xml"/><Relationship Id="rId2" Type="http://schemas.openxmlformats.org/officeDocument/2006/relationships/slideLayout" Target="../slideLayouts/slideLayout394.xml"/><Relationship Id="rId16" Type="http://schemas.openxmlformats.org/officeDocument/2006/relationships/image" Target="../media/image22.svg"/><Relationship Id="rId1" Type="http://schemas.openxmlformats.org/officeDocument/2006/relationships/slideLayout" Target="../slideLayouts/slideLayout393.xml"/><Relationship Id="rId6" Type="http://schemas.openxmlformats.org/officeDocument/2006/relationships/slideLayout" Target="../slideLayouts/slideLayout398.xml"/><Relationship Id="rId11" Type="http://schemas.openxmlformats.org/officeDocument/2006/relationships/slideLayout" Target="../slideLayouts/slideLayout403.xml"/><Relationship Id="rId5" Type="http://schemas.openxmlformats.org/officeDocument/2006/relationships/slideLayout" Target="../slideLayouts/slideLayout397.xml"/><Relationship Id="rId15" Type="http://schemas.openxmlformats.org/officeDocument/2006/relationships/image" Target="../media/image3.png"/><Relationship Id="rId10" Type="http://schemas.openxmlformats.org/officeDocument/2006/relationships/slideLayout" Target="../slideLayouts/slideLayout402.xml"/><Relationship Id="rId4" Type="http://schemas.openxmlformats.org/officeDocument/2006/relationships/slideLayout" Target="../slideLayouts/slideLayout396.xml"/><Relationship Id="rId9" Type="http://schemas.openxmlformats.org/officeDocument/2006/relationships/slideLayout" Target="../slideLayouts/slideLayout40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4.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3.sv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3.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sv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2.sv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8.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2.sv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3.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9.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20.sv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Yuvarlatılmış Dikdörtgen 3"/>
          <p:cNvSpPr/>
          <p:nvPr userDrawn="1"/>
        </p:nvSpPr>
        <p:spPr>
          <a:xfrm>
            <a:off x="5918200" y="9493250"/>
            <a:ext cx="871306" cy="342900"/>
          </a:xfrm>
          <a:prstGeom prst="roundRect">
            <a:avLst/>
          </a:prstGeom>
          <a:solidFill>
            <a:srgbClr val="9E652E">
              <a:alpha val="75000"/>
            </a:srgbClr>
          </a:solidFill>
          <a:ln>
            <a:solidFill>
              <a:srgbClr val="2F4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endParaRPr lang="en-US" sz="1350"/>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6022484" y="9493250"/>
            <a:ext cx="1050118" cy="381708"/>
          </a:xfrm>
          <a:prstGeom prst="rect">
            <a:avLst/>
          </a:prstGeom>
        </p:spPr>
        <p:txBody>
          <a:bodyPr vert="horz" lIns="91440" tIns="45720" rIns="91440" bIns="45720" rtlCol="0" anchor="ctr"/>
          <a:lstStyle>
            <a:lvl1pPr marL="0" algn="l" defTabSz="914400" rtl="0" eaLnBrk="1" latinLnBrk="0" hangingPunct="1">
              <a:defRPr lang="tr-TR" sz="1200" b="1" kern="1200" smtClean="0">
                <a:solidFill>
                  <a:schemeClr val="bg1"/>
                </a:solidFill>
                <a:effectLst/>
                <a:latin typeface="+mn-lt"/>
                <a:ea typeface="+mn-ea"/>
                <a:cs typeface="+mn-cs"/>
              </a:defRPr>
            </a:lvl1pPr>
          </a:lstStyle>
          <a:p>
            <a:fld id="{796AAD45-9E9D-4CFF-8CAC-247D62ADDC27}" type="slidenum">
              <a:rPr lang="tr-TR" smtClean="0"/>
              <a:pPr/>
              <a:t>‹#›</a:t>
            </a:fld>
            <a:r>
              <a:rPr lang="tr-TR" dirty="0" smtClean="0"/>
              <a:t> / 201</a:t>
            </a:r>
            <a:endParaRPr lang="tr-TR" dirty="0"/>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r>
              <a:rPr lang="tr-TR" sz="900" b="0" i="1" dirty="0">
                <a:solidFill>
                  <a:srgbClr val="9E652E"/>
                </a:solidFill>
              </a:rPr>
              <a:t>İl Planlama ve Koordinasyon Müdürlüğü</a:t>
            </a:r>
          </a:p>
        </p:txBody>
      </p:sp>
    </p:spTree>
    <p:extLst>
      <p:ext uri="{BB962C8B-B14F-4D97-AF65-F5344CB8AC3E}">
        <p14:creationId xmlns:p14="http://schemas.microsoft.com/office/powerpoint/2010/main" val="32417424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1913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76214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963444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32037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96251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40381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2940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97479"/>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33654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33497"/>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01140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44859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22165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21440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294655"/>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051798"/>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159687"/>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002602"/>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77490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151913"/>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10360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9423752"/>
            <a:ext cx="6858000" cy="424066"/>
          </a:xfrm>
          <a:prstGeom prst="rect">
            <a:avLst/>
          </a:prstGeom>
          <a:solidFill>
            <a:srgbClr val="F2D492">
              <a:alpha val="15000"/>
            </a:srgbClr>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4" name="Slide Number Placeholder 5"/>
          <p:cNvSpPr>
            <a:spLocks noGrp="1"/>
          </p:cNvSpPr>
          <p:nvPr>
            <p:ph type="sldNum" sz="quarter" idx="4"/>
          </p:nvPr>
        </p:nvSpPr>
        <p:spPr>
          <a:xfrm>
            <a:off x="5197752" y="9411404"/>
            <a:ext cx="1547735" cy="381708"/>
          </a:xfrm>
          <a:prstGeom prst="rect">
            <a:avLst/>
          </a:prstGeom>
        </p:spPr>
        <p:txBody>
          <a:bodyPr vert="horz" lIns="91440" tIns="45720" rIns="91440" bIns="45720" rtlCol="0" anchor="ctr"/>
          <a:lstStyle>
            <a:lvl1pPr marL="0" algn="l" defTabSz="914400" rtl="0" eaLnBrk="1" latinLnBrk="0" hangingPunct="1">
              <a:defRPr lang="tr-TR" sz="2400" b="1" kern="1200" smtClean="0">
                <a:solidFill>
                  <a:srgbClr val="222A35"/>
                </a:solidFill>
                <a:effectLst>
                  <a:outerShdw blurRad="38100" dist="38100" dir="2700000" algn="tl">
                    <a:srgbClr val="000000">
                      <a:alpha val="43137"/>
                    </a:srgbClr>
                  </a:outerShdw>
                </a:effectLst>
                <a:latin typeface="+mn-lt"/>
                <a:ea typeface="+mn-ea"/>
                <a:cs typeface="+mn-cs"/>
              </a:defRPr>
            </a:lvl1pPr>
          </a:lstStyle>
          <a:p>
            <a:fld id="{796AAD45-9E9D-4CFF-8CAC-247D62ADDC27}" type="slidenum">
              <a:rPr lang="tr-TR" smtClean="0"/>
              <a:pPr/>
              <a:t>‹#›</a:t>
            </a:fld>
            <a:r>
              <a:rPr lang="tr-TR" dirty="0" smtClean="0"/>
              <a:t> / 201</a:t>
            </a:r>
            <a:endParaRPr lang="tr-TR" dirty="0"/>
          </a:p>
        </p:txBody>
      </p:sp>
      <p:pic>
        <p:nvPicPr>
          <p:cNvPr id="5" name="Resim 4"/>
          <p:cNvPicPr>
            <a:picLocks noChangeAspect="1"/>
          </p:cNvPicPr>
          <p:nvPr userDrawn="1"/>
        </p:nvPicPr>
        <p:blipFill>
          <a:blip r:embed="rId3" cstate="print">
            <a:biLevel thresh="50000"/>
            <a:extLst>
              <a:ext uri="{28A0092B-C50C-407E-A947-70E740481C1C}">
                <a14:useLocalDpi xmlns:a14="http://schemas.microsoft.com/office/drawing/2010/main" val="0"/>
              </a:ext>
            </a:extLst>
          </a:blip>
          <a:stretch>
            <a:fillRect/>
          </a:stretch>
        </p:blipFill>
        <p:spPr>
          <a:xfrm>
            <a:off x="5674823" y="198155"/>
            <a:ext cx="919097" cy="665445"/>
          </a:xfrm>
          <a:prstGeom prst="rect">
            <a:avLst/>
          </a:prstGeom>
        </p:spPr>
      </p:pic>
    </p:spTree>
    <p:extLst>
      <p:ext uri="{BB962C8B-B14F-4D97-AF65-F5344CB8AC3E}">
        <p14:creationId xmlns:p14="http://schemas.microsoft.com/office/powerpoint/2010/main" val="2042379424"/>
      </p:ext>
    </p:extLst>
  </p:cSld>
  <p:clrMap bg1="lt1" tx1="dk1" bg2="lt2" tx2="dk2" accent1="accent1" accent2="accent2" accent3="accent3" accent4="accent4" accent5="accent5" accent6="accent6" hlink="hlink" folHlink="folHlink"/>
  <p:sldLayoutIdLst>
    <p:sldLayoutId id="2147483680"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287936"/>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489717"/>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444579"/>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082317"/>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562286"/>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228623"/>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070848"/>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rPr>
              <a:t>İl Planlama ve Koordinasyon Müdürlüğü</a:t>
            </a:r>
          </a:p>
        </p:txBody>
      </p:sp>
    </p:spTree>
    <p:extLst>
      <p:ext uri="{BB962C8B-B14F-4D97-AF65-F5344CB8AC3E}">
        <p14:creationId xmlns:p14="http://schemas.microsoft.com/office/powerpoint/2010/main" val="28878458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rPr>
              <a:t>İl Planlama ve Koordinasyon Müdürlüğü</a:t>
            </a:r>
          </a:p>
        </p:txBody>
      </p:sp>
      <p:sp>
        <p:nvSpPr>
          <p:cNvPr id="4" name="Metin kutusu 3"/>
          <p:cNvSpPr txBox="1"/>
          <p:nvPr userDrawn="1"/>
        </p:nvSpPr>
        <p:spPr>
          <a:xfrm>
            <a:off x="5998187" y="9549702"/>
            <a:ext cx="55786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srgbClr val="9E652E"/>
                </a:solidFill>
                <a:effectLst/>
                <a:uLnTx/>
                <a:uFillTx/>
                <a:latin typeface="Calibri" panose="020F0502020204030204"/>
                <a:ea typeface="+mn-ea"/>
                <a:cs typeface="+mn-cs"/>
              </a:rPr>
              <a:t>/</a:t>
            </a:r>
            <a:r>
              <a:rPr kumimoji="0" lang="tr-TR" sz="900" b="1" i="0" u="none" strike="noStrike" kern="1200" cap="none" spc="0" normalizeH="0" baseline="0" noProof="0" dirty="0">
                <a:ln>
                  <a:noFill/>
                </a:ln>
                <a:solidFill>
                  <a:srgbClr val="9E652E"/>
                </a:solidFill>
                <a:effectLst/>
                <a:uLnTx/>
                <a:uFillTx/>
                <a:latin typeface="Calibri" panose="020F0502020204030204"/>
                <a:ea typeface="+mn-ea"/>
                <a:cs typeface="+mn-cs"/>
              </a:rPr>
              <a:t>93</a:t>
            </a:r>
          </a:p>
        </p:txBody>
      </p:sp>
    </p:spTree>
    <p:extLst>
      <p:ext uri="{BB962C8B-B14F-4D97-AF65-F5344CB8AC3E}">
        <p14:creationId xmlns:p14="http://schemas.microsoft.com/office/powerpoint/2010/main" val="50644429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7412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56650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xmlns=""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98965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Rectangle 36">
            <a:extLst>
              <a:ext uri="{FF2B5EF4-FFF2-40B4-BE49-F238E27FC236}">
                <a16:creationId xmlns:a16="http://schemas.microsoft.com/office/drawing/2014/main" id="{34FB94A3-694B-4473-983A-F00AF1C44ED2}"/>
              </a:ext>
            </a:extLst>
          </p:cNvPr>
          <p:cNvSpPr>
            <a:spLocks noChangeArrowheads="1"/>
          </p:cNvSpPr>
          <p:nvPr userDrawn="1"/>
        </p:nvSpPr>
        <p:spPr bwMode="auto">
          <a:xfrm>
            <a:off x="0" y="63500"/>
            <a:ext cx="6858000" cy="648000"/>
          </a:xfrm>
          <a:prstGeom prst="rect">
            <a:avLst/>
          </a:prstGeom>
          <a:solidFill>
            <a:srgbClr val="9E652E">
              <a:alpha val="75000"/>
            </a:srgbClr>
          </a:solidFill>
          <a:ln w="12700">
            <a:solidFill>
              <a:srgbClr val="9E652E"/>
            </a:solidFill>
          </a:ln>
          <a:effectLst>
            <a:outerShdw blurRad="50800" dist="38100" dir="5400000" algn="t" rotWithShape="0">
              <a:prstClr val="black">
                <a:alpha val="40000"/>
              </a:prstClr>
            </a:outerShdw>
          </a:effectLs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ikdörtgen 2"/>
          <p:cNvSpPr/>
          <p:nvPr userDrawn="1"/>
        </p:nvSpPr>
        <p:spPr>
          <a:xfrm>
            <a:off x="5709506" y="34472"/>
            <a:ext cx="1080000" cy="684000"/>
          </a:xfrm>
          <a:prstGeom prst="rect">
            <a:avLst/>
          </a:prstGeom>
          <a:solidFill>
            <a:srgbClr val="F8F9FA"/>
          </a:solidFill>
          <a:ln w="25400">
            <a:solidFill>
              <a:srgbClr val="DEE2E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p:cNvPicPr>
            <a:picLocks noChangeAspect="1"/>
          </p:cNvPicPr>
          <p:nvPr userDrawn="1"/>
        </p:nvPicPr>
        <p:blipFill>
          <a:blip r:embed="rId14"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858682" y="63500"/>
            <a:ext cx="781648" cy="539740"/>
          </a:xfrm>
          <a:prstGeom prst="rect">
            <a:avLst/>
          </a:prstGeom>
        </p:spPr>
      </p:pic>
      <p:sp>
        <p:nvSpPr>
          <p:cNvPr id="6" name="Slide Number Placeholder 5"/>
          <p:cNvSpPr>
            <a:spLocks noGrp="1"/>
          </p:cNvSpPr>
          <p:nvPr>
            <p:ph type="sldNum" sz="quarter" idx="4"/>
          </p:nvPr>
        </p:nvSpPr>
        <p:spPr>
          <a:xfrm>
            <a:off x="5858682" y="9481959"/>
            <a:ext cx="457844" cy="381708"/>
          </a:xfrm>
          <a:prstGeom prst="rect">
            <a:avLst/>
          </a:prstGeom>
        </p:spPr>
        <p:txBody>
          <a:bodyPr vert="horz" lIns="91440" tIns="45720" rIns="91440" bIns="45720" rtlCol="0" anchor="ctr"/>
          <a:lstStyle>
            <a:lvl1pPr marL="0" algn="l" defTabSz="914400" rtl="0" eaLnBrk="1" latinLnBrk="0" hangingPunct="1">
              <a:defRPr lang="tr-TR" sz="1000" b="1" kern="1200" smtClean="0">
                <a:solidFill>
                  <a:srgbClr val="9E652E"/>
                </a:solidFill>
                <a:effectLst>
                  <a:outerShdw blurRad="38100" dist="38100" dir="2700000" algn="tl">
                    <a:srgbClr val="000000">
                      <a:alpha val="43137"/>
                    </a:srgbClr>
                  </a:outerShdw>
                </a:effectLst>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9" name="Straight Connector 21">
            <a:extLst>
              <a:ext uri="{FF2B5EF4-FFF2-40B4-BE49-F238E27FC236}">
                <a16:creationId xmlns:a16="http://schemas.microsoft.com/office/drawing/2014/main" id="{CEDEF5D5-D363-46A2-9BB9-E2C93747B900}"/>
              </a:ext>
            </a:extLst>
          </p:cNvPr>
          <p:cNvCxnSpPr>
            <a:cxnSpLocks/>
          </p:cNvCxnSpPr>
          <p:nvPr userDrawn="1"/>
        </p:nvCxnSpPr>
        <p:spPr>
          <a:xfrm flipH="1">
            <a:off x="756" y="9672813"/>
            <a:ext cx="5760000" cy="0"/>
          </a:xfrm>
          <a:prstGeom prst="line">
            <a:avLst/>
          </a:prstGeom>
          <a:ln>
            <a:solidFill>
              <a:srgbClr val="9E652E"/>
            </a:solidFill>
            <a:headEnd type="oval"/>
          </a:ln>
        </p:spPr>
        <p:style>
          <a:lnRef idx="1">
            <a:schemeClr val="accent1"/>
          </a:lnRef>
          <a:fillRef idx="0">
            <a:schemeClr val="accent1"/>
          </a:fillRef>
          <a:effectRef idx="0">
            <a:schemeClr val="accent1"/>
          </a:effectRef>
          <a:fontRef idx="minor">
            <a:schemeClr val="tx1"/>
          </a:fontRef>
        </p:style>
      </p:cxnSp>
      <p:grpSp>
        <p:nvGrpSpPr>
          <p:cNvPr id="5" name="Grup 4"/>
          <p:cNvGrpSpPr/>
          <p:nvPr userDrawn="1"/>
        </p:nvGrpSpPr>
        <p:grpSpPr>
          <a:xfrm>
            <a:off x="5817607" y="9462156"/>
            <a:ext cx="946113" cy="421314"/>
            <a:chOff x="11250945" y="6273600"/>
            <a:chExt cx="946113" cy="421314"/>
          </a:xfrm>
        </p:grpSpPr>
        <p:pic>
          <p:nvPicPr>
            <p:cNvPr id="12" name="Graphic 19">
              <a:extLst>
                <a:ext uri="{FF2B5EF4-FFF2-40B4-BE49-F238E27FC236}">
                  <a16:creationId xmlns:a16="http://schemas.microsoft.com/office/drawing/2014/main" id="{E7C084F8-6635-419B-959E-EFA094D45C03}"/>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11250945" y="6273600"/>
              <a:ext cx="421314" cy="421314"/>
            </a:xfrm>
            <a:prstGeom prst="rect">
              <a:avLst/>
            </a:prstGeom>
          </p:spPr>
        </p:pic>
        <p:sp>
          <p:nvSpPr>
            <p:cNvPr id="13" name="Freeform: Shape 28">
              <a:extLst>
                <a:ext uri="{FF2B5EF4-FFF2-40B4-BE49-F238E27FC236}">
                  <a16:creationId xmlns:a16="http://schemas.microsoft.com/office/drawing/2014/main" id="{CED42D47-35F8-4C1D-9B3D-7F2BD0009CBB}"/>
                </a:ext>
              </a:extLst>
            </p:cNvPr>
            <p:cNvSpPr/>
            <p:nvPr userDrawn="1"/>
          </p:nvSpPr>
          <p:spPr>
            <a:xfrm rot="10800000">
              <a:off x="11874259"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29">
              <a:extLst>
                <a:ext uri="{FF2B5EF4-FFF2-40B4-BE49-F238E27FC236}">
                  <a16:creationId xmlns:a16="http://schemas.microsoft.com/office/drawing/2014/main" id="{C243C8BF-9DD2-4466-A863-119D006747CE}"/>
                </a:ext>
              </a:extLst>
            </p:cNvPr>
            <p:cNvSpPr/>
            <p:nvPr userDrawn="1"/>
          </p:nvSpPr>
          <p:spPr>
            <a:xfrm rot="10800000">
              <a:off x="11874342"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30">
              <a:extLst>
                <a:ext uri="{FF2B5EF4-FFF2-40B4-BE49-F238E27FC236}">
                  <a16:creationId xmlns:a16="http://schemas.microsoft.com/office/drawing/2014/main" id="{030F2A72-832F-4E7B-962E-95E8D89463BE}"/>
                </a:ext>
              </a:extLst>
            </p:cNvPr>
            <p:cNvSpPr/>
            <p:nvPr userDrawn="1"/>
          </p:nvSpPr>
          <p:spPr>
            <a:xfrm rot="10800000">
              <a:off x="11740833"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673"/>
                    <a:pt x="46768" y="60198"/>
                    <a:pt x="30099" y="60198"/>
                  </a:cubicBezTo>
                  <a:cubicBezTo>
                    <a:pt x="13525" y="60198"/>
                    <a:pt x="0" y="46768"/>
                    <a:pt x="0" y="30099"/>
                  </a:cubicBezTo>
                  <a:cubicBezTo>
                    <a:pt x="0" y="13526"/>
                    <a:pt x="13430" y="0"/>
                    <a:pt x="30099" y="0"/>
                  </a:cubicBezTo>
                  <a:cubicBezTo>
                    <a:pt x="46768" y="0"/>
                    <a:pt x="60198" y="13430"/>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31">
              <a:extLst>
                <a:ext uri="{FF2B5EF4-FFF2-40B4-BE49-F238E27FC236}">
                  <a16:creationId xmlns:a16="http://schemas.microsoft.com/office/drawing/2014/main" id="{3628978B-D21B-4E97-91E3-3DFB624AE4FA}"/>
                </a:ext>
              </a:extLst>
            </p:cNvPr>
            <p:cNvSpPr/>
            <p:nvPr userDrawn="1"/>
          </p:nvSpPr>
          <p:spPr>
            <a:xfrm rot="10800000">
              <a:off x="11740833"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24">
              <a:extLst>
                <a:ext uri="{FF2B5EF4-FFF2-40B4-BE49-F238E27FC236}">
                  <a16:creationId xmlns:a16="http://schemas.microsoft.com/office/drawing/2014/main" id="{3EFBA611-4F9A-49E7-B467-893FFAE79F9D}"/>
                </a:ext>
              </a:extLst>
            </p:cNvPr>
            <p:cNvSpPr/>
            <p:nvPr userDrawn="1"/>
          </p:nvSpPr>
          <p:spPr>
            <a:xfrm rot="10800000">
              <a:off x="1214452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25">
              <a:extLst>
                <a:ext uri="{FF2B5EF4-FFF2-40B4-BE49-F238E27FC236}">
                  <a16:creationId xmlns:a16="http://schemas.microsoft.com/office/drawing/2014/main" id="{9992FC3C-B88E-48FE-9C26-16514F8A0AD5}"/>
                </a:ext>
              </a:extLst>
            </p:cNvPr>
            <p:cNvSpPr/>
            <p:nvPr userDrawn="1"/>
          </p:nvSpPr>
          <p:spPr>
            <a:xfrm rot="10800000">
              <a:off x="1214452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768"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6">
              <a:extLst>
                <a:ext uri="{FF2B5EF4-FFF2-40B4-BE49-F238E27FC236}">
                  <a16:creationId xmlns:a16="http://schemas.microsoft.com/office/drawing/2014/main" id="{37F85C2D-C6B1-4B2D-BA80-A9C7507BD50D}"/>
                </a:ext>
              </a:extLst>
            </p:cNvPr>
            <p:cNvSpPr/>
            <p:nvPr userDrawn="1"/>
          </p:nvSpPr>
          <p:spPr>
            <a:xfrm rot="10800000">
              <a:off x="12011010" y="6526488"/>
              <a:ext cx="52538" cy="52539"/>
            </a:xfrm>
            <a:custGeom>
              <a:avLst/>
              <a:gdLst>
                <a:gd name="connsiteX0" fmla="*/ 60198 w 60197"/>
                <a:gd name="connsiteY0" fmla="*/ 30099 h 60198"/>
                <a:gd name="connsiteX1" fmla="*/ 30099 w 60197"/>
                <a:gd name="connsiteY1" fmla="*/ 60198 h 60198"/>
                <a:gd name="connsiteX2" fmla="*/ 0 w 60197"/>
                <a:gd name="connsiteY2" fmla="*/ 30099 h 60198"/>
                <a:gd name="connsiteX3" fmla="*/ 30099 w 60197"/>
                <a:gd name="connsiteY3" fmla="*/ 0 h 60198"/>
                <a:gd name="connsiteX4" fmla="*/ 60198 w 60197"/>
                <a:gd name="connsiteY4" fmla="*/ 30099 h 60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8">
                  <a:moveTo>
                    <a:pt x="60198" y="30099"/>
                  </a:moveTo>
                  <a:cubicBezTo>
                    <a:pt x="60198" y="46722"/>
                    <a:pt x="46722" y="60198"/>
                    <a:pt x="30099" y="60198"/>
                  </a:cubicBezTo>
                  <a:cubicBezTo>
                    <a:pt x="13476" y="60198"/>
                    <a:pt x="0" y="46722"/>
                    <a:pt x="0" y="30099"/>
                  </a:cubicBezTo>
                  <a:cubicBezTo>
                    <a:pt x="0" y="13476"/>
                    <a:pt x="13476" y="0"/>
                    <a:pt x="30099" y="0"/>
                  </a:cubicBezTo>
                  <a:cubicBezTo>
                    <a:pt x="46722" y="0"/>
                    <a:pt x="60198" y="1347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7">
              <a:extLst>
                <a:ext uri="{FF2B5EF4-FFF2-40B4-BE49-F238E27FC236}">
                  <a16:creationId xmlns:a16="http://schemas.microsoft.com/office/drawing/2014/main" id="{0A2A3DE0-500D-408A-9DB7-11CCE7E5926F}"/>
                </a:ext>
              </a:extLst>
            </p:cNvPr>
            <p:cNvSpPr/>
            <p:nvPr userDrawn="1"/>
          </p:nvSpPr>
          <p:spPr>
            <a:xfrm rot="10800000">
              <a:off x="12011010" y="6389487"/>
              <a:ext cx="52538" cy="52539"/>
            </a:xfrm>
            <a:custGeom>
              <a:avLst/>
              <a:gdLst>
                <a:gd name="connsiteX0" fmla="*/ 60198 w 60197"/>
                <a:gd name="connsiteY0" fmla="*/ 30099 h 60197"/>
                <a:gd name="connsiteX1" fmla="*/ 30099 w 60197"/>
                <a:gd name="connsiteY1" fmla="*/ 60198 h 60197"/>
                <a:gd name="connsiteX2" fmla="*/ 0 w 60197"/>
                <a:gd name="connsiteY2" fmla="*/ 30099 h 60197"/>
                <a:gd name="connsiteX3" fmla="*/ 30099 w 60197"/>
                <a:gd name="connsiteY3" fmla="*/ 0 h 60197"/>
                <a:gd name="connsiteX4" fmla="*/ 60198 w 60197"/>
                <a:gd name="connsiteY4" fmla="*/ 30099 h 6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 h="60197">
                  <a:moveTo>
                    <a:pt x="60198" y="30099"/>
                  </a:moveTo>
                  <a:cubicBezTo>
                    <a:pt x="60198" y="46672"/>
                    <a:pt x="46768" y="60198"/>
                    <a:pt x="30099" y="60198"/>
                  </a:cubicBezTo>
                  <a:cubicBezTo>
                    <a:pt x="13525" y="60198"/>
                    <a:pt x="0" y="46768"/>
                    <a:pt x="0" y="30099"/>
                  </a:cubicBezTo>
                  <a:cubicBezTo>
                    <a:pt x="0" y="13526"/>
                    <a:pt x="13430" y="0"/>
                    <a:pt x="30099" y="0"/>
                  </a:cubicBezTo>
                  <a:cubicBezTo>
                    <a:pt x="46673" y="95"/>
                    <a:pt x="60198" y="13526"/>
                    <a:pt x="60198" y="30099"/>
                  </a:cubicBezTo>
                  <a:close/>
                </a:path>
              </a:pathLst>
            </a:custGeom>
            <a:solidFill>
              <a:srgbClr val="CDA0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Metin kutusu 6"/>
          <p:cNvSpPr txBox="1"/>
          <p:nvPr userDrawn="1"/>
        </p:nvSpPr>
        <p:spPr>
          <a:xfrm>
            <a:off x="52026" y="9672813"/>
            <a:ext cx="4292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1" u="none" strike="noStrike" kern="1200" cap="none" spc="0" normalizeH="0" baseline="0" noProof="0" dirty="0" smtClean="0">
                <a:ln>
                  <a:noFill/>
                </a:ln>
                <a:solidFill>
                  <a:srgbClr val="9E652E"/>
                </a:solidFill>
                <a:effectLst/>
                <a:uLnTx/>
                <a:uFillTx/>
                <a:latin typeface="Calibri" panose="020F0502020204030204"/>
                <a:ea typeface="+mn-ea"/>
                <a:cs typeface="+mn-cs"/>
              </a:rPr>
              <a:t>İl Planlama ve Koordinasyon Müdürlüğü</a:t>
            </a:r>
            <a:endParaRPr kumimoji="0" lang="tr-TR" sz="900" b="0" i="1" u="none" strike="noStrike" kern="1200" cap="none" spc="0" normalizeH="0" baseline="0" noProof="0" dirty="0">
              <a:ln>
                <a:noFill/>
              </a:ln>
              <a:solidFill>
                <a:srgbClr val="9E65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80786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9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0BF"/>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2451"/>
            <a:ext cx="6858000" cy="4850297"/>
          </a:xfrm>
          <a:prstGeom prst="rect">
            <a:avLst/>
          </a:prstGeom>
        </p:spPr>
      </p:pic>
      <p:sp>
        <p:nvSpPr>
          <p:cNvPr id="3" name="Metin kutusu 2"/>
          <p:cNvSpPr txBox="1"/>
          <p:nvPr/>
        </p:nvSpPr>
        <p:spPr>
          <a:xfrm>
            <a:off x="0" y="222694"/>
            <a:ext cx="6858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chemeClr val="accent5">
                    <a:lumMod val="50000"/>
                  </a:schemeClr>
                </a:solidFill>
                <a:effectLst/>
                <a:uLnTx/>
                <a:uFillTx/>
                <a:latin typeface="Calibri" panose="020F0502020204030204"/>
                <a:ea typeface="+mn-ea"/>
                <a:cs typeface="+mn-cs"/>
              </a:rPr>
              <a:t>T.C.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smtClean="0">
                <a:ln>
                  <a:noFill/>
                </a:ln>
                <a:solidFill>
                  <a:schemeClr val="accent5">
                    <a:lumMod val="50000"/>
                  </a:schemeClr>
                </a:solidFill>
                <a:effectLst/>
                <a:uLnTx/>
                <a:uFillTx/>
                <a:latin typeface="Calibri" panose="020F0502020204030204"/>
                <a:ea typeface="+mn-ea"/>
                <a:cs typeface="+mn-cs"/>
              </a:rPr>
              <a:t>İSTANBUL VALİLİĞİ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chemeClr val="accent5">
                    <a:lumMod val="50000"/>
                  </a:schemeClr>
                </a:solidFill>
                <a:effectLst/>
                <a:uLnTx/>
                <a:uFillTx/>
                <a:latin typeface="Calibri" panose="020F0502020204030204"/>
                <a:ea typeface="+mn-ea"/>
                <a:cs typeface="+mn-cs"/>
              </a:rPr>
              <a:t>İl Planlama ve Koordinasyon Müdürlüğü</a:t>
            </a:r>
            <a:endParaRPr kumimoji="0" lang="tr-TR" sz="1400" b="1" i="0" u="none" strike="noStrike" kern="1200" cap="none" spc="0" normalizeH="0" baseline="0" noProof="0" dirty="0">
              <a:ln>
                <a:noFill/>
              </a:ln>
              <a:solidFill>
                <a:schemeClr val="accent5">
                  <a:lumMod val="50000"/>
                </a:schemeClr>
              </a:solidFill>
              <a:effectLst/>
              <a:uLnTx/>
              <a:uFillTx/>
              <a:latin typeface="Calibri" panose="020F0502020204030204"/>
              <a:ea typeface="+mn-ea"/>
              <a:cs typeface="+mn-cs"/>
            </a:endParaRPr>
          </a:p>
        </p:txBody>
      </p:sp>
      <p:pic>
        <p:nvPicPr>
          <p:cNvPr id="6" name="Resim 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245659" y="222694"/>
            <a:ext cx="1005249" cy="1005249"/>
          </a:xfrm>
          <a:prstGeom prst="rect">
            <a:avLst/>
          </a:prstGeom>
          <a:ln>
            <a:solidFill>
              <a:schemeClr val="tx2"/>
            </a:solidFill>
          </a:ln>
        </p:spPr>
      </p:pic>
      <p:pic>
        <p:nvPicPr>
          <p:cNvPr id="5" name="Resim 4"/>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5577739" y="301833"/>
            <a:ext cx="1056671" cy="765051"/>
          </a:xfrm>
          <a:prstGeom prst="rect">
            <a:avLst/>
          </a:prstGeom>
        </p:spPr>
      </p:pic>
      <p:sp>
        <p:nvSpPr>
          <p:cNvPr id="7" name="Metin kutusu 6"/>
          <p:cNvSpPr txBox="1"/>
          <p:nvPr/>
        </p:nvSpPr>
        <p:spPr>
          <a:xfrm>
            <a:off x="0" y="5975097"/>
            <a:ext cx="6858000" cy="3416320"/>
          </a:xfrm>
          <a:prstGeom prst="rect">
            <a:avLst/>
          </a:prstGeom>
          <a:solidFill>
            <a:schemeClr val="bg1">
              <a:alpha val="46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0" b="1" i="0" u="none" strike="noStrike" kern="1200" cap="none" spc="0" normalizeH="0" baseline="0" noProof="0" dirty="0" smtClean="0">
                <a:ln>
                  <a:noFill/>
                </a:ln>
                <a:solidFill>
                  <a:srgbClr val="0070C0"/>
                </a:solidFill>
                <a:effectLst/>
                <a:uLnTx/>
                <a:uFillTx/>
                <a:latin typeface="Franklin Gothic Demi Cond" panose="020B0706030402020204" pitchFamily="34" charset="0"/>
              </a:rPr>
              <a:t>İSTANBUL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000" b="1" i="0" u="none" strike="noStrike" kern="1200" cap="none" spc="0" normalizeH="0" baseline="0" noProof="0" dirty="0" smtClean="0">
                <a:ln>
                  <a:noFill/>
                </a:ln>
                <a:solidFill>
                  <a:srgbClr val="0070C0"/>
                </a:solidFill>
                <a:effectLst/>
                <a:uLnTx/>
                <a:uFillTx/>
                <a:latin typeface="Franklin Gothic Demi Cond" panose="020B0706030402020204" pitchFamily="34" charset="0"/>
              </a:rPr>
              <a:t>İL </a:t>
            </a:r>
            <a:r>
              <a:rPr lang="tr-TR" sz="7000" b="1" dirty="0" smtClean="0">
                <a:solidFill>
                  <a:srgbClr val="0070C0"/>
                </a:solidFill>
                <a:latin typeface="Franklin Gothic Demi Cond" panose="020B0706030402020204" pitchFamily="34" charset="0"/>
              </a:rPr>
              <a:t>İSTATİSTİK RAPORU</a:t>
            </a:r>
            <a:endParaRPr kumimoji="0" lang="tr-TR" sz="7000" b="1" i="0" u="none" strike="noStrike" kern="1200" cap="none" spc="0" normalizeH="0" baseline="0" noProof="0" dirty="0" smtClean="0">
              <a:ln>
                <a:noFill/>
              </a:ln>
              <a:solidFill>
                <a:srgbClr val="0070C0"/>
              </a:solidFill>
              <a:effectLst/>
              <a:uLnTx/>
              <a:uFillTx/>
              <a:latin typeface="Franklin Gothic Demi Cond" panose="020B0706030402020204" pitchFamily="34" charset="0"/>
            </a:endParaRPr>
          </a:p>
        </p:txBody>
      </p:sp>
      <p:sp>
        <p:nvSpPr>
          <p:cNvPr id="8" name="Metin kutusu 7"/>
          <p:cNvSpPr txBox="1"/>
          <p:nvPr/>
        </p:nvSpPr>
        <p:spPr>
          <a:xfrm>
            <a:off x="0" y="9259669"/>
            <a:ext cx="6857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srgbClr val="C00000"/>
                </a:solidFill>
                <a:effectLst/>
                <a:uLnTx/>
                <a:uFillTx/>
                <a:latin typeface="Calibri" panose="020F0502020204030204"/>
                <a:ea typeface="+mn-ea"/>
                <a:cs typeface="+mn-cs"/>
              </a:rPr>
              <a:t>2022</a:t>
            </a:r>
          </a:p>
        </p:txBody>
      </p:sp>
    </p:spTree>
    <p:extLst>
      <p:ext uri="{BB962C8B-B14F-4D97-AF65-F5344CB8AC3E}">
        <p14:creationId xmlns:p14="http://schemas.microsoft.com/office/powerpoint/2010/main" val="1138660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YABANCI NÜFUS İSTATİSTİKLERİ</a:t>
            </a:r>
          </a:p>
        </p:txBody>
      </p:sp>
      <p:graphicFrame>
        <p:nvGraphicFramePr>
          <p:cNvPr id="9" name="Tablo 8"/>
          <p:cNvGraphicFramePr>
            <a:graphicFrameLocks noGrp="1"/>
          </p:cNvGraphicFramePr>
          <p:nvPr>
            <p:extLst/>
          </p:nvPr>
        </p:nvGraphicFramePr>
        <p:xfrm>
          <a:off x="69529" y="1081765"/>
          <a:ext cx="6724972" cy="1902714"/>
        </p:xfrm>
        <a:graphic>
          <a:graphicData uri="http://schemas.openxmlformats.org/drawingml/2006/table">
            <a:tbl>
              <a:tblPr>
                <a:effectLst>
                  <a:outerShdw blurRad="50800" dist="38100" dir="5400000" algn="t" rotWithShape="0">
                    <a:prstClr val="black">
                      <a:alpha val="40000"/>
                    </a:prstClr>
                  </a:outerShdw>
                </a:effectLst>
              </a:tblPr>
              <a:tblGrid>
                <a:gridCol w="1168493">
                  <a:extLst>
                    <a:ext uri="{9D8B030D-6E8A-4147-A177-3AD203B41FA5}">
                      <a16:colId xmlns:a16="http://schemas.microsoft.com/office/drawing/2014/main" val="37962773"/>
                    </a:ext>
                  </a:extLst>
                </a:gridCol>
                <a:gridCol w="1466114">
                  <a:extLst>
                    <a:ext uri="{9D8B030D-6E8A-4147-A177-3AD203B41FA5}">
                      <a16:colId xmlns:a16="http://schemas.microsoft.com/office/drawing/2014/main" val="1771217485"/>
                    </a:ext>
                  </a:extLst>
                </a:gridCol>
                <a:gridCol w="1330258">
                  <a:extLst>
                    <a:ext uri="{9D8B030D-6E8A-4147-A177-3AD203B41FA5}">
                      <a16:colId xmlns:a16="http://schemas.microsoft.com/office/drawing/2014/main" val="1326744596"/>
                    </a:ext>
                  </a:extLst>
                </a:gridCol>
                <a:gridCol w="1294137">
                  <a:extLst>
                    <a:ext uri="{9D8B030D-6E8A-4147-A177-3AD203B41FA5}">
                      <a16:colId xmlns:a16="http://schemas.microsoft.com/office/drawing/2014/main" val="1198144464"/>
                    </a:ext>
                  </a:extLst>
                </a:gridCol>
                <a:gridCol w="1465970">
                  <a:extLst>
                    <a:ext uri="{9D8B030D-6E8A-4147-A177-3AD203B41FA5}">
                      <a16:colId xmlns:a16="http://schemas.microsoft.com/office/drawing/2014/main" val="694860317"/>
                    </a:ext>
                  </a:extLst>
                </a:gridCol>
              </a:tblGrid>
              <a:tr h="519189">
                <a:tc gridSpan="5">
                  <a:txBody>
                    <a:bodyPr/>
                    <a:lstStyle/>
                    <a:p>
                      <a:pPr algn="ctr">
                        <a:lnSpc>
                          <a:spcPct val="107000"/>
                        </a:lnSpc>
                        <a:spcAft>
                          <a:spcPts val="0"/>
                        </a:spcAft>
                      </a:pPr>
                      <a:r>
                        <a:rPr lang="tr-TR" sz="1600" b="1" dirty="0">
                          <a:solidFill>
                            <a:schemeClr val="bg1"/>
                          </a:solidFill>
                          <a:effectLst/>
                          <a:latin typeface="+mn-lt"/>
                          <a:ea typeface="Calibri" panose="020F0502020204030204" pitchFamily="34" charset="0"/>
                          <a:cs typeface="Times New Roman" panose="02020603050405020304" pitchFamily="18" charset="0"/>
                        </a:rPr>
                        <a:t>YABANCI NÜFUS İSTATİSTİKLERİ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04431191"/>
                  </a:ext>
                </a:extLst>
              </a:tr>
              <a:tr h="499373">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YIL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2019</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2020</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2021</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2022</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97895998"/>
                  </a:ext>
                </a:extLst>
              </a:tr>
              <a:tr h="442076">
                <a:tc>
                  <a:txBody>
                    <a:bodyPr/>
                    <a:lstStyle/>
                    <a:p>
                      <a:pPr algn="l">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TÜRKİYE</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1.531.180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1.333.410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1.792.036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1.823.836</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757104832"/>
                  </a:ext>
                </a:extLst>
              </a:tr>
              <a:tr h="442076">
                <a:tc>
                  <a:txBody>
                    <a:bodyPr/>
                    <a:lstStyle/>
                    <a:p>
                      <a:pPr algn="l">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İSTANBUL</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 597.440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 450.584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effectLst/>
                          <a:latin typeface="+mn-lt"/>
                          <a:ea typeface="Calibri" panose="020F0502020204030204" pitchFamily="34" charset="0"/>
                          <a:cs typeface="Times New Roman" panose="02020603050405020304" pitchFamily="18" charset="0"/>
                        </a:rPr>
                        <a:t> 740.954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685800" rtl="0" eaLnBrk="1" fontAlgn="b" latinLnBrk="0" hangingPunct="1">
                        <a:lnSpc>
                          <a:spcPct val="107000"/>
                        </a:lnSpc>
                        <a:spcAft>
                          <a:spcPts val="0"/>
                        </a:spcAft>
                      </a:pPr>
                      <a:r>
                        <a:rPr lang="tr-TR" sz="1200" kern="1200" dirty="0">
                          <a:solidFill>
                            <a:schemeClr val="tx1"/>
                          </a:solidFill>
                          <a:effectLst/>
                          <a:latin typeface="+mn-lt"/>
                          <a:ea typeface="Calibri" panose="020F0502020204030204" pitchFamily="34" charset="0"/>
                          <a:cs typeface="Times New Roman" panose="02020603050405020304" pitchFamily="18" charset="0"/>
                        </a:rPr>
                        <a:t> 736.280</a:t>
                      </a: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04235443"/>
                  </a:ext>
                </a:extLst>
              </a:tr>
            </a:tbl>
          </a:graphicData>
        </a:graphic>
      </p:graphicFrame>
      <p:sp>
        <p:nvSpPr>
          <p:cNvPr id="4" name="Dikdörtgen 3"/>
          <p:cNvSpPr/>
          <p:nvPr/>
        </p:nvSpPr>
        <p:spPr>
          <a:xfrm>
            <a:off x="37458" y="3198241"/>
            <a:ext cx="664877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mn-cs"/>
              </a:rPr>
              <a:t>Kaynak : TÜİK. </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Yabancı uyruklu nüfus kapsamında; referans tarihinde geçerli ikamet veya çalışma iznine sahip kişiler, uluslararası koruma kimlik belgesi gibi ikamet izni yerine geçen kimlik belgesi olan ve referans tarihinde geçerli adres beyanı olan kişiler ve izinle Türkiye Cumhuriyeti vatandaşlığından çıkmış referans tarihinde geçerli adres beyanı olan mavi kart hamili kişiler değerlendirilmiştir. Kurs, turizm, bilimsel araştırma vb. nedenlerle 3 aydan kısa süreli vize veya ikamet iznine sahip yabancılar ile geçici koruma statüsüyle ülkede bulunan </a:t>
            </a:r>
            <a:r>
              <a:rPr kumimoji="0" lang="tr-TR" sz="1200" b="1" i="0" u="none" strike="noStrike" kern="1200" cap="none" spc="0" normalizeH="0" baseline="0" noProof="0" dirty="0">
                <a:ln>
                  <a:noFill/>
                </a:ln>
                <a:solidFill>
                  <a:prstClr val="black"/>
                </a:solidFill>
                <a:effectLst/>
                <a:uLnTx/>
                <a:uFillTx/>
                <a:latin typeface="Calibri" panose="020F0502020204030204"/>
                <a:ea typeface="+mn-ea"/>
                <a:cs typeface="+mn-cs"/>
              </a:rPr>
              <a:t>Suriyeliler nüfusa dâhil değildir</a:t>
            </a: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5" name="Tablo 4"/>
          <p:cNvGraphicFramePr>
            <a:graphicFrameLocks noGrp="1"/>
          </p:cNvGraphicFramePr>
          <p:nvPr>
            <p:extLst>
              <p:ext uri="{D42A27DB-BD31-4B8C-83A1-F6EECF244321}">
                <p14:modId xmlns:p14="http://schemas.microsoft.com/office/powerpoint/2010/main" val="3411869027"/>
              </p:ext>
            </p:extLst>
          </p:nvPr>
        </p:nvGraphicFramePr>
        <p:xfrm>
          <a:off x="66515" y="4672480"/>
          <a:ext cx="6724971" cy="3613722"/>
        </p:xfrm>
        <a:graphic>
          <a:graphicData uri="http://schemas.openxmlformats.org/drawingml/2006/table">
            <a:tbl>
              <a:tblPr>
                <a:effectLst>
                  <a:outerShdw blurRad="50800" dist="38100" dir="5400000" algn="t" rotWithShape="0">
                    <a:prstClr val="black">
                      <a:alpha val="40000"/>
                    </a:prstClr>
                  </a:outerShdw>
                </a:effectLst>
              </a:tblPr>
              <a:tblGrid>
                <a:gridCol w="2544163">
                  <a:extLst>
                    <a:ext uri="{9D8B030D-6E8A-4147-A177-3AD203B41FA5}">
                      <a16:colId xmlns:a16="http://schemas.microsoft.com/office/drawing/2014/main" val="60148677"/>
                    </a:ext>
                  </a:extLst>
                </a:gridCol>
                <a:gridCol w="940905">
                  <a:extLst>
                    <a:ext uri="{9D8B030D-6E8A-4147-A177-3AD203B41FA5}">
                      <a16:colId xmlns:a16="http://schemas.microsoft.com/office/drawing/2014/main" val="24187922"/>
                    </a:ext>
                  </a:extLst>
                </a:gridCol>
                <a:gridCol w="1046921">
                  <a:extLst>
                    <a:ext uri="{9D8B030D-6E8A-4147-A177-3AD203B41FA5}">
                      <a16:colId xmlns:a16="http://schemas.microsoft.com/office/drawing/2014/main" val="584159691"/>
                    </a:ext>
                  </a:extLst>
                </a:gridCol>
                <a:gridCol w="1073426">
                  <a:extLst>
                    <a:ext uri="{9D8B030D-6E8A-4147-A177-3AD203B41FA5}">
                      <a16:colId xmlns:a16="http://schemas.microsoft.com/office/drawing/2014/main" val="1896489176"/>
                    </a:ext>
                  </a:extLst>
                </a:gridCol>
                <a:gridCol w="199277">
                  <a:extLst>
                    <a:ext uri="{9D8B030D-6E8A-4147-A177-3AD203B41FA5}">
                      <a16:colId xmlns:a16="http://schemas.microsoft.com/office/drawing/2014/main" val="4222968164"/>
                    </a:ext>
                  </a:extLst>
                </a:gridCol>
                <a:gridCol w="920279">
                  <a:extLst>
                    <a:ext uri="{9D8B030D-6E8A-4147-A177-3AD203B41FA5}">
                      <a16:colId xmlns:a16="http://schemas.microsoft.com/office/drawing/2014/main" val="2416024679"/>
                    </a:ext>
                  </a:extLst>
                </a:gridCol>
              </a:tblGrid>
              <a:tr h="581718">
                <a:tc gridSpan="5">
                  <a:txBody>
                    <a:bodyPr/>
                    <a:lstStyle/>
                    <a:p>
                      <a:pPr algn="ctr">
                        <a:lnSpc>
                          <a:spcPct val="107000"/>
                        </a:lnSpc>
                        <a:spcAft>
                          <a:spcPts val="0"/>
                        </a:spcAft>
                      </a:pPr>
                      <a:r>
                        <a:rPr lang="tr-TR" sz="1600" b="1" dirty="0">
                          <a:solidFill>
                            <a:schemeClr val="bg1"/>
                          </a:solidFill>
                          <a:effectLst/>
                          <a:latin typeface="+mn-lt"/>
                          <a:ea typeface="Calibri" panose="020F0502020204030204" pitchFamily="34" charset="0"/>
                          <a:cs typeface="Times New Roman" panose="02020603050405020304" pitchFamily="18" charset="0"/>
                        </a:rPr>
                        <a:t>YABANCI İŞLEMLERİ*</a:t>
                      </a: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07000"/>
                        </a:lnSpc>
                        <a:spcAft>
                          <a:spcPts val="0"/>
                        </a:spcAft>
                      </a:pPr>
                      <a:endParaRPr lang="tr-TR" sz="16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extLst>
                  <a:ext uri="{0D108BD9-81ED-4DB2-BD59-A6C34878D82A}">
                    <a16:rowId xmlns:a16="http://schemas.microsoft.com/office/drawing/2014/main" val="1063904183"/>
                  </a:ext>
                </a:extLst>
              </a:tr>
              <a:tr h="571067">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YIL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2019</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2020</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2021</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gridSpan="2">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2022</a:t>
                      </a:r>
                      <a:r>
                        <a:rPr lang="tr-TR" sz="1200" b="1" baseline="0" dirty="0">
                          <a:solidFill>
                            <a:srgbClr val="14213D"/>
                          </a:solidFill>
                          <a:effectLst/>
                          <a:latin typeface="+mn-lt"/>
                          <a:ea typeface="Calibri" panose="020F0502020204030204" pitchFamily="34" charset="0"/>
                          <a:cs typeface="Times New Roman" panose="02020603050405020304" pitchFamily="18" charset="0"/>
                        </a:rPr>
                        <a:t> </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dirty="0"/>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658728802"/>
                  </a:ext>
                </a:extLst>
              </a:tr>
              <a:tr h="558591">
                <a:tc>
                  <a:txBody>
                    <a:bodyPr/>
                    <a:lstStyle/>
                    <a:p>
                      <a:pPr algn="l" fontAlgn="ctr"/>
                      <a:r>
                        <a:rPr lang="tr-TR" sz="1200" b="1" i="0" u="none" strike="noStrike" dirty="0">
                          <a:solidFill>
                            <a:srgbClr val="000000"/>
                          </a:solidFill>
                          <a:effectLst/>
                          <a:latin typeface="Calibri" panose="020F0502020204030204" pitchFamily="34" charset="0"/>
                        </a:rPr>
                        <a:t>DÜZENSİZ GÖÇMEN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118.432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29.066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69.952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gridSpan="2">
                  <a:txBody>
                    <a:bodyPr/>
                    <a:lstStyle/>
                    <a:p>
                      <a:pPr algn="ctr" fontAlgn="b"/>
                      <a:r>
                        <a:rPr lang="tr-TR" sz="1200" b="0" i="0" u="none" strike="noStrike" dirty="0">
                          <a:solidFill>
                            <a:srgbClr val="000000"/>
                          </a:solidFill>
                          <a:effectLst/>
                          <a:latin typeface="Calibri" panose="020F0502020204030204" pitchFamily="34" charset="0"/>
                        </a:rPr>
                        <a:t>169.763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endParaRPr lang="tr-TR" dirty="0"/>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66628318"/>
                  </a:ext>
                </a:extLst>
              </a:tr>
              <a:tr h="624821">
                <a:tc>
                  <a:txBody>
                    <a:bodyPr/>
                    <a:lstStyle/>
                    <a:p>
                      <a:pPr algn="l" fontAlgn="ctr"/>
                      <a:r>
                        <a:rPr lang="tr-TR" sz="1200" b="1" i="0" u="none" strike="noStrike">
                          <a:solidFill>
                            <a:srgbClr val="000000"/>
                          </a:solidFill>
                          <a:effectLst/>
                          <a:latin typeface="Calibri" panose="020F0502020204030204" pitchFamily="34" charset="0"/>
                        </a:rPr>
                        <a:t>GEÇİCİ KORUMA STATÜSÜNDE BULANAN KİŞİ SAYISI (SURİYELİ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ctr"/>
                      <a:r>
                        <a:rPr lang="tr-TR" sz="1200" b="0" i="0" u="none" strike="noStrike">
                          <a:solidFill>
                            <a:srgbClr val="000000"/>
                          </a:solidFill>
                          <a:effectLst/>
                          <a:latin typeface="Calibri" panose="020F0502020204030204" pitchFamily="34" charset="0"/>
                        </a:rPr>
                        <a:t>479.598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518.519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534.223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gridSpan="2">
                  <a:txBody>
                    <a:bodyPr/>
                    <a:lstStyle/>
                    <a:p>
                      <a:pPr algn="ctr" fontAlgn="b"/>
                      <a:r>
                        <a:rPr lang="tr-TR" sz="1200" b="0" i="0" u="none" strike="noStrike" dirty="0">
                          <a:solidFill>
                            <a:schemeClr val="tx1"/>
                          </a:solidFill>
                          <a:effectLst/>
                          <a:latin typeface="Calibri" panose="020F0502020204030204" pitchFamily="34" charset="0"/>
                        </a:rPr>
                        <a:t>543.973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endParaRPr lang="tr-TR" dirty="0"/>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47129356"/>
                  </a:ext>
                </a:extLst>
              </a:tr>
              <a:tr h="558595">
                <a:tc>
                  <a:txBody>
                    <a:bodyPr/>
                    <a:lstStyle/>
                    <a:p>
                      <a:pPr algn="l" fontAlgn="ctr"/>
                      <a:r>
                        <a:rPr lang="tr-TR" sz="1200" b="1" i="0" u="none" strike="noStrike" dirty="0">
                          <a:solidFill>
                            <a:srgbClr val="000000"/>
                          </a:solidFill>
                          <a:effectLst/>
                          <a:latin typeface="Calibri" panose="020F0502020204030204" pitchFamily="34" charset="0"/>
                        </a:rPr>
                        <a:t>DÜZENLİ GÖÇMEN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ctr"/>
                      <a:r>
                        <a:rPr lang="tr-TR" sz="1200" b="0" i="0" u="none" strike="noStrike">
                          <a:solidFill>
                            <a:srgbClr val="000000"/>
                          </a:solidFill>
                          <a:effectLst/>
                          <a:latin typeface="Calibri" panose="020F0502020204030204" pitchFamily="34" charset="0"/>
                        </a:rPr>
                        <a:t>1.043.666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930.781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1.230.834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gridSpan="2">
                  <a:txBody>
                    <a:bodyPr/>
                    <a:lstStyle/>
                    <a:p>
                      <a:pPr algn="ctr" fontAlgn="b"/>
                      <a:r>
                        <a:rPr lang="tr-TR" sz="1200" b="0" i="0" u="none" strike="noStrike" dirty="0">
                          <a:solidFill>
                            <a:srgbClr val="000000"/>
                          </a:solidFill>
                          <a:effectLst/>
                          <a:latin typeface="Calibri" panose="020F0502020204030204" pitchFamily="34" charset="0"/>
                        </a:rPr>
                        <a:t>1.252.999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endParaRPr lang="tr-TR" dirty="0"/>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933209697"/>
                  </a:ext>
                </a:extLst>
              </a:tr>
              <a:tr h="718930">
                <a:tc>
                  <a:txBody>
                    <a:bodyPr/>
                    <a:lstStyle/>
                    <a:p>
                      <a:pPr algn="l" fontAlgn="ctr"/>
                      <a:r>
                        <a:rPr lang="tr-TR" sz="1200" b="1" i="0" u="none" strike="noStrike" dirty="0">
                          <a:solidFill>
                            <a:srgbClr val="000000"/>
                          </a:solidFill>
                          <a:effectLst/>
                          <a:latin typeface="Calibri" panose="020F0502020204030204" pitchFamily="34" charset="0"/>
                        </a:rPr>
                        <a:t>ULUSLARARASI KORUMA STATÜSÜNDE BULUNAN KİŞİ SAYISI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fontAlgn="ctr"/>
                      <a:r>
                        <a:rPr lang="tr-TR" sz="1200" b="0" i="0" u="none" strike="noStrike">
                          <a:solidFill>
                            <a:srgbClr val="000000"/>
                          </a:solidFill>
                          <a:effectLst/>
                          <a:latin typeface="Calibri" panose="020F0502020204030204" pitchFamily="34" charset="0"/>
                        </a:rPr>
                        <a:t>2.636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2.604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2.818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gridSpan="2">
                  <a:txBody>
                    <a:bodyPr/>
                    <a:lstStyle/>
                    <a:p>
                      <a:pPr algn="ctr" fontAlgn="b"/>
                      <a:r>
                        <a:rPr lang="tr-TR" sz="1200" b="0" i="0" u="none" strike="noStrike" dirty="0">
                          <a:solidFill>
                            <a:srgbClr val="000000"/>
                          </a:solidFill>
                          <a:effectLst/>
                          <a:latin typeface="Calibri" panose="020F0502020204030204" pitchFamily="34" charset="0"/>
                        </a:rPr>
                        <a:t>3.893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hMerge="1">
                  <a:txBody>
                    <a:bodyPr/>
                    <a:lstStyle/>
                    <a:p>
                      <a:endParaRPr lang="tr-TR" dirty="0"/>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857137870"/>
                  </a:ext>
                </a:extLst>
              </a:tr>
            </a:tbl>
          </a:graphicData>
        </a:graphic>
      </p:graphicFrame>
      <p:sp>
        <p:nvSpPr>
          <p:cNvPr id="7" name="Dikdörtgen 6"/>
          <p:cNvSpPr/>
          <p:nvPr/>
        </p:nvSpPr>
        <p:spPr>
          <a:xfrm>
            <a:off x="0" y="8406086"/>
            <a:ext cx="6648771" cy="461665"/>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İstanbul İl Göç Müdürlüğünün 06.06.2023 tarihli verileridir.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a:ea typeface="+mn-ea"/>
                <a:cs typeface="+mn-cs"/>
              </a:rPr>
              <a:t>** İllegal giriş - çık sayısı, düzensiz göçmen sayısı içine dahil edilmiştir.</a:t>
            </a:r>
          </a:p>
        </p:txBody>
      </p:sp>
      <p:sp>
        <p:nvSpPr>
          <p:cNvPr id="3" name="Slayt Numarası Yer Tutucusu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3106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YABANCI NÜFUS İSTATİSTİKLERİ</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3" name="Tablo 2"/>
          <p:cNvGraphicFramePr>
            <a:graphicFrameLocks noGrp="1"/>
          </p:cNvGraphicFramePr>
          <p:nvPr>
            <p:extLst/>
          </p:nvPr>
        </p:nvGraphicFramePr>
        <p:xfrm>
          <a:off x="38100" y="840010"/>
          <a:ext cx="6822660" cy="8173365"/>
        </p:xfrm>
        <a:graphic>
          <a:graphicData uri="http://schemas.openxmlformats.org/drawingml/2006/table">
            <a:tbl>
              <a:tblPr/>
              <a:tblGrid>
                <a:gridCol w="2062391">
                  <a:extLst>
                    <a:ext uri="{9D8B030D-6E8A-4147-A177-3AD203B41FA5}">
                      <a16:colId xmlns:a16="http://schemas.microsoft.com/office/drawing/2014/main" val="3599424368"/>
                    </a:ext>
                  </a:extLst>
                </a:gridCol>
                <a:gridCol w="1115452">
                  <a:extLst>
                    <a:ext uri="{9D8B030D-6E8A-4147-A177-3AD203B41FA5}">
                      <a16:colId xmlns:a16="http://schemas.microsoft.com/office/drawing/2014/main" val="1063518541"/>
                    </a:ext>
                  </a:extLst>
                </a:gridCol>
                <a:gridCol w="1115452">
                  <a:extLst>
                    <a:ext uri="{9D8B030D-6E8A-4147-A177-3AD203B41FA5}">
                      <a16:colId xmlns:a16="http://schemas.microsoft.com/office/drawing/2014/main" val="3290886586"/>
                    </a:ext>
                  </a:extLst>
                </a:gridCol>
                <a:gridCol w="1098332">
                  <a:extLst>
                    <a:ext uri="{9D8B030D-6E8A-4147-A177-3AD203B41FA5}">
                      <a16:colId xmlns:a16="http://schemas.microsoft.com/office/drawing/2014/main" val="2964112115"/>
                    </a:ext>
                  </a:extLst>
                </a:gridCol>
                <a:gridCol w="1431033">
                  <a:extLst>
                    <a:ext uri="{9D8B030D-6E8A-4147-A177-3AD203B41FA5}">
                      <a16:colId xmlns:a16="http://schemas.microsoft.com/office/drawing/2014/main" val="2377570562"/>
                    </a:ext>
                  </a:extLst>
                </a:gridCol>
              </a:tblGrid>
              <a:tr h="537044">
                <a:tc gridSpan="5">
                  <a:txBody>
                    <a:bodyPr/>
                    <a:lstStyle/>
                    <a:p>
                      <a:pPr algn="ctr" fontAlgn="ctr"/>
                      <a:r>
                        <a:rPr lang="tr-TR" sz="1600" b="1" i="0" u="none" strike="noStrike" dirty="0" smtClean="0">
                          <a:solidFill>
                            <a:schemeClr val="bg1"/>
                          </a:solidFill>
                          <a:effectLst/>
                          <a:latin typeface="+mn-lt"/>
                        </a:rPr>
                        <a:t>İLÇELER </a:t>
                      </a:r>
                      <a:r>
                        <a:rPr lang="tr-TR" sz="1600" b="1" i="0" u="none" strike="noStrike" dirty="0">
                          <a:solidFill>
                            <a:schemeClr val="bg1"/>
                          </a:solidFill>
                          <a:effectLst/>
                          <a:latin typeface="+mn-lt"/>
                        </a:rPr>
                        <a:t>İTİBARIYLA YABANCI SAYILARI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1539674"/>
                  </a:ext>
                </a:extLst>
              </a:tr>
              <a:tr h="716311">
                <a:tc>
                  <a:txBody>
                    <a:bodyPr/>
                    <a:lstStyle/>
                    <a:p>
                      <a:pPr algn="ctr" fontAlgn="ctr"/>
                      <a:r>
                        <a:rPr lang="tr-TR" sz="1100" b="1" i="0" u="none" strike="noStrike" dirty="0">
                          <a:solidFill>
                            <a:srgbClr val="000000"/>
                          </a:solidFill>
                          <a:effectLst/>
                          <a:latin typeface="+mn-lt"/>
                        </a:rPr>
                        <a:t>İLÇELER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GEÇİCİ </a:t>
                      </a:r>
                      <a:r>
                        <a:rPr lang="tr-TR" sz="1100" b="1" i="0" u="none" strike="noStrike" dirty="0" smtClean="0">
                          <a:solidFill>
                            <a:srgbClr val="000000"/>
                          </a:solidFill>
                          <a:effectLst/>
                          <a:latin typeface="+mn-lt"/>
                        </a:rPr>
                        <a:t>KORUMA</a:t>
                      </a:r>
                      <a:endParaRPr lang="tr-TR" sz="1100" b="1" i="0" u="none" strike="noStrike" dirty="0">
                        <a:solidFill>
                          <a:srgbClr val="000000"/>
                        </a:solidFill>
                        <a:effectLst/>
                        <a:latin typeface="+mn-lt"/>
                      </a:endParaRP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ULUSLARARASI KORUMA KAPSAMINDAKİ </a:t>
                      </a:r>
                      <a:r>
                        <a:rPr lang="tr-TR" sz="1100" b="1" i="0" u="none" strike="noStrike" dirty="0" smtClean="0">
                          <a:solidFill>
                            <a:srgbClr val="000000"/>
                          </a:solidFill>
                          <a:effectLst/>
                          <a:latin typeface="+mn-lt"/>
                        </a:rPr>
                        <a:t>YABANCI </a:t>
                      </a:r>
                      <a:endParaRPr lang="tr-TR" sz="1100" b="1" i="0" u="none" strike="noStrike" dirty="0">
                        <a:solidFill>
                          <a:srgbClr val="000000"/>
                        </a:solidFill>
                        <a:effectLst/>
                        <a:latin typeface="+mn-lt"/>
                      </a:endParaRP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İKAMET </a:t>
                      </a:r>
                      <a:r>
                        <a:rPr lang="tr-TR" sz="1100" b="1" i="0" u="none" strike="noStrike" dirty="0" smtClean="0">
                          <a:solidFill>
                            <a:srgbClr val="000000"/>
                          </a:solidFill>
                          <a:effectLst/>
                          <a:latin typeface="+mn-lt"/>
                        </a:rPr>
                        <a:t>İZNİ</a:t>
                      </a:r>
                      <a:endParaRPr lang="tr-TR" sz="1100" b="1" i="0" u="none" strike="noStrike" dirty="0">
                        <a:solidFill>
                          <a:srgbClr val="000000"/>
                        </a:solidFill>
                        <a:effectLst/>
                        <a:latin typeface="+mn-lt"/>
                      </a:endParaRP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fontAlgn="ctr"/>
                      <a:r>
                        <a:rPr lang="tr-TR" sz="1100" b="1" i="0" u="none" strike="noStrike" dirty="0">
                          <a:solidFill>
                            <a:srgbClr val="000000"/>
                          </a:solidFill>
                          <a:effectLst/>
                          <a:latin typeface="+mn-lt"/>
                        </a:rPr>
                        <a:t>GENEL TOPLAM</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extLst>
                  <a:ext uri="{0D108BD9-81ED-4DB2-BD59-A6C34878D82A}">
                    <a16:rowId xmlns:a16="http://schemas.microsoft.com/office/drawing/2014/main" val="1839870146"/>
                  </a:ext>
                </a:extLst>
              </a:tr>
              <a:tr h="201168">
                <a:tc>
                  <a:txBody>
                    <a:bodyPr/>
                    <a:lstStyle/>
                    <a:p>
                      <a:pPr algn="l" fontAlgn="ctr"/>
                      <a:r>
                        <a:rPr lang="tr-TR" sz="1050" b="1" i="0" u="none" strike="noStrike" dirty="0">
                          <a:solidFill>
                            <a:srgbClr val="C00000"/>
                          </a:solidFill>
                          <a:effectLst/>
                          <a:latin typeface="+mn-lt"/>
                        </a:rPr>
                        <a:t>GENEL TOPLAM</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1" i="0" u="none" strike="noStrike" dirty="0">
                          <a:solidFill>
                            <a:srgbClr val="C00000"/>
                          </a:solidFill>
                          <a:effectLst/>
                          <a:latin typeface="+mn-lt"/>
                        </a:rPr>
                        <a:t>543.973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1" i="0" u="none" strike="noStrike" dirty="0">
                          <a:solidFill>
                            <a:srgbClr val="C00000"/>
                          </a:solidFill>
                          <a:effectLst/>
                          <a:latin typeface="+mn-lt"/>
                        </a:rPr>
                        <a:t>3.893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1" i="0" u="none" strike="noStrike" dirty="0">
                          <a:solidFill>
                            <a:srgbClr val="C00000"/>
                          </a:solidFill>
                          <a:effectLst/>
                          <a:latin typeface="+mn-lt"/>
                        </a:rPr>
                        <a:t>666.260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1" i="0" u="none" strike="noStrike" dirty="0">
                          <a:solidFill>
                            <a:srgbClr val="C00000"/>
                          </a:solidFill>
                          <a:effectLst/>
                          <a:latin typeface="+mn-lt"/>
                        </a:rPr>
                        <a:t>1.214.126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extLst>
                  <a:ext uri="{0D108BD9-81ED-4DB2-BD59-A6C34878D82A}">
                    <a16:rowId xmlns:a16="http://schemas.microsoft.com/office/drawing/2014/main" val="3835955736"/>
                  </a:ext>
                </a:extLst>
              </a:tr>
              <a:tr h="172278">
                <a:tc>
                  <a:txBody>
                    <a:bodyPr/>
                    <a:lstStyle/>
                    <a:p>
                      <a:pPr algn="l" fontAlgn="ctr"/>
                      <a:r>
                        <a:rPr lang="tr-TR" sz="1050" b="0" i="0" u="none" strike="noStrike" dirty="0">
                          <a:solidFill>
                            <a:srgbClr val="000000"/>
                          </a:solidFill>
                          <a:effectLst/>
                          <a:latin typeface="+mn-lt"/>
                        </a:rPr>
                        <a:t>ADALAR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dirty="0">
                          <a:solidFill>
                            <a:srgbClr val="000000"/>
                          </a:solidFill>
                          <a:effectLst/>
                          <a:latin typeface="+mn-lt"/>
                        </a:rPr>
                        <a:t>96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410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509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44536055"/>
                  </a:ext>
                </a:extLst>
              </a:tr>
              <a:tr h="172278">
                <a:tc>
                  <a:txBody>
                    <a:bodyPr/>
                    <a:lstStyle/>
                    <a:p>
                      <a:pPr algn="l" fontAlgn="ctr"/>
                      <a:r>
                        <a:rPr lang="tr-TR" sz="1050" b="0" i="0" u="none" strike="noStrike" dirty="0">
                          <a:solidFill>
                            <a:srgbClr val="000000"/>
                          </a:solidFill>
                          <a:effectLst/>
                          <a:latin typeface="+mn-lt"/>
                        </a:rPr>
                        <a:t>ARNAVUTKÖY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20.405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5.289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25.723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10857572"/>
                  </a:ext>
                </a:extLst>
              </a:tr>
              <a:tr h="172278">
                <a:tc>
                  <a:txBody>
                    <a:bodyPr/>
                    <a:lstStyle/>
                    <a:p>
                      <a:pPr algn="l" fontAlgn="ctr"/>
                      <a:r>
                        <a:rPr lang="tr-TR" sz="1050" b="0" i="0" u="none" strike="noStrike" dirty="0">
                          <a:solidFill>
                            <a:srgbClr val="000000"/>
                          </a:solidFill>
                          <a:effectLst/>
                          <a:latin typeface="+mn-lt"/>
                        </a:rPr>
                        <a:t>ATAŞEHİR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990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49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11.374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12.413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597201671"/>
                  </a:ext>
                </a:extLst>
              </a:tr>
              <a:tr h="172278">
                <a:tc>
                  <a:txBody>
                    <a:bodyPr/>
                    <a:lstStyle/>
                    <a:p>
                      <a:pPr algn="l" fontAlgn="ctr"/>
                      <a:r>
                        <a:rPr lang="tr-TR" sz="1050" b="0" i="0" u="none" strike="noStrike" dirty="0">
                          <a:solidFill>
                            <a:srgbClr val="000000"/>
                          </a:solidFill>
                          <a:effectLst/>
                          <a:latin typeface="+mn-lt"/>
                        </a:rPr>
                        <a:t>AVCILAR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20.385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160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43.547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64.092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70153962"/>
                  </a:ext>
                </a:extLst>
              </a:tr>
              <a:tr h="172278">
                <a:tc>
                  <a:txBody>
                    <a:bodyPr/>
                    <a:lstStyle/>
                    <a:p>
                      <a:pPr algn="l" fontAlgn="ctr"/>
                      <a:r>
                        <a:rPr lang="tr-TR" sz="1050" b="0" i="0" u="none" strike="noStrike" dirty="0">
                          <a:solidFill>
                            <a:srgbClr val="000000"/>
                          </a:solidFill>
                          <a:effectLst/>
                          <a:latin typeface="+mn-lt"/>
                        </a:rPr>
                        <a:t>BAĞCILAR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53.398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84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22.748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76.230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52165346"/>
                  </a:ext>
                </a:extLst>
              </a:tr>
              <a:tr h="172278">
                <a:tc>
                  <a:txBody>
                    <a:bodyPr/>
                    <a:lstStyle/>
                    <a:p>
                      <a:pPr algn="l" fontAlgn="ctr"/>
                      <a:r>
                        <a:rPr lang="tr-TR" sz="1050" b="0" i="0" u="none" strike="noStrike" dirty="0">
                          <a:solidFill>
                            <a:srgbClr val="000000"/>
                          </a:solidFill>
                          <a:effectLst/>
                          <a:latin typeface="+mn-lt"/>
                        </a:rPr>
                        <a:t>BAHÇELİEVLER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20.698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35.389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56.196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0304526"/>
                  </a:ext>
                </a:extLst>
              </a:tr>
              <a:tr h="172278">
                <a:tc>
                  <a:txBody>
                    <a:bodyPr/>
                    <a:lstStyle/>
                    <a:p>
                      <a:pPr algn="l" fontAlgn="ctr"/>
                      <a:r>
                        <a:rPr lang="tr-TR" sz="1050" b="0" i="0" u="none" strike="noStrike" dirty="0">
                          <a:solidFill>
                            <a:srgbClr val="000000"/>
                          </a:solidFill>
                          <a:effectLst/>
                          <a:latin typeface="+mn-lt"/>
                        </a:rPr>
                        <a:t>BAKIRKÖY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10.649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10.906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0249295"/>
                  </a:ext>
                </a:extLst>
              </a:tr>
              <a:tr h="172278">
                <a:tc>
                  <a:txBody>
                    <a:bodyPr/>
                    <a:lstStyle/>
                    <a:p>
                      <a:pPr algn="l" fontAlgn="ctr"/>
                      <a:r>
                        <a:rPr lang="tr-TR" sz="1050" b="0" i="0" u="none" strike="noStrike" dirty="0">
                          <a:solidFill>
                            <a:srgbClr val="000000"/>
                          </a:solidFill>
                          <a:effectLst/>
                          <a:latin typeface="+mn-lt"/>
                        </a:rPr>
                        <a:t>BAŞAKŞEHİR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dirty="0">
                          <a:solidFill>
                            <a:srgbClr val="000000"/>
                          </a:solidFill>
                          <a:effectLst/>
                          <a:latin typeface="+mn-lt"/>
                        </a:rPr>
                        <a:t>26.580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51.579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78.418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41389015"/>
                  </a:ext>
                </a:extLst>
              </a:tr>
              <a:tr h="172278">
                <a:tc>
                  <a:txBody>
                    <a:bodyPr/>
                    <a:lstStyle/>
                    <a:p>
                      <a:pPr algn="l" fontAlgn="ctr"/>
                      <a:r>
                        <a:rPr lang="tr-TR" sz="1050" b="0" i="0" u="none" strike="noStrike" dirty="0">
                          <a:solidFill>
                            <a:srgbClr val="000000"/>
                          </a:solidFill>
                          <a:effectLst/>
                          <a:latin typeface="+mn-lt"/>
                        </a:rPr>
                        <a:t>BAYRAMPAŞA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dirty="0">
                          <a:solidFill>
                            <a:srgbClr val="000000"/>
                          </a:solidFill>
                          <a:effectLst/>
                          <a:latin typeface="+mn-lt"/>
                        </a:rPr>
                        <a:t>9.306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34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15.569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24.909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805985084"/>
                  </a:ext>
                </a:extLst>
              </a:tr>
              <a:tr h="172278">
                <a:tc>
                  <a:txBody>
                    <a:bodyPr/>
                    <a:lstStyle/>
                    <a:p>
                      <a:pPr algn="l" fontAlgn="ctr"/>
                      <a:r>
                        <a:rPr lang="tr-TR" sz="1050" b="0" i="0" u="none" strike="noStrike" dirty="0">
                          <a:solidFill>
                            <a:srgbClr val="000000"/>
                          </a:solidFill>
                          <a:effectLst/>
                          <a:latin typeface="+mn-lt"/>
                        </a:rPr>
                        <a:t>BEŞİKTAŞ</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dirty="0">
                          <a:solidFill>
                            <a:srgbClr val="000000"/>
                          </a:solidFill>
                          <a:effectLst/>
                          <a:latin typeface="+mn-lt"/>
                        </a:rPr>
                        <a:t>71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31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8.650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8.752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95311763"/>
                  </a:ext>
                </a:extLst>
              </a:tr>
              <a:tr h="172278">
                <a:tc>
                  <a:txBody>
                    <a:bodyPr/>
                    <a:lstStyle/>
                    <a:p>
                      <a:pPr algn="l" fontAlgn="ctr"/>
                      <a:r>
                        <a:rPr lang="tr-TR" sz="1050" b="0" i="0" u="none" strike="noStrike" dirty="0">
                          <a:solidFill>
                            <a:srgbClr val="000000"/>
                          </a:solidFill>
                          <a:effectLst/>
                          <a:latin typeface="+mn-lt"/>
                        </a:rPr>
                        <a:t>BEYKOZ</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dirty="0">
                          <a:solidFill>
                            <a:srgbClr val="000000"/>
                          </a:solidFill>
                          <a:effectLst/>
                          <a:latin typeface="+mn-lt"/>
                        </a:rPr>
                        <a:t>1.530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5.498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7.072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16484765"/>
                  </a:ext>
                </a:extLst>
              </a:tr>
              <a:tr h="172278">
                <a:tc>
                  <a:txBody>
                    <a:bodyPr/>
                    <a:lstStyle/>
                    <a:p>
                      <a:pPr algn="l" fontAlgn="ctr"/>
                      <a:r>
                        <a:rPr lang="tr-TR" sz="1050" b="0" i="0" u="none" strike="noStrike" dirty="0">
                          <a:solidFill>
                            <a:srgbClr val="000000"/>
                          </a:solidFill>
                          <a:effectLst/>
                          <a:latin typeface="+mn-lt"/>
                        </a:rPr>
                        <a:t>BEYLİKDÜZÜ</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dirty="0">
                          <a:solidFill>
                            <a:srgbClr val="000000"/>
                          </a:solidFill>
                          <a:effectLst/>
                          <a:latin typeface="+mn-lt"/>
                        </a:rPr>
                        <a:t>3.953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105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44.156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48.214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634791736"/>
                  </a:ext>
                </a:extLst>
              </a:tr>
              <a:tr h="172278">
                <a:tc>
                  <a:txBody>
                    <a:bodyPr/>
                    <a:lstStyle/>
                    <a:p>
                      <a:pPr algn="l" fontAlgn="ctr"/>
                      <a:r>
                        <a:rPr lang="tr-TR" sz="1050" b="0" i="0" u="none" strike="noStrike" dirty="0">
                          <a:solidFill>
                            <a:srgbClr val="000000"/>
                          </a:solidFill>
                          <a:effectLst/>
                          <a:latin typeface="+mn-lt"/>
                        </a:rPr>
                        <a:t>BEYOĞLU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dirty="0">
                          <a:solidFill>
                            <a:srgbClr val="000000"/>
                          </a:solidFill>
                          <a:effectLst/>
                          <a:latin typeface="+mn-lt"/>
                        </a:rPr>
                        <a:t>11.164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242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11.168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22.574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01339629"/>
                  </a:ext>
                </a:extLst>
              </a:tr>
              <a:tr h="172278">
                <a:tc>
                  <a:txBody>
                    <a:bodyPr/>
                    <a:lstStyle/>
                    <a:p>
                      <a:pPr algn="l" fontAlgn="ctr"/>
                      <a:r>
                        <a:rPr lang="tr-TR" sz="1050" b="0" i="0" u="none" strike="noStrike" dirty="0">
                          <a:solidFill>
                            <a:srgbClr val="000000"/>
                          </a:solidFill>
                          <a:effectLst/>
                          <a:latin typeface="+mn-lt"/>
                        </a:rPr>
                        <a:t>BÜYÜKÇEKMECE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2.571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12.646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15.250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87923343"/>
                  </a:ext>
                </a:extLst>
              </a:tr>
              <a:tr h="172278">
                <a:tc>
                  <a:txBody>
                    <a:bodyPr/>
                    <a:lstStyle/>
                    <a:p>
                      <a:pPr algn="l" fontAlgn="ctr"/>
                      <a:r>
                        <a:rPr lang="tr-TR" sz="1050" b="0" i="0" u="none" strike="noStrike">
                          <a:solidFill>
                            <a:srgbClr val="000000"/>
                          </a:solidFill>
                          <a:effectLst/>
                          <a:latin typeface="+mn-lt"/>
                        </a:rPr>
                        <a:t>ÇATALCA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dirty="0">
                          <a:solidFill>
                            <a:srgbClr val="000000"/>
                          </a:solidFill>
                          <a:effectLst/>
                          <a:latin typeface="+mn-lt"/>
                        </a:rPr>
                        <a:t>276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48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633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957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287074242"/>
                  </a:ext>
                </a:extLst>
              </a:tr>
              <a:tr h="172278">
                <a:tc>
                  <a:txBody>
                    <a:bodyPr/>
                    <a:lstStyle/>
                    <a:p>
                      <a:pPr algn="l" fontAlgn="ctr"/>
                      <a:r>
                        <a:rPr lang="tr-TR" sz="1050" b="0" i="0" u="none" strike="noStrike" dirty="0">
                          <a:solidFill>
                            <a:srgbClr val="000000"/>
                          </a:solidFill>
                          <a:effectLst/>
                          <a:latin typeface="+mn-lt"/>
                        </a:rPr>
                        <a:t>ÇEKMEKÖY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1.625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40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5.626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7.291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4734227"/>
                  </a:ext>
                </a:extLst>
              </a:tr>
              <a:tr h="172278">
                <a:tc>
                  <a:txBody>
                    <a:bodyPr/>
                    <a:lstStyle/>
                    <a:p>
                      <a:pPr algn="l" fontAlgn="ctr"/>
                      <a:r>
                        <a:rPr lang="tr-TR" sz="1050" b="0" i="0" u="none" strike="noStrike" dirty="0">
                          <a:solidFill>
                            <a:srgbClr val="000000"/>
                          </a:solidFill>
                          <a:effectLst/>
                          <a:latin typeface="+mn-lt"/>
                        </a:rPr>
                        <a:t>ESENLER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39.884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12.317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52.245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478599367"/>
                  </a:ext>
                </a:extLst>
              </a:tr>
              <a:tr h="172278">
                <a:tc>
                  <a:txBody>
                    <a:bodyPr/>
                    <a:lstStyle/>
                    <a:p>
                      <a:pPr algn="l" fontAlgn="ctr"/>
                      <a:r>
                        <a:rPr lang="tr-TR" sz="1050" b="0" i="0" u="none" strike="noStrike" dirty="0">
                          <a:solidFill>
                            <a:srgbClr val="000000"/>
                          </a:solidFill>
                          <a:effectLst/>
                          <a:latin typeface="+mn-lt"/>
                        </a:rPr>
                        <a:t>ESENYURT</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71.095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608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59.001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130.704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31618150"/>
                  </a:ext>
                </a:extLst>
              </a:tr>
              <a:tr h="172278">
                <a:tc>
                  <a:txBody>
                    <a:bodyPr/>
                    <a:lstStyle/>
                    <a:p>
                      <a:pPr algn="l" fontAlgn="ctr"/>
                      <a:r>
                        <a:rPr lang="tr-TR" sz="1050" b="0" i="0" u="none" strike="noStrike" dirty="0">
                          <a:solidFill>
                            <a:srgbClr val="000000"/>
                          </a:solidFill>
                          <a:effectLst/>
                          <a:latin typeface="+mn-lt"/>
                        </a:rPr>
                        <a:t>EYÜP</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9.155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53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15.463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24.671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727201033"/>
                  </a:ext>
                </a:extLst>
              </a:tr>
              <a:tr h="172278">
                <a:tc>
                  <a:txBody>
                    <a:bodyPr/>
                    <a:lstStyle/>
                    <a:p>
                      <a:pPr algn="l" fontAlgn="ctr"/>
                      <a:r>
                        <a:rPr lang="tr-TR" sz="1050" b="0" i="0" u="none" strike="noStrike" dirty="0">
                          <a:solidFill>
                            <a:srgbClr val="000000"/>
                          </a:solidFill>
                          <a:effectLst/>
                          <a:latin typeface="+mn-lt"/>
                        </a:rPr>
                        <a:t>FATİH</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22.106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304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22.631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45.041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785350732"/>
                  </a:ext>
                </a:extLst>
              </a:tr>
              <a:tr h="172278">
                <a:tc>
                  <a:txBody>
                    <a:bodyPr/>
                    <a:lstStyle/>
                    <a:p>
                      <a:pPr algn="l" fontAlgn="ctr"/>
                      <a:r>
                        <a:rPr lang="tr-TR" sz="1050" b="0" i="0" u="none" strike="noStrike" dirty="0">
                          <a:solidFill>
                            <a:srgbClr val="000000"/>
                          </a:solidFill>
                          <a:effectLst/>
                          <a:latin typeface="+mn-lt"/>
                        </a:rPr>
                        <a:t>GAZİOSMANPAŞA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21.598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36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18.161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39.795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63881604"/>
                  </a:ext>
                </a:extLst>
              </a:tr>
              <a:tr h="172278">
                <a:tc>
                  <a:txBody>
                    <a:bodyPr/>
                    <a:lstStyle/>
                    <a:p>
                      <a:pPr algn="l" fontAlgn="ctr"/>
                      <a:r>
                        <a:rPr lang="tr-TR" sz="1050" b="0" i="0" u="none" strike="noStrike" dirty="0">
                          <a:solidFill>
                            <a:srgbClr val="000000"/>
                          </a:solidFill>
                          <a:effectLst/>
                          <a:latin typeface="+mn-lt"/>
                        </a:rPr>
                        <a:t>GÜNGÖREN</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14.082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75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13.726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27.883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73849572"/>
                  </a:ext>
                </a:extLst>
              </a:tr>
              <a:tr h="172278">
                <a:tc>
                  <a:txBody>
                    <a:bodyPr/>
                    <a:lstStyle/>
                    <a:p>
                      <a:pPr algn="l" fontAlgn="ctr"/>
                      <a:r>
                        <a:rPr lang="tr-TR" sz="1050" b="0" i="0" u="none" strike="noStrike" dirty="0">
                          <a:solidFill>
                            <a:srgbClr val="000000"/>
                          </a:solidFill>
                          <a:effectLst/>
                          <a:latin typeface="+mn-lt"/>
                        </a:rPr>
                        <a:t>KADIKÖY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97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14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17.287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17.398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78595335"/>
                  </a:ext>
                </a:extLst>
              </a:tr>
              <a:tr h="172278">
                <a:tc>
                  <a:txBody>
                    <a:bodyPr/>
                    <a:lstStyle/>
                    <a:p>
                      <a:pPr algn="l" fontAlgn="ctr"/>
                      <a:r>
                        <a:rPr lang="tr-TR" sz="1050" b="0" i="0" u="none" strike="noStrike" dirty="0">
                          <a:solidFill>
                            <a:srgbClr val="000000"/>
                          </a:solidFill>
                          <a:effectLst/>
                          <a:latin typeface="+mn-lt"/>
                        </a:rPr>
                        <a:t>KAĞITHANE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18.310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90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25.198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43.598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5863611"/>
                  </a:ext>
                </a:extLst>
              </a:tr>
              <a:tr h="172278">
                <a:tc>
                  <a:txBody>
                    <a:bodyPr/>
                    <a:lstStyle/>
                    <a:p>
                      <a:pPr algn="l" fontAlgn="ctr"/>
                      <a:r>
                        <a:rPr lang="tr-TR" sz="1050" b="0" i="0" u="none" strike="noStrike" dirty="0">
                          <a:solidFill>
                            <a:srgbClr val="000000"/>
                          </a:solidFill>
                          <a:effectLst/>
                          <a:latin typeface="+mn-lt"/>
                        </a:rPr>
                        <a:t>KARTAL</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1.133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55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9.824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11.012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52633638"/>
                  </a:ext>
                </a:extLst>
              </a:tr>
              <a:tr h="172278">
                <a:tc>
                  <a:txBody>
                    <a:bodyPr/>
                    <a:lstStyle/>
                    <a:p>
                      <a:pPr algn="l" fontAlgn="ctr"/>
                      <a:r>
                        <a:rPr lang="tr-TR" sz="1050" b="0" i="0" u="none" strike="noStrike">
                          <a:solidFill>
                            <a:srgbClr val="000000"/>
                          </a:solidFill>
                          <a:effectLst/>
                          <a:latin typeface="+mn-lt"/>
                        </a:rPr>
                        <a:t>KÜÇÜKÇEKMECE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40.426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107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36.113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76.646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387509761"/>
                  </a:ext>
                </a:extLst>
              </a:tr>
              <a:tr h="172278">
                <a:tc>
                  <a:txBody>
                    <a:bodyPr/>
                    <a:lstStyle/>
                    <a:p>
                      <a:pPr algn="l" fontAlgn="ctr"/>
                      <a:r>
                        <a:rPr lang="tr-TR" sz="1050" b="0" i="0" u="none" strike="noStrike" dirty="0">
                          <a:solidFill>
                            <a:srgbClr val="000000"/>
                          </a:solidFill>
                          <a:effectLst/>
                          <a:latin typeface="+mn-lt"/>
                        </a:rPr>
                        <a:t>MALTEPE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1.457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14.239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15.740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11912632"/>
                  </a:ext>
                </a:extLst>
              </a:tr>
              <a:tr h="172278">
                <a:tc>
                  <a:txBody>
                    <a:bodyPr/>
                    <a:lstStyle/>
                    <a:p>
                      <a:pPr algn="l" fontAlgn="ctr"/>
                      <a:r>
                        <a:rPr lang="tr-TR" sz="1050" b="0" i="0" u="none" strike="noStrike" dirty="0">
                          <a:solidFill>
                            <a:srgbClr val="000000"/>
                          </a:solidFill>
                          <a:effectLst/>
                          <a:latin typeface="+mn-lt"/>
                        </a:rPr>
                        <a:t>PENDİK</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6.365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92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11.763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18.220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19493705"/>
                  </a:ext>
                </a:extLst>
              </a:tr>
              <a:tr h="172278">
                <a:tc>
                  <a:txBody>
                    <a:bodyPr/>
                    <a:lstStyle/>
                    <a:p>
                      <a:pPr algn="l" fontAlgn="ctr"/>
                      <a:r>
                        <a:rPr lang="tr-TR" sz="1050" b="0" i="0" u="none" strike="noStrike" dirty="0">
                          <a:solidFill>
                            <a:srgbClr val="000000"/>
                          </a:solidFill>
                          <a:effectLst/>
                          <a:latin typeface="+mn-lt"/>
                        </a:rPr>
                        <a:t>SANCAKTEPE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12.075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44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5.530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a:solidFill>
                            <a:schemeClr val="tx1"/>
                          </a:solidFill>
                          <a:effectLst/>
                          <a:latin typeface="+mn-lt"/>
                        </a:rPr>
                        <a:t>17.649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194091116"/>
                  </a:ext>
                </a:extLst>
              </a:tr>
              <a:tr h="172278">
                <a:tc>
                  <a:txBody>
                    <a:bodyPr/>
                    <a:lstStyle/>
                    <a:p>
                      <a:pPr algn="l" fontAlgn="ctr"/>
                      <a:r>
                        <a:rPr lang="tr-TR" sz="1050" b="0" i="0" u="none" strike="noStrike" dirty="0">
                          <a:solidFill>
                            <a:srgbClr val="000000"/>
                          </a:solidFill>
                          <a:effectLst/>
                          <a:latin typeface="+mn-lt"/>
                        </a:rPr>
                        <a:t>SARIYER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1.279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11.824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13.123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262891"/>
                  </a:ext>
                </a:extLst>
              </a:tr>
              <a:tr h="172278">
                <a:tc>
                  <a:txBody>
                    <a:bodyPr/>
                    <a:lstStyle/>
                    <a:p>
                      <a:pPr algn="l" fontAlgn="ctr"/>
                      <a:r>
                        <a:rPr lang="tr-TR" sz="1050" b="0" i="0" u="none" strike="noStrike" dirty="0">
                          <a:solidFill>
                            <a:srgbClr val="000000"/>
                          </a:solidFill>
                          <a:effectLst/>
                          <a:latin typeface="+mn-lt"/>
                        </a:rPr>
                        <a:t>SİLİVRİ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1.900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2.838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4.765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189194959"/>
                  </a:ext>
                </a:extLst>
              </a:tr>
              <a:tr h="172278">
                <a:tc>
                  <a:txBody>
                    <a:bodyPr/>
                    <a:lstStyle/>
                    <a:p>
                      <a:pPr algn="l" fontAlgn="ctr"/>
                      <a:r>
                        <a:rPr lang="tr-TR" sz="1050" b="0" i="0" u="none" strike="noStrike" dirty="0">
                          <a:solidFill>
                            <a:srgbClr val="000000"/>
                          </a:solidFill>
                          <a:effectLst/>
                          <a:latin typeface="+mn-lt"/>
                        </a:rPr>
                        <a:t>SULTANBEYLİ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21.447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2.513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24.029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691516475"/>
                  </a:ext>
                </a:extLst>
              </a:tr>
              <a:tr h="172278">
                <a:tc>
                  <a:txBody>
                    <a:bodyPr/>
                    <a:lstStyle/>
                    <a:p>
                      <a:pPr algn="l" fontAlgn="ctr"/>
                      <a:r>
                        <a:rPr lang="tr-TR" sz="1050" b="0" i="0" u="none" strike="noStrike" dirty="0">
                          <a:solidFill>
                            <a:srgbClr val="000000"/>
                          </a:solidFill>
                          <a:effectLst/>
                          <a:latin typeface="+mn-lt"/>
                        </a:rPr>
                        <a:t>SULTANGAZİ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43.987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45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8.537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52.569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609108701"/>
                  </a:ext>
                </a:extLst>
              </a:tr>
              <a:tr h="172278">
                <a:tc>
                  <a:txBody>
                    <a:bodyPr/>
                    <a:lstStyle/>
                    <a:p>
                      <a:pPr algn="l" fontAlgn="ctr"/>
                      <a:r>
                        <a:rPr lang="tr-TR" sz="1050" b="0" i="0" u="none" strike="noStrike" dirty="0">
                          <a:solidFill>
                            <a:srgbClr val="000000"/>
                          </a:solidFill>
                          <a:effectLst/>
                          <a:latin typeface="+mn-lt"/>
                        </a:rPr>
                        <a:t>ŞİLE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224</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92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1061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1.377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32229245"/>
                  </a:ext>
                </a:extLst>
              </a:tr>
              <a:tr h="172278">
                <a:tc>
                  <a:txBody>
                    <a:bodyPr/>
                    <a:lstStyle/>
                    <a:p>
                      <a:pPr algn="l" fontAlgn="ctr"/>
                      <a:r>
                        <a:rPr lang="tr-TR" sz="1050" b="0" i="0" u="none" strike="noStrike" dirty="0">
                          <a:solidFill>
                            <a:srgbClr val="000000"/>
                          </a:solidFill>
                          <a:effectLst/>
                          <a:latin typeface="+mn-lt"/>
                        </a:rPr>
                        <a:t>ŞİŞLİ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2.978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219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25.806</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29.003</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39470685"/>
                  </a:ext>
                </a:extLst>
              </a:tr>
              <a:tr h="172278">
                <a:tc>
                  <a:txBody>
                    <a:bodyPr/>
                    <a:lstStyle/>
                    <a:p>
                      <a:pPr algn="l" fontAlgn="ctr"/>
                      <a:r>
                        <a:rPr lang="tr-TR" sz="1050" b="0" i="0" u="none" strike="noStrike" dirty="0">
                          <a:solidFill>
                            <a:srgbClr val="000000"/>
                          </a:solidFill>
                          <a:effectLst/>
                          <a:latin typeface="+mn-lt"/>
                        </a:rPr>
                        <a:t>TUZLA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2.862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59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4.699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7.620</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59835381"/>
                  </a:ext>
                </a:extLst>
              </a:tr>
              <a:tr h="172278">
                <a:tc>
                  <a:txBody>
                    <a:bodyPr/>
                    <a:lstStyle/>
                    <a:p>
                      <a:pPr algn="l" fontAlgn="ctr"/>
                      <a:r>
                        <a:rPr lang="tr-TR" sz="1050" b="0" i="0" u="none" strike="noStrike" dirty="0">
                          <a:solidFill>
                            <a:srgbClr val="000000"/>
                          </a:solidFill>
                          <a:effectLst/>
                          <a:latin typeface="+mn-lt"/>
                        </a:rPr>
                        <a:t>ÜMRANİYE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15.955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89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19.568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35.612</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50860216"/>
                  </a:ext>
                </a:extLst>
              </a:tr>
              <a:tr h="172278">
                <a:tc>
                  <a:txBody>
                    <a:bodyPr/>
                    <a:lstStyle/>
                    <a:p>
                      <a:pPr algn="l" fontAlgn="ctr"/>
                      <a:r>
                        <a:rPr lang="tr-TR" sz="1050" b="0" i="0" u="none" strike="noStrike" dirty="0">
                          <a:solidFill>
                            <a:srgbClr val="000000"/>
                          </a:solidFill>
                          <a:effectLst/>
                          <a:latin typeface="+mn-lt"/>
                        </a:rPr>
                        <a:t>ÜSKÜDAR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a:solidFill>
                            <a:srgbClr val="000000"/>
                          </a:solidFill>
                          <a:effectLst/>
                          <a:latin typeface="+mn-lt"/>
                        </a:rPr>
                        <a:t>2.199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67</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a:solidFill>
                            <a:srgbClr val="000000"/>
                          </a:solidFill>
                          <a:effectLst/>
                          <a:latin typeface="+mn-lt"/>
                        </a:rPr>
                        <a:t>13.979</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16.245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84724429"/>
                  </a:ext>
                </a:extLst>
              </a:tr>
              <a:tr h="172278">
                <a:tc>
                  <a:txBody>
                    <a:bodyPr/>
                    <a:lstStyle/>
                    <a:p>
                      <a:pPr algn="l" fontAlgn="ctr"/>
                      <a:r>
                        <a:rPr lang="tr-TR" sz="1050" b="0" i="0" u="none" strike="noStrike" dirty="0">
                          <a:solidFill>
                            <a:srgbClr val="000000"/>
                          </a:solidFill>
                          <a:effectLst/>
                          <a:latin typeface="+mn-lt"/>
                        </a:rPr>
                        <a:t>ZEYTİNBURNU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ctr"/>
                      <a:r>
                        <a:rPr lang="tr-TR" sz="1050" b="0" i="0" u="none" strike="noStrike" dirty="0">
                          <a:solidFill>
                            <a:srgbClr val="000000"/>
                          </a:solidFill>
                          <a:effectLst/>
                          <a:latin typeface="+mn-lt"/>
                        </a:rPr>
                        <a:t>20.088</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smtClean="0">
                          <a:solidFill>
                            <a:srgbClr val="000000"/>
                          </a:solidFill>
                          <a:effectLst/>
                          <a:latin typeface="+mn-lt"/>
                        </a:rPr>
                        <a:t>336</a:t>
                      </a:r>
                      <a:endParaRPr lang="tr-TR" sz="1050" b="0" i="0" u="none" strike="noStrike" dirty="0">
                        <a:solidFill>
                          <a:srgbClr val="000000"/>
                        </a:solidFill>
                        <a:effectLst/>
                        <a:latin typeface="+mn-lt"/>
                      </a:endParaRP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0" i="0" u="none" strike="noStrike" dirty="0">
                          <a:solidFill>
                            <a:srgbClr val="000000"/>
                          </a:solidFill>
                          <a:effectLst/>
                          <a:latin typeface="+mn-lt"/>
                        </a:rPr>
                        <a:t>29.251</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tr-TR" sz="1050" b="1" i="0" u="none" strike="noStrike" dirty="0">
                          <a:solidFill>
                            <a:schemeClr val="tx1"/>
                          </a:solidFill>
                          <a:effectLst/>
                          <a:latin typeface="+mn-lt"/>
                        </a:rPr>
                        <a:t>49.675</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84524092"/>
                  </a:ext>
                </a:extLst>
              </a:tr>
            </a:tbl>
          </a:graphicData>
        </a:graphic>
      </p:graphicFrame>
      <p:sp>
        <p:nvSpPr>
          <p:cNvPr id="5" name="Metin kutusu 4"/>
          <p:cNvSpPr txBox="1"/>
          <p:nvPr/>
        </p:nvSpPr>
        <p:spPr>
          <a:xfrm>
            <a:off x="35343" y="9218470"/>
            <a:ext cx="678731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smtClean="0">
                <a:ln>
                  <a:noFill/>
                </a:ln>
                <a:solidFill>
                  <a:prstClr val="black"/>
                </a:solidFill>
                <a:effectLst/>
                <a:uLnTx/>
                <a:uFillTx/>
                <a:latin typeface="Calibri" panose="020F0502020204030204"/>
                <a:ea typeface="+mn-ea"/>
                <a:cs typeface="+mn-cs"/>
              </a:rPr>
              <a:t>*İstanbul İl Göç Müdürlüğünün 05.01.2023 tarihli verileridir. İkamet izni verilen yabancı sayısına </a:t>
            </a:r>
            <a:r>
              <a:rPr kumimoji="0" lang="tr-TR" sz="900" b="1" i="0" u="sng" strike="noStrike" kern="1200" cap="none" spc="0" normalizeH="0" baseline="0" noProof="0" dirty="0" smtClean="0">
                <a:ln>
                  <a:noFill/>
                </a:ln>
                <a:solidFill>
                  <a:prstClr val="black"/>
                </a:solidFill>
                <a:effectLst/>
                <a:uLnTx/>
                <a:uFillTx/>
                <a:latin typeface="Calibri" panose="020F0502020204030204"/>
                <a:ea typeface="+mn-ea"/>
                <a:cs typeface="+mn-cs"/>
              </a:rPr>
              <a:t>çalışma izni verilenler dahil edilmemiştir.</a:t>
            </a:r>
            <a:endParaRPr kumimoji="0" lang="tr-TR" sz="9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07967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YABANCI NÜFUS İSTATİSTİKLERİ</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3" name="Tablo 2"/>
          <p:cNvGraphicFramePr>
            <a:graphicFrameLocks noGrp="1"/>
          </p:cNvGraphicFramePr>
          <p:nvPr>
            <p:extLst/>
          </p:nvPr>
        </p:nvGraphicFramePr>
        <p:xfrm>
          <a:off x="44451" y="775206"/>
          <a:ext cx="6769099" cy="8602337"/>
        </p:xfrm>
        <a:graphic>
          <a:graphicData uri="http://schemas.openxmlformats.org/drawingml/2006/table">
            <a:tbl>
              <a:tblPr/>
              <a:tblGrid>
                <a:gridCol w="2446123">
                  <a:extLst>
                    <a:ext uri="{9D8B030D-6E8A-4147-A177-3AD203B41FA5}">
                      <a16:colId xmlns:a16="http://schemas.microsoft.com/office/drawing/2014/main" val="3599424368"/>
                    </a:ext>
                  </a:extLst>
                </a:gridCol>
                <a:gridCol w="1322994">
                  <a:extLst>
                    <a:ext uri="{9D8B030D-6E8A-4147-A177-3AD203B41FA5}">
                      <a16:colId xmlns:a16="http://schemas.microsoft.com/office/drawing/2014/main" val="3290886586"/>
                    </a:ext>
                  </a:extLst>
                </a:gridCol>
                <a:gridCol w="1302689">
                  <a:extLst>
                    <a:ext uri="{9D8B030D-6E8A-4147-A177-3AD203B41FA5}">
                      <a16:colId xmlns:a16="http://schemas.microsoft.com/office/drawing/2014/main" val="2964112115"/>
                    </a:ext>
                  </a:extLst>
                </a:gridCol>
                <a:gridCol w="1697293">
                  <a:extLst>
                    <a:ext uri="{9D8B030D-6E8A-4147-A177-3AD203B41FA5}">
                      <a16:colId xmlns:a16="http://schemas.microsoft.com/office/drawing/2014/main" val="2377570562"/>
                    </a:ext>
                  </a:extLst>
                </a:gridCol>
              </a:tblGrid>
              <a:tr h="420905">
                <a:tc gridSpan="4">
                  <a:txBody>
                    <a:bodyPr/>
                    <a:lstStyle/>
                    <a:p>
                      <a:pPr algn="ctr" fontAlgn="ctr"/>
                      <a:r>
                        <a:rPr lang="tr-TR" sz="1600" b="1" i="0" u="none" strike="noStrike" dirty="0" smtClean="0">
                          <a:solidFill>
                            <a:schemeClr val="bg1"/>
                          </a:solidFill>
                          <a:effectLst/>
                          <a:latin typeface="+mn-lt"/>
                        </a:rPr>
                        <a:t>İLÇE</a:t>
                      </a:r>
                      <a:r>
                        <a:rPr lang="tr-TR" sz="1600" b="1" i="0" u="none" strike="noStrike" baseline="0" dirty="0" smtClean="0">
                          <a:solidFill>
                            <a:schemeClr val="bg1"/>
                          </a:solidFill>
                          <a:effectLst/>
                          <a:latin typeface="+mn-lt"/>
                        </a:rPr>
                        <a:t> DÜZEYİNDE YABANCI UYRUKLU NÜFUS-2022</a:t>
                      </a:r>
                      <a:endParaRPr lang="tr-TR" sz="1600" b="1" i="0" u="none" strike="noStrike" dirty="0">
                        <a:solidFill>
                          <a:schemeClr val="bg1"/>
                        </a:solidFill>
                        <a:effectLst/>
                        <a:latin typeface="+mn-lt"/>
                      </a:endParaRP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1539674"/>
                  </a:ext>
                </a:extLst>
              </a:tr>
              <a:tr h="561405">
                <a:tc>
                  <a:txBody>
                    <a:bodyPr/>
                    <a:lstStyle/>
                    <a:p>
                      <a:pPr algn="ctr" fontAlgn="ctr"/>
                      <a:r>
                        <a:rPr lang="tr-TR" sz="1100" b="1" i="0" u="none" strike="noStrike" dirty="0">
                          <a:solidFill>
                            <a:srgbClr val="000000"/>
                          </a:solidFill>
                          <a:effectLst/>
                          <a:latin typeface="+mn-lt"/>
                        </a:rPr>
                        <a:t>İLÇELER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rtl="0" fontAlgn="b"/>
                      <a:r>
                        <a:rPr lang="tr-TR" sz="1100" b="1" i="0" u="none" strike="noStrike" dirty="0">
                          <a:solidFill>
                            <a:srgbClr val="7F0000"/>
                          </a:solidFill>
                          <a:effectLst/>
                          <a:latin typeface="Calibri" panose="020F0502020204030204" pitchFamily="34" charset="0"/>
                        </a:rPr>
                        <a:t>TOPLAM NÜFUS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rtl="0" fontAlgn="b"/>
                      <a:r>
                        <a:rPr lang="tr-TR" sz="1100" b="1" i="0" u="none" strike="noStrike" dirty="0">
                          <a:solidFill>
                            <a:srgbClr val="7F0000"/>
                          </a:solidFill>
                          <a:effectLst/>
                          <a:latin typeface="Calibri" panose="020F0502020204030204" pitchFamily="34" charset="0"/>
                        </a:rPr>
                        <a:t>T.C. VATANDAŞI NÜFUS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tc>
                  <a:txBody>
                    <a:bodyPr/>
                    <a:lstStyle/>
                    <a:p>
                      <a:pPr algn="ctr" rtl="0" fontAlgn="b"/>
                      <a:r>
                        <a:rPr lang="tr-TR" sz="1100" b="1" i="0" u="none" strike="noStrike" dirty="0">
                          <a:solidFill>
                            <a:srgbClr val="7F0000"/>
                          </a:solidFill>
                          <a:effectLst/>
                          <a:latin typeface="Calibri" panose="020F0502020204030204" pitchFamily="34" charset="0"/>
                        </a:rPr>
                        <a:t>YABANCI UYRUKLU NÜFUS</a:t>
                      </a:r>
                    </a:p>
                  </a:txBody>
                  <a:tcPr marL="9525" marR="9525" marT="9525"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4DCA6"/>
                    </a:solidFill>
                  </a:tcPr>
                </a:tc>
                <a:extLst>
                  <a:ext uri="{0D108BD9-81ED-4DB2-BD59-A6C34878D82A}">
                    <a16:rowId xmlns:a16="http://schemas.microsoft.com/office/drawing/2014/main" val="1839870146"/>
                  </a:ext>
                </a:extLst>
              </a:tr>
              <a:tr h="186237">
                <a:tc>
                  <a:txBody>
                    <a:bodyPr/>
                    <a:lstStyle/>
                    <a:p>
                      <a:pPr algn="l" fontAlgn="ctr"/>
                      <a:r>
                        <a:rPr lang="tr-TR" sz="1050" b="1" i="0" u="none" strike="noStrike" dirty="0">
                          <a:solidFill>
                            <a:srgbClr val="C00000"/>
                          </a:solidFill>
                          <a:effectLst/>
                          <a:latin typeface="+mn-lt"/>
                        </a:rPr>
                        <a:t>GENEL TOPLAM</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rtl="0" fontAlgn="b"/>
                      <a:r>
                        <a:rPr lang="tr-TR" sz="1050" b="1" i="0" u="none" strike="noStrike" dirty="0">
                          <a:solidFill>
                            <a:srgbClr val="000000"/>
                          </a:solidFill>
                          <a:effectLst/>
                          <a:latin typeface="+mn-lt"/>
                        </a:rPr>
                        <a:t>15 907 951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rtl="0" fontAlgn="b"/>
                      <a:r>
                        <a:rPr lang="tr-TR" sz="1050" b="1" i="0" u="none" strike="noStrike">
                          <a:solidFill>
                            <a:srgbClr val="000000"/>
                          </a:solidFill>
                          <a:effectLst/>
                          <a:latin typeface="+mn-lt"/>
                        </a:rPr>
                        <a:t>15 171 671</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rtl="0" fontAlgn="b"/>
                      <a:r>
                        <a:rPr lang="tr-TR" sz="1050" b="1" i="0" u="none" strike="noStrike" dirty="0">
                          <a:solidFill>
                            <a:srgbClr val="000000"/>
                          </a:solidFill>
                          <a:effectLst/>
                          <a:latin typeface="+mn-lt"/>
                        </a:rPr>
                        <a:t> 736 280</a:t>
                      </a:r>
                    </a:p>
                  </a:txBody>
                  <a:tcPr marL="9525" marR="9525" marT="9525" marB="0" anchor="b">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extLst>
                  <a:ext uri="{0D108BD9-81ED-4DB2-BD59-A6C34878D82A}">
                    <a16:rowId xmlns:a16="http://schemas.microsoft.com/office/drawing/2014/main" val="3835955736"/>
                  </a:ext>
                </a:extLst>
              </a:tr>
              <a:tr h="190610">
                <a:tc>
                  <a:txBody>
                    <a:bodyPr/>
                    <a:lstStyle/>
                    <a:p>
                      <a:pPr algn="l" fontAlgn="ctr"/>
                      <a:r>
                        <a:rPr lang="tr-TR" sz="1050" b="0" i="0" u="none" strike="noStrike" dirty="0">
                          <a:solidFill>
                            <a:srgbClr val="000000"/>
                          </a:solidFill>
                          <a:effectLst/>
                          <a:latin typeface="+mn-lt"/>
                        </a:rPr>
                        <a:t>ADALAR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dirty="0">
                          <a:solidFill>
                            <a:srgbClr val="000000"/>
                          </a:solidFill>
                          <a:effectLst/>
                          <a:latin typeface="+mn-lt"/>
                        </a:rPr>
                        <a:t> 16 690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16 118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572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44536055"/>
                  </a:ext>
                </a:extLst>
              </a:tr>
              <a:tr h="190610">
                <a:tc>
                  <a:txBody>
                    <a:bodyPr/>
                    <a:lstStyle/>
                    <a:p>
                      <a:pPr algn="l" fontAlgn="ctr"/>
                      <a:r>
                        <a:rPr lang="tr-TR" sz="1050" b="0" i="0" u="none" strike="noStrike" dirty="0">
                          <a:solidFill>
                            <a:srgbClr val="000000"/>
                          </a:solidFill>
                          <a:effectLst/>
                          <a:latin typeface="+mn-lt"/>
                        </a:rPr>
                        <a:t>ARNAVUTKÖY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326 452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320 659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5 793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10857572"/>
                  </a:ext>
                </a:extLst>
              </a:tr>
              <a:tr h="190610">
                <a:tc>
                  <a:txBody>
                    <a:bodyPr/>
                    <a:lstStyle/>
                    <a:p>
                      <a:pPr algn="l" fontAlgn="ctr"/>
                      <a:r>
                        <a:rPr lang="tr-TR" sz="1050" b="0" i="0" u="none" strike="noStrike" dirty="0">
                          <a:solidFill>
                            <a:srgbClr val="000000"/>
                          </a:solidFill>
                          <a:effectLst/>
                          <a:latin typeface="+mn-lt"/>
                        </a:rPr>
                        <a:t>ATAŞEHİR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423 127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409 705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13 422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597201671"/>
                  </a:ext>
                </a:extLst>
              </a:tr>
              <a:tr h="190610">
                <a:tc>
                  <a:txBody>
                    <a:bodyPr/>
                    <a:lstStyle/>
                    <a:p>
                      <a:pPr algn="l" fontAlgn="ctr"/>
                      <a:r>
                        <a:rPr lang="tr-TR" sz="1050" b="0" i="0" u="none" strike="noStrike" dirty="0">
                          <a:solidFill>
                            <a:srgbClr val="000000"/>
                          </a:solidFill>
                          <a:effectLst/>
                          <a:latin typeface="+mn-lt"/>
                        </a:rPr>
                        <a:t>AVCILAR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452 132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407 681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44 451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70153962"/>
                  </a:ext>
                </a:extLst>
              </a:tr>
              <a:tr h="190610">
                <a:tc>
                  <a:txBody>
                    <a:bodyPr/>
                    <a:lstStyle/>
                    <a:p>
                      <a:pPr algn="l" fontAlgn="ctr"/>
                      <a:r>
                        <a:rPr lang="tr-TR" sz="1050" b="0" i="0" u="none" strike="noStrike" dirty="0">
                          <a:solidFill>
                            <a:srgbClr val="000000"/>
                          </a:solidFill>
                          <a:effectLst/>
                          <a:latin typeface="+mn-lt"/>
                        </a:rPr>
                        <a:t>BAĞCILAR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740 069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716 043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24 026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52165346"/>
                  </a:ext>
                </a:extLst>
              </a:tr>
              <a:tr h="190610">
                <a:tc>
                  <a:txBody>
                    <a:bodyPr/>
                    <a:lstStyle/>
                    <a:p>
                      <a:pPr algn="l" fontAlgn="ctr"/>
                      <a:r>
                        <a:rPr lang="tr-TR" sz="1050" b="0" i="0" u="none" strike="noStrike" dirty="0">
                          <a:solidFill>
                            <a:srgbClr val="000000"/>
                          </a:solidFill>
                          <a:effectLst/>
                          <a:latin typeface="+mn-lt"/>
                        </a:rPr>
                        <a:t>BAHÇELİEVLER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594 350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557 523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36 827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0304526"/>
                  </a:ext>
                </a:extLst>
              </a:tr>
              <a:tr h="190610">
                <a:tc>
                  <a:txBody>
                    <a:bodyPr/>
                    <a:lstStyle/>
                    <a:p>
                      <a:pPr algn="l" fontAlgn="ctr"/>
                      <a:r>
                        <a:rPr lang="tr-TR" sz="1050" b="0" i="0" u="none" strike="noStrike" dirty="0">
                          <a:solidFill>
                            <a:srgbClr val="000000"/>
                          </a:solidFill>
                          <a:effectLst/>
                          <a:latin typeface="+mn-lt"/>
                        </a:rPr>
                        <a:t>BAKIRKÖY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226 685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213 483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13 202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0249295"/>
                  </a:ext>
                </a:extLst>
              </a:tr>
              <a:tr h="190610">
                <a:tc>
                  <a:txBody>
                    <a:bodyPr/>
                    <a:lstStyle/>
                    <a:p>
                      <a:pPr algn="l" fontAlgn="ctr"/>
                      <a:r>
                        <a:rPr lang="tr-TR" sz="1050" b="0" i="0" u="none" strike="noStrike" dirty="0">
                          <a:solidFill>
                            <a:srgbClr val="000000"/>
                          </a:solidFill>
                          <a:effectLst/>
                          <a:latin typeface="+mn-lt"/>
                        </a:rPr>
                        <a:t>BAŞAKŞEHİR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dirty="0">
                          <a:solidFill>
                            <a:srgbClr val="000000"/>
                          </a:solidFill>
                          <a:effectLst/>
                          <a:latin typeface="+mn-lt"/>
                        </a:rPr>
                        <a:t> 514 900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460 160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54 740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941389015"/>
                  </a:ext>
                </a:extLst>
              </a:tr>
              <a:tr h="190610">
                <a:tc>
                  <a:txBody>
                    <a:bodyPr/>
                    <a:lstStyle/>
                    <a:p>
                      <a:pPr algn="l" fontAlgn="ctr"/>
                      <a:r>
                        <a:rPr lang="tr-TR" sz="1050" b="0" i="0" u="none" strike="noStrike" dirty="0">
                          <a:solidFill>
                            <a:srgbClr val="000000"/>
                          </a:solidFill>
                          <a:effectLst/>
                          <a:latin typeface="+mn-lt"/>
                        </a:rPr>
                        <a:t>BAYRAMPAŞA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275 314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258 860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16 454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805985084"/>
                  </a:ext>
                </a:extLst>
              </a:tr>
              <a:tr h="190610">
                <a:tc>
                  <a:txBody>
                    <a:bodyPr/>
                    <a:lstStyle/>
                    <a:p>
                      <a:pPr algn="l" fontAlgn="ctr"/>
                      <a:r>
                        <a:rPr lang="tr-TR" sz="1050" b="0" i="0" u="none" strike="noStrike" dirty="0">
                          <a:solidFill>
                            <a:srgbClr val="000000"/>
                          </a:solidFill>
                          <a:effectLst/>
                          <a:latin typeface="+mn-lt"/>
                        </a:rPr>
                        <a:t>BEŞİKTAŞ</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175 190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163 262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11 928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095311763"/>
                  </a:ext>
                </a:extLst>
              </a:tr>
              <a:tr h="190610">
                <a:tc>
                  <a:txBody>
                    <a:bodyPr/>
                    <a:lstStyle/>
                    <a:p>
                      <a:pPr algn="l" fontAlgn="ctr"/>
                      <a:r>
                        <a:rPr lang="tr-TR" sz="1050" b="0" i="0" u="none" strike="noStrike" dirty="0">
                          <a:solidFill>
                            <a:srgbClr val="000000"/>
                          </a:solidFill>
                          <a:effectLst/>
                          <a:latin typeface="+mn-lt"/>
                        </a:rPr>
                        <a:t>BEYKOZ</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247 875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241 154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6 721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816484765"/>
                  </a:ext>
                </a:extLst>
              </a:tr>
              <a:tr h="190610">
                <a:tc>
                  <a:txBody>
                    <a:bodyPr/>
                    <a:lstStyle/>
                    <a:p>
                      <a:pPr algn="l" fontAlgn="ctr"/>
                      <a:r>
                        <a:rPr lang="tr-TR" sz="1050" b="0" i="0" u="none" strike="noStrike" dirty="0">
                          <a:solidFill>
                            <a:srgbClr val="000000"/>
                          </a:solidFill>
                          <a:effectLst/>
                          <a:latin typeface="+mn-lt"/>
                        </a:rPr>
                        <a:t>BEYLİKDÜZÜ</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412 835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367 067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45 768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634791736"/>
                  </a:ext>
                </a:extLst>
              </a:tr>
              <a:tr h="190610">
                <a:tc>
                  <a:txBody>
                    <a:bodyPr/>
                    <a:lstStyle/>
                    <a:p>
                      <a:pPr algn="l" fontAlgn="ctr"/>
                      <a:r>
                        <a:rPr lang="tr-TR" sz="1050" b="0" i="0" u="none" strike="noStrike" dirty="0">
                          <a:solidFill>
                            <a:srgbClr val="000000"/>
                          </a:solidFill>
                          <a:effectLst/>
                          <a:latin typeface="+mn-lt"/>
                        </a:rPr>
                        <a:t>BEYOĞLU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225 920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213 170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12 750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01339629"/>
                  </a:ext>
                </a:extLst>
              </a:tr>
              <a:tr h="190610">
                <a:tc>
                  <a:txBody>
                    <a:bodyPr/>
                    <a:lstStyle/>
                    <a:p>
                      <a:pPr algn="l" fontAlgn="ctr"/>
                      <a:r>
                        <a:rPr lang="tr-TR" sz="1050" b="0" i="0" u="none" strike="noStrike" dirty="0">
                          <a:solidFill>
                            <a:srgbClr val="000000"/>
                          </a:solidFill>
                          <a:effectLst/>
                          <a:latin typeface="+mn-lt"/>
                        </a:rPr>
                        <a:t>BÜYÜKÇEKMECE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277 181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263 259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13 922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87923343"/>
                  </a:ext>
                </a:extLst>
              </a:tr>
              <a:tr h="190610">
                <a:tc>
                  <a:txBody>
                    <a:bodyPr/>
                    <a:lstStyle/>
                    <a:p>
                      <a:pPr algn="l" fontAlgn="ctr"/>
                      <a:r>
                        <a:rPr lang="tr-TR" sz="1050" b="0" i="0" u="none" strike="noStrike" dirty="0">
                          <a:solidFill>
                            <a:srgbClr val="000000"/>
                          </a:solidFill>
                          <a:effectLst/>
                          <a:latin typeface="+mn-lt"/>
                        </a:rPr>
                        <a:t>ÇATALCA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dirty="0">
                          <a:solidFill>
                            <a:srgbClr val="000000"/>
                          </a:solidFill>
                          <a:effectLst/>
                          <a:latin typeface="+mn-lt"/>
                        </a:rPr>
                        <a:t> 77 468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76 644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824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287074242"/>
                  </a:ext>
                </a:extLst>
              </a:tr>
              <a:tr h="190610">
                <a:tc>
                  <a:txBody>
                    <a:bodyPr/>
                    <a:lstStyle/>
                    <a:p>
                      <a:pPr algn="l" fontAlgn="ctr"/>
                      <a:r>
                        <a:rPr lang="tr-TR" sz="1050" b="0" i="0" u="none" strike="noStrike" dirty="0">
                          <a:solidFill>
                            <a:srgbClr val="000000"/>
                          </a:solidFill>
                          <a:effectLst/>
                          <a:latin typeface="+mn-lt"/>
                        </a:rPr>
                        <a:t>ÇEKMEKÖY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dirty="0">
                          <a:solidFill>
                            <a:srgbClr val="000000"/>
                          </a:solidFill>
                          <a:effectLst/>
                          <a:latin typeface="+mn-lt"/>
                        </a:rPr>
                        <a:t> 296 066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289 458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6 608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04734227"/>
                  </a:ext>
                </a:extLst>
              </a:tr>
              <a:tr h="190610">
                <a:tc>
                  <a:txBody>
                    <a:bodyPr/>
                    <a:lstStyle/>
                    <a:p>
                      <a:pPr algn="l" fontAlgn="ctr"/>
                      <a:r>
                        <a:rPr lang="tr-TR" sz="1050" b="0" i="0" u="none" strike="noStrike" dirty="0">
                          <a:solidFill>
                            <a:srgbClr val="000000"/>
                          </a:solidFill>
                          <a:effectLst/>
                          <a:latin typeface="+mn-lt"/>
                        </a:rPr>
                        <a:t>ESENLER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dirty="0">
                          <a:solidFill>
                            <a:srgbClr val="000000"/>
                          </a:solidFill>
                          <a:effectLst/>
                          <a:latin typeface="+mn-lt"/>
                        </a:rPr>
                        <a:t> 445 421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433 119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12 302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478599367"/>
                  </a:ext>
                </a:extLst>
              </a:tr>
              <a:tr h="190610">
                <a:tc>
                  <a:txBody>
                    <a:bodyPr/>
                    <a:lstStyle/>
                    <a:p>
                      <a:pPr algn="l" fontAlgn="ctr"/>
                      <a:r>
                        <a:rPr lang="tr-TR" sz="1050" b="0" i="0" u="none" strike="noStrike" dirty="0">
                          <a:solidFill>
                            <a:srgbClr val="000000"/>
                          </a:solidFill>
                          <a:effectLst/>
                          <a:latin typeface="+mn-lt"/>
                        </a:rPr>
                        <a:t>ESENYURT</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dirty="0">
                          <a:solidFill>
                            <a:srgbClr val="000000"/>
                          </a:solidFill>
                          <a:effectLst/>
                          <a:latin typeface="+mn-lt"/>
                        </a:rPr>
                        <a:t> 983 571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919 314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64 257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31618150"/>
                  </a:ext>
                </a:extLst>
              </a:tr>
              <a:tr h="190610">
                <a:tc>
                  <a:txBody>
                    <a:bodyPr/>
                    <a:lstStyle/>
                    <a:p>
                      <a:pPr algn="l" fontAlgn="ctr"/>
                      <a:r>
                        <a:rPr lang="tr-TR" sz="1050" b="0" i="0" u="none" strike="noStrike" dirty="0">
                          <a:solidFill>
                            <a:srgbClr val="000000"/>
                          </a:solidFill>
                          <a:effectLst/>
                          <a:latin typeface="+mn-lt"/>
                        </a:rPr>
                        <a:t>EYÜP</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dirty="0">
                          <a:solidFill>
                            <a:srgbClr val="000000"/>
                          </a:solidFill>
                          <a:effectLst/>
                          <a:latin typeface="+mn-lt"/>
                        </a:rPr>
                        <a:t> 422 913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405 579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17 334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727201033"/>
                  </a:ext>
                </a:extLst>
              </a:tr>
              <a:tr h="190610">
                <a:tc>
                  <a:txBody>
                    <a:bodyPr/>
                    <a:lstStyle/>
                    <a:p>
                      <a:pPr algn="l" fontAlgn="ctr"/>
                      <a:r>
                        <a:rPr lang="tr-TR" sz="1050" b="0" i="0" u="none" strike="noStrike" dirty="0">
                          <a:solidFill>
                            <a:srgbClr val="000000"/>
                          </a:solidFill>
                          <a:effectLst/>
                          <a:latin typeface="+mn-lt"/>
                        </a:rPr>
                        <a:t>FATİH</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dirty="0">
                          <a:solidFill>
                            <a:srgbClr val="000000"/>
                          </a:solidFill>
                          <a:effectLst/>
                          <a:latin typeface="+mn-lt"/>
                        </a:rPr>
                        <a:t> 368 227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341 842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26 385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785350732"/>
                  </a:ext>
                </a:extLst>
              </a:tr>
              <a:tr h="190610">
                <a:tc>
                  <a:txBody>
                    <a:bodyPr/>
                    <a:lstStyle/>
                    <a:p>
                      <a:pPr algn="l" fontAlgn="ctr"/>
                      <a:r>
                        <a:rPr lang="tr-TR" sz="1050" b="0" i="0" u="none" strike="noStrike" dirty="0">
                          <a:solidFill>
                            <a:srgbClr val="000000"/>
                          </a:solidFill>
                          <a:effectLst/>
                          <a:latin typeface="+mn-lt"/>
                        </a:rPr>
                        <a:t>GAZİOSMANPAŞA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dirty="0">
                          <a:solidFill>
                            <a:srgbClr val="000000"/>
                          </a:solidFill>
                          <a:effectLst/>
                          <a:latin typeface="+mn-lt"/>
                        </a:rPr>
                        <a:t> 495 998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477 636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18 362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63881604"/>
                  </a:ext>
                </a:extLst>
              </a:tr>
              <a:tr h="190610">
                <a:tc>
                  <a:txBody>
                    <a:bodyPr/>
                    <a:lstStyle/>
                    <a:p>
                      <a:pPr algn="l" fontAlgn="ctr"/>
                      <a:r>
                        <a:rPr lang="tr-TR" sz="1050" b="0" i="0" u="none" strike="noStrike" dirty="0">
                          <a:solidFill>
                            <a:srgbClr val="000000"/>
                          </a:solidFill>
                          <a:effectLst/>
                          <a:latin typeface="+mn-lt"/>
                        </a:rPr>
                        <a:t>GÜNGÖREN</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282 692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268 094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14 598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373849572"/>
                  </a:ext>
                </a:extLst>
              </a:tr>
              <a:tr h="190610">
                <a:tc>
                  <a:txBody>
                    <a:bodyPr/>
                    <a:lstStyle/>
                    <a:p>
                      <a:pPr algn="l" fontAlgn="ctr"/>
                      <a:r>
                        <a:rPr lang="tr-TR" sz="1050" b="0" i="0" u="none" strike="noStrike" dirty="0">
                          <a:solidFill>
                            <a:srgbClr val="000000"/>
                          </a:solidFill>
                          <a:effectLst/>
                          <a:latin typeface="+mn-lt"/>
                        </a:rPr>
                        <a:t>KADIKÖY</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483 064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461 839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21 225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78595335"/>
                  </a:ext>
                </a:extLst>
              </a:tr>
              <a:tr h="190610">
                <a:tc>
                  <a:txBody>
                    <a:bodyPr/>
                    <a:lstStyle/>
                    <a:p>
                      <a:pPr algn="l" fontAlgn="ctr"/>
                      <a:r>
                        <a:rPr lang="tr-TR" sz="1050" b="0" i="0" u="none" strike="noStrike" dirty="0">
                          <a:solidFill>
                            <a:srgbClr val="000000"/>
                          </a:solidFill>
                          <a:effectLst/>
                          <a:latin typeface="+mn-lt"/>
                        </a:rPr>
                        <a:t>KAĞITHANE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455 943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428 628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27 315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05863611"/>
                  </a:ext>
                </a:extLst>
              </a:tr>
              <a:tr h="190610">
                <a:tc>
                  <a:txBody>
                    <a:bodyPr/>
                    <a:lstStyle/>
                    <a:p>
                      <a:pPr algn="l" fontAlgn="ctr"/>
                      <a:r>
                        <a:rPr lang="tr-TR" sz="1050" b="0" i="0" u="none" strike="noStrike" dirty="0">
                          <a:solidFill>
                            <a:srgbClr val="000000"/>
                          </a:solidFill>
                          <a:effectLst/>
                          <a:latin typeface="+mn-lt"/>
                        </a:rPr>
                        <a:t>KARTAL</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483 418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471 753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11 665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52633638"/>
                  </a:ext>
                </a:extLst>
              </a:tr>
              <a:tr h="190610">
                <a:tc>
                  <a:txBody>
                    <a:bodyPr/>
                    <a:lstStyle/>
                    <a:p>
                      <a:pPr algn="l" fontAlgn="ctr"/>
                      <a:r>
                        <a:rPr lang="tr-TR" sz="1050" b="0" i="0" u="none" strike="noStrike">
                          <a:solidFill>
                            <a:srgbClr val="000000"/>
                          </a:solidFill>
                          <a:effectLst/>
                          <a:latin typeface="+mn-lt"/>
                        </a:rPr>
                        <a:t>KÜÇÜKÇEKMECE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808 957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770 264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38 693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387509761"/>
                  </a:ext>
                </a:extLst>
              </a:tr>
              <a:tr h="190610">
                <a:tc>
                  <a:txBody>
                    <a:bodyPr/>
                    <a:lstStyle/>
                    <a:p>
                      <a:pPr algn="l" fontAlgn="ctr"/>
                      <a:r>
                        <a:rPr lang="tr-TR" sz="1050" b="0" i="0" u="none" strike="noStrike" dirty="0">
                          <a:solidFill>
                            <a:srgbClr val="000000"/>
                          </a:solidFill>
                          <a:effectLst/>
                          <a:latin typeface="+mn-lt"/>
                        </a:rPr>
                        <a:t>MALTEPE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528 544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510 585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17 959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11912632"/>
                  </a:ext>
                </a:extLst>
              </a:tr>
              <a:tr h="190610">
                <a:tc>
                  <a:txBody>
                    <a:bodyPr/>
                    <a:lstStyle/>
                    <a:p>
                      <a:pPr algn="l" fontAlgn="ctr"/>
                      <a:r>
                        <a:rPr lang="tr-TR" sz="1050" b="0" i="0" u="none" strike="noStrike" dirty="0">
                          <a:solidFill>
                            <a:srgbClr val="000000"/>
                          </a:solidFill>
                          <a:effectLst/>
                          <a:latin typeface="+mn-lt"/>
                        </a:rPr>
                        <a:t>PENDİK</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750 435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736 325</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14 110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19493705"/>
                  </a:ext>
                </a:extLst>
              </a:tr>
              <a:tr h="190610">
                <a:tc>
                  <a:txBody>
                    <a:bodyPr/>
                    <a:lstStyle/>
                    <a:p>
                      <a:pPr algn="l" fontAlgn="ctr"/>
                      <a:r>
                        <a:rPr lang="tr-TR" sz="1050" b="0" i="0" u="none" strike="noStrike" dirty="0">
                          <a:solidFill>
                            <a:srgbClr val="000000"/>
                          </a:solidFill>
                          <a:effectLst/>
                          <a:latin typeface="+mn-lt"/>
                        </a:rPr>
                        <a:t>SANCAKTEPE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489 848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483 397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6 451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194091116"/>
                  </a:ext>
                </a:extLst>
              </a:tr>
              <a:tr h="190610">
                <a:tc>
                  <a:txBody>
                    <a:bodyPr/>
                    <a:lstStyle/>
                    <a:p>
                      <a:pPr algn="l" fontAlgn="ctr"/>
                      <a:r>
                        <a:rPr lang="tr-TR" sz="1050" b="0" i="0" u="none" strike="noStrike" dirty="0">
                          <a:solidFill>
                            <a:srgbClr val="000000"/>
                          </a:solidFill>
                          <a:effectLst/>
                          <a:latin typeface="+mn-lt"/>
                        </a:rPr>
                        <a:t>SARIYER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350 454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334 946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15 508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1262891"/>
                  </a:ext>
                </a:extLst>
              </a:tr>
              <a:tr h="190610">
                <a:tc>
                  <a:txBody>
                    <a:bodyPr/>
                    <a:lstStyle/>
                    <a:p>
                      <a:pPr algn="l" fontAlgn="ctr"/>
                      <a:r>
                        <a:rPr lang="tr-TR" sz="1050" b="0" i="0" u="none" strike="noStrike" dirty="0">
                          <a:solidFill>
                            <a:srgbClr val="000000"/>
                          </a:solidFill>
                          <a:effectLst/>
                          <a:latin typeface="+mn-lt"/>
                        </a:rPr>
                        <a:t>SİLİVRİ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217 163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213 747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3 416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189194959"/>
                  </a:ext>
                </a:extLst>
              </a:tr>
              <a:tr h="190610">
                <a:tc>
                  <a:txBody>
                    <a:bodyPr/>
                    <a:lstStyle/>
                    <a:p>
                      <a:pPr algn="l" fontAlgn="ctr"/>
                      <a:r>
                        <a:rPr lang="tr-TR" sz="1050" b="0" i="0" u="none" strike="noStrike" dirty="0">
                          <a:solidFill>
                            <a:srgbClr val="000000"/>
                          </a:solidFill>
                          <a:effectLst/>
                          <a:latin typeface="+mn-lt"/>
                        </a:rPr>
                        <a:t>SULTANBEYLİ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358 201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355 324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2 877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691516475"/>
                  </a:ext>
                </a:extLst>
              </a:tr>
              <a:tr h="190610">
                <a:tc>
                  <a:txBody>
                    <a:bodyPr/>
                    <a:lstStyle/>
                    <a:p>
                      <a:pPr algn="l" fontAlgn="ctr"/>
                      <a:r>
                        <a:rPr lang="tr-TR" sz="1050" b="0" i="0" u="none" strike="noStrike" dirty="0">
                          <a:solidFill>
                            <a:srgbClr val="000000"/>
                          </a:solidFill>
                          <a:effectLst/>
                          <a:latin typeface="+mn-lt"/>
                        </a:rPr>
                        <a:t>SULTANGAZİ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542 531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533 460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9 071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609108701"/>
                  </a:ext>
                </a:extLst>
              </a:tr>
              <a:tr h="190610">
                <a:tc>
                  <a:txBody>
                    <a:bodyPr/>
                    <a:lstStyle/>
                    <a:p>
                      <a:pPr algn="l" fontAlgn="ctr"/>
                      <a:r>
                        <a:rPr lang="tr-TR" sz="1050" b="0" i="0" u="none" strike="noStrike" dirty="0">
                          <a:solidFill>
                            <a:srgbClr val="000000"/>
                          </a:solidFill>
                          <a:effectLst/>
                          <a:latin typeface="+mn-lt"/>
                        </a:rPr>
                        <a:t>ŞİLE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43 464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42 211</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1 253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032229245"/>
                  </a:ext>
                </a:extLst>
              </a:tr>
              <a:tr h="190610">
                <a:tc>
                  <a:txBody>
                    <a:bodyPr/>
                    <a:lstStyle/>
                    <a:p>
                      <a:pPr algn="l" fontAlgn="ctr"/>
                      <a:r>
                        <a:rPr lang="tr-TR" sz="1050" b="0" i="0" u="none" strike="noStrike" dirty="0">
                          <a:solidFill>
                            <a:srgbClr val="000000"/>
                          </a:solidFill>
                          <a:effectLst/>
                          <a:latin typeface="+mn-lt"/>
                        </a:rPr>
                        <a:t>ŞİŞLİ</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276 528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247 464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29 064</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39470685"/>
                  </a:ext>
                </a:extLst>
              </a:tr>
              <a:tr h="190610">
                <a:tc>
                  <a:txBody>
                    <a:bodyPr/>
                    <a:lstStyle/>
                    <a:p>
                      <a:pPr algn="l" fontAlgn="ctr"/>
                      <a:r>
                        <a:rPr lang="tr-TR" sz="1050" b="0" i="0" u="none" strike="noStrike" dirty="0">
                          <a:solidFill>
                            <a:srgbClr val="000000"/>
                          </a:solidFill>
                          <a:effectLst/>
                          <a:latin typeface="+mn-lt"/>
                        </a:rPr>
                        <a:t>TUZLA</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288 878</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283 206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5 672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259835381"/>
                  </a:ext>
                </a:extLst>
              </a:tr>
              <a:tr h="190610">
                <a:tc>
                  <a:txBody>
                    <a:bodyPr/>
                    <a:lstStyle/>
                    <a:p>
                      <a:pPr algn="l" fontAlgn="ctr"/>
                      <a:r>
                        <a:rPr lang="tr-TR" sz="1050" b="0" i="0" u="none" strike="noStrike" dirty="0">
                          <a:solidFill>
                            <a:srgbClr val="000000"/>
                          </a:solidFill>
                          <a:effectLst/>
                          <a:latin typeface="+mn-lt"/>
                        </a:rPr>
                        <a:t>ÜMRANİYE</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732 379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710 183</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22 196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850860216"/>
                  </a:ext>
                </a:extLst>
              </a:tr>
              <a:tr h="190610">
                <a:tc>
                  <a:txBody>
                    <a:bodyPr/>
                    <a:lstStyle/>
                    <a:p>
                      <a:pPr algn="l" fontAlgn="ctr"/>
                      <a:r>
                        <a:rPr lang="tr-TR" sz="1050" b="0" i="0" u="none" strike="noStrike" dirty="0">
                          <a:solidFill>
                            <a:srgbClr val="000000"/>
                          </a:solidFill>
                          <a:effectLst/>
                          <a:latin typeface="+mn-lt"/>
                        </a:rPr>
                        <a:t>ÜSKÜDAR</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a:solidFill>
                            <a:srgbClr val="000000"/>
                          </a:solidFill>
                          <a:effectLst/>
                          <a:latin typeface="+mn-lt"/>
                        </a:rPr>
                        <a:t> 524 452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a:solidFill>
                            <a:srgbClr val="000000"/>
                          </a:solidFill>
                          <a:effectLst/>
                          <a:latin typeface="+mn-lt"/>
                        </a:rPr>
                        <a:t> 507 432</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17 020</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884724429"/>
                  </a:ext>
                </a:extLst>
              </a:tr>
              <a:tr h="190610">
                <a:tc>
                  <a:txBody>
                    <a:bodyPr/>
                    <a:lstStyle/>
                    <a:p>
                      <a:pPr algn="l" fontAlgn="ctr"/>
                      <a:r>
                        <a:rPr lang="tr-TR" sz="1050" b="0" i="0" u="none" strike="noStrike" dirty="0">
                          <a:solidFill>
                            <a:srgbClr val="000000"/>
                          </a:solidFill>
                          <a:effectLst/>
                          <a:latin typeface="+mn-lt"/>
                        </a:rPr>
                        <a:t>ZEYTİNBURNU</a:t>
                      </a:r>
                    </a:p>
                  </a:txBody>
                  <a:tcPr marL="5111" marR="5111" marT="5111"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solidFill>
                      <a:srgbClr val="FFFAE5"/>
                    </a:solidFill>
                  </a:tcPr>
                </a:tc>
                <a:tc>
                  <a:txBody>
                    <a:bodyPr/>
                    <a:lstStyle/>
                    <a:p>
                      <a:pPr algn="ctr" fontAlgn="t"/>
                      <a:r>
                        <a:rPr lang="tr-TR" sz="1050" b="0" i="0" u="none" strike="noStrike" dirty="0">
                          <a:solidFill>
                            <a:srgbClr val="000000"/>
                          </a:solidFill>
                          <a:effectLst/>
                          <a:latin typeface="+mn-lt"/>
                        </a:rPr>
                        <a:t> 292 616</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261 077</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t"/>
                      <a:r>
                        <a:rPr lang="tr-TR" sz="1050" b="0" i="0" u="none" strike="noStrike" dirty="0">
                          <a:solidFill>
                            <a:srgbClr val="000000"/>
                          </a:solidFill>
                          <a:effectLst/>
                          <a:latin typeface="+mn-lt"/>
                        </a:rPr>
                        <a:t> 31 539</a:t>
                      </a:r>
                    </a:p>
                  </a:txBody>
                  <a:tcPr marL="9525" marR="9525" marT="9525" marB="0">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084524092"/>
                  </a:ext>
                </a:extLst>
              </a:tr>
            </a:tbl>
          </a:graphicData>
        </a:graphic>
      </p:graphicFrame>
      <p:sp>
        <p:nvSpPr>
          <p:cNvPr id="4" name="Slayt Numarası Yer Tutucusu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36698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ext uri="{D42A27DB-BD31-4B8C-83A1-F6EECF244321}">
                <p14:modId xmlns:p14="http://schemas.microsoft.com/office/powerpoint/2010/main" val="302110384"/>
              </p:ext>
            </p:extLst>
          </p:nvPr>
        </p:nvGraphicFramePr>
        <p:xfrm>
          <a:off x="140054" y="2411894"/>
          <a:ext cx="6615753" cy="3840286"/>
        </p:xfrm>
        <a:graphic>
          <a:graphicData uri="http://schemas.openxmlformats.org/drawingml/2006/table">
            <a:tbl>
              <a:tblPr>
                <a:effectLst>
                  <a:outerShdw blurRad="50800" dist="38100" dir="5400000" algn="t" rotWithShape="0">
                    <a:prstClr val="black">
                      <a:alpha val="40000"/>
                    </a:prstClr>
                  </a:outerShdw>
                </a:effectLst>
              </a:tblPr>
              <a:tblGrid>
                <a:gridCol w="5102234">
                  <a:extLst>
                    <a:ext uri="{9D8B030D-6E8A-4147-A177-3AD203B41FA5}">
                      <a16:colId xmlns:a16="http://schemas.microsoft.com/office/drawing/2014/main" val="20000"/>
                    </a:ext>
                  </a:extLst>
                </a:gridCol>
                <a:gridCol w="1513519">
                  <a:extLst>
                    <a:ext uri="{9D8B030D-6E8A-4147-A177-3AD203B41FA5}">
                      <a16:colId xmlns:a16="http://schemas.microsoft.com/office/drawing/2014/main" val="20001"/>
                    </a:ext>
                  </a:extLst>
                </a:gridCol>
              </a:tblGrid>
              <a:tr h="341202">
                <a:tc>
                  <a:txBody>
                    <a:bodyPr/>
                    <a:lstStyle/>
                    <a:p>
                      <a:pPr algn="ctr" hangingPunct="1">
                        <a:spcAft>
                          <a:spcPts val="0"/>
                        </a:spcAft>
                      </a:pPr>
                      <a:r>
                        <a:rPr lang="tr-TR" sz="1800" b="1" kern="1200" dirty="0">
                          <a:solidFill>
                            <a:schemeClr val="bg1"/>
                          </a:solidFill>
                        </a:rPr>
                        <a:t>MERKEZİ KURULUŞLAR</a:t>
                      </a:r>
                      <a:r>
                        <a:rPr lang="tr-TR" sz="1800" kern="1200" dirty="0">
                          <a:solidFill>
                            <a:schemeClr val="bg1"/>
                          </a:solidFill>
                        </a:rPr>
                        <a:t>* </a:t>
                      </a:r>
                      <a:endParaRPr lang="tr-TR" sz="18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algn="ctr" hangingPunct="1">
                        <a:spcAft>
                          <a:spcPts val="0"/>
                        </a:spcAft>
                      </a:pPr>
                      <a:r>
                        <a:rPr lang="tr-TR" sz="1800" b="1" kern="1200" dirty="0">
                          <a:solidFill>
                            <a:schemeClr val="bg1"/>
                          </a:solidFill>
                        </a:rPr>
                        <a:t>SAYI </a:t>
                      </a:r>
                      <a:endParaRPr lang="tr-TR" sz="1800" b="1"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1760">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tr-TR" sz="1400" b="1" kern="1200" dirty="0">
                          <a:solidFill>
                            <a:srgbClr val="283845"/>
                          </a:solidFill>
                        </a:rPr>
                        <a:t>MÜLKİ İDARE</a:t>
                      </a:r>
                      <a:r>
                        <a:rPr lang="tr-TR" sz="1400" b="1" kern="1200" baseline="0" dirty="0">
                          <a:solidFill>
                            <a:srgbClr val="283845"/>
                          </a:solidFill>
                        </a:rPr>
                        <a:t> </a:t>
                      </a:r>
                      <a:r>
                        <a:rPr lang="tr-TR" sz="1400" b="1" kern="1200" baseline="0" dirty="0" smtClean="0">
                          <a:solidFill>
                            <a:srgbClr val="283845"/>
                          </a:solidFill>
                        </a:rPr>
                        <a:t>AMİRLİĞİ</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smtClean="0">
                          <a:solidFill>
                            <a:srgbClr val="283845"/>
                          </a:solidFill>
                        </a:rPr>
                        <a:t>12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1760">
                <a:tc>
                  <a:txBody>
                    <a:bodyPr/>
                    <a:lstStyle/>
                    <a:p>
                      <a:pPr algn="just" hangingPunct="1">
                        <a:spcAft>
                          <a:spcPts val="0"/>
                        </a:spcAft>
                      </a:pPr>
                      <a:r>
                        <a:rPr lang="tr-TR" sz="1400" b="1" kern="1200" dirty="0">
                          <a:solidFill>
                            <a:srgbClr val="283845"/>
                          </a:solidFill>
                        </a:rPr>
                        <a:t>KAYMAKAMLIKLAR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rPr>
                        <a:t>39</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1760">
                <a:tc>
                  <a:txBody>
                    <a:bodyPr/>
                    <a:lstStyle/>
                    <a:p>
                      <a:pPr marL="0" algn="l" defTabSz="457200" rtl="0" eaLnBrk="1" latinLnBrk="0" hangingPunct="1">
                        <a:spcAft>
                          <a:spcPts val="0"/>
                        </a:spcAft>
                      </a:pPr>
                      <a:r>
                        <a:rPr lang="tr-TR" sz="1400" b="1" kern="1200" dirty="0">
                          <a:solidFill>
                            <a:srgbClr val="283845"/>
                          </a:solidFill>
                        </a:rPr>
                        <a:t>GENEL MÜDÜRLÜKLER</a:t>
                      </a:r>
                      <a:endParaRPr lang="tr-TR" sz="1400" b="1" kern="120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smtClean="0">
                          <a:solidFill>
                            <a:srgbClr val="283845"/>
                          </a:solidFill>
                          <a:latin typeface="+mn-lt"/>
                          <a:ea typeface="+mn-ea"/>
                          <a:cs typeface="+mn-cs"/>
                        </a:rPr>
                        <a:t>5</a:t>
                      </a:r>
                      <a:endParaRPr lang="tr-TR" sz="1400" b="1" kern="120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1760">
                <a:tc>
                  <a:txBody>
                    <a:bodyPr/>
                    <a:lstStyle/>
                    <a:p>
                      <a:pPr algn="just" hangingPunct="1">
                        <a:spcAft>
                          <a:spcPts val="0"/>
                        </a:spcAft>
                      </a:pPr>
                      <a:r>
                        <a:rPr lang="tr-TR" sz="1400" b="1" kern="1200" dirty="0">
                          <a:solidFill>
                            <a:srgbClr val="283845"/>
                          </a:solidFill>
                        </a:rPr>
                        <a:t>BÖLGE MÜDÜRLÜKLERİ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smtClean="0">
                          <a:solidFill>
                            <a:srgbClr val="283845"/>
                          </a:solidFill>
                          <a:latin typeface="+mn-lt"/>
                          <a:ea typeface="+mn-ea"/>
                          <a:cs typeface="+mn-cs"/>
                        </a:rPr>
                        <a:t>24</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1760">
                <a:tc>
                  <a:txBody>
                    <a:bodyPr/>
                    <a:lstStyle/>
                    <a:p>
                      <a:pPr algn="just" hangingPunct="1">
                        <a:spcAft>
                          <a:spcPts val="0"/>
                        </a:spcAft>
                      </a:pPr>
                      <a:r>
                        <a:rPr lang="tr-TR" sz="1400" b="1" kern="1200" dirty="0">
                          <a:solidFill>
                            <a:srgbClr val="283845"/>
                          </a:solidFill>
                        </a:rPr>
                        <a:t>İL MÜDÜRLÜKLERİ</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dirty="0" smtClean="0">
                          <a:solidFill>
                            <a:srgbClr val="283845"/>
                          </a:solidFill>
                        </a:rPr>
                        <a:t>21</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657933609"/>
                  </a:ext>
                </a:extLst>
              </a:tr>
              <a:tr h="331760">
                <a:tc>
                  <a:txBody>
                    <a:bodyPr/>
                    <a:lstStyle/>
                    <a:p>
                      <a:pPr algn="just" hangingPunct="1">
                        <a:spcAft>
                          <a:spcPts val="0"/>
                        </a:spcAft>
                      </a:pPr>
                      <a:r>
                        <a:rPr lang="tr-TR" sz="1400" b="1" dirty="0">
                          <a:solidFill>
                            <a:srgbClr val="283845"/>
                          </a:solidFill>
                        </a:rPr>
                        <a:t>BAŞMÜDÜRLÜKLER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dirty="0">
                          <a:solidFill>
                            <a:srgbClr val="283845"/>
                          </a:solidFill>
                          <a:latin typeface="+mn-lt"/>
                          <a:ea typeface="+mn-ea"/>
                          <a:cs typeface="+mn-cs"/>
                        </a:rPr>
                        <a:t>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1760">
                <a:tc>
                  <a:txBody>
                    <a:bodyPr/>
                    <a:lstStyle/>
                    <a:p>
                      <a:pPr algn="just" hangingPunct="1">
                        <a:spcAft>
                          <a:spcPts val="0"/>
                        </a:spcAft>
                      </a:pPr>
                      <a:r>
                        <a:rPr lang="tr-TR" sz="1400" b="1" kern="1200" dirty="0">
                          <a:solidFill>
                            <a:srgbClr val="283845"/>
                          </a:solidFill>
                        </a:rPr>
                        <a:t>BAŞKANLIKLAR-DAİRE BAŞKANLIKLARI</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smtClean="0">
                          <a:solidFill>
                            <a:srgbClr val="283845"/>
                          </a:solidFill>
                          <a:latin typeface="+mn-lt"/>
                          <a:ea typeface="+mn-ea"/>
                          <a:cs typeface="+mn-cs"/>
                        </a:rPr>
                        <a:t>17</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1760">
                <a:tc>
                  <a:txBody>
                    <a:bodyPr/>
                    <a:lstStyle/>
                    <a:p>
                      <a:pPr algn="just" hangingPunct="1">
                        <a:spcAft>
                          <a:spcPts val="0"/>
                        </a:spcAft>
                      </a:pPr>
                      <a:r>
                        <a:rPr lang="tr-TR" sz="1400" b="1" kern="1200" dirty="0">
                          <a:solidFill>
                            <a:srgbClr val="283845"/>
                          </a:solidFill>
                        </a:rPr>
                        <a:t>TEMSİLCİLİK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a:solidFill>
                            <a:srgbClr val="283845"/>
                          </a:solidFill>
                          <a:latin typeface="+mn-lt"/>
                          <a:ea typeface="+mn-ea"/>
                          <a:cs typeface="+mn-cs"/>
                        </a:rPr>
                        <a:t>2</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87777">
                <a:tc>
                  <a:txBody>
                    <a:bodyPr/>
                    <a:lstStyle/>
                    <a:p>
                      <a:pPr algn="l" hangingPunct="1">
                        <a:spcAft>
                          <a:spcPts val="0"/>
                        </a:spcAft>
                      </a:pPr>
                      <a:r>
                        <a:rPr lang="tr-TR" sz="1400" b="1" kern="1200" dirty="0">
                          <a:solidFill>
                            <a:srgbClr val="283845"/>
                          </a:solidFill>
                        </a:rPr>
                        <a:t>KOORDİNATÖRLÜK, KURUL MÜDÜRLÜĞÜ VE DİĞER MÜDÜRLÜKLER</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hangingPunct="1">
                        <a:spcAft>
                          <a:spcPts val="0"/>
                        </a:spcAft>
                      </a:pPr>
                      <a:r>
                        <a:rPr lang="tr-TR" sz="1400" b="1" kern="1200" dirty="0" smtClean="0">
                          <a:solidFill>
                            <a:srgbClr val="283845"/>
                          </a:solidFill>
                          <a:latin typeface="+mn-lt"/>
                          <a:ea typeface="+mn-ea"/>
                          <a:cs typeface="+mn-cs"/>
                        </a:rPr>
                        <a:t>26</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1887">
                <a:tc>
                  <a:txBody>
                    <a:bodyPr/>
                    <a:lstStyle/>
                    <a:p>
                      <a:pPr algn="just" hangingPunct="1">
                        <a:spcAft>
                          <a:spcPts val="0"/>
                        </a:spcAft>
                      </a:pPr>
                      <a:r>
                        <a:rPr lang="tr-TR" sz="1400" b="1" kern="1200" dirty="0">
                          <a:solidFill>
                            <a:srgbClr val="283845"/>
                          </a:solidFill>
                        </a:rPr>
                        <a:t>TOPLAM </a:t>
                      </a:r>
                      <a:endParaRPr lang="tr-TR" sz="14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hangingPunct="1">
                        <a:spcAft>
                          <a:spcPts val="0"/>
                        </a:spcAft>
                      </a:pPr>
                      <a:r>
                        <a:rPr lang="tr-TR" sz="1600" b="1" dirty="0" smtClean="0">
                          <a:solidFill>
                            <a:srgbClr val="283845"/>
                          </a:solidFill>
                          <a:latin typeface="+mn-lt"/>
                          <a:ea typeface="+mn-ea"/>
                          <a:cs typeface="+mn-cs"/>
                        </a:rPr>
                        <a:t>148</a:t>
                      </a:r>
                      <a:endParaRPr lang="tr-TR" sz="16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graphicFrame>
        <p:nvGraphicFramePr>
          <p:cNvPr id="4" name="5 Tablo"/>
          <p:cNvGraphicFramePr>
            <a:graphicFrameLocks noGrp="1"/>
          </p:cNvGraphicFramePr>
          <p:nvPr>
            <p:extLst>
              <p:ext uri="{D42A27DB-BD31-4B8C-83A1-F6EECF244321}">
                <p14:modId xmlns:p14="http://schemas.microsoft.com/office/powerpoint/2010/main" val="1397883972"/>
              </p:ext>
            </p:extLst>
          </p:nvPr>
        </p:nvGraphicFramePr>
        <p:xfrm>
          <a:off x="140055" y="6546573"/>
          <a:ext cx="6615752" cy="1369365"/>
        </p:xfrm>
        <a:graphic>
          <a:graphicData uri="http://schemas.openxmlformats.org/drawingml/2006/table">
            <a:tbl>
              <a:tblPr>
                <a:effectLst>
                  <a:outerShdw blurRad="50800" dist="38100" dir="5400000" algn="t" rotWithShape="0">
                    <a:prstClr val="black">
                      <a:alpha val="40000"/>
                    </a:prstClr>
                  </a:outerShdw>
                </a:effectLst>
              </a:tblPr>
              <a:tblGrid>
                <a:gridCol w="5100461">
                  <a:extLst>
                    <a:ext uri="{9D8B030D-6E8A-4147-A177-3AD203B41FA5}">
                      <a16:colId xmlns:a16="http://schemas.microsoft.com/office/drawing/2014/main" val="20000"/>
                    </a:ext>
                  </a:extLst>
                </a:gridCol>
                <a:gridCol w="1515291">
                  <a:extLst>
                    <a:ext uri="{9D8B030D-6E8A-4147-A177-3AD203B41FA5}">
                      <a16:colId xmlns:a16="http://schemas.microsoft.com/office/drawing/2014/main" val="20001"/>
                    </a:ext>
                  </a:extLst>
                </a:gridCol>
              </a:tblGrid>
              <a:tr h="338201">
                <a:tc>
                  <a:txBody>
                    <a:bodyPr/>
                    <a:lstStyle/>
                    <a:p>
                      <a:pPr marL="0" algn="ctr" defTabSz="914400" rtl="0" eaLnBrk="1" latinLnBrk="0" hangingPunct="1">
                        <a:spcAft>
                          <a:spcPts val="0"/>
                        </a:spcAft>
                      </a:pPr>
                      <a:r>
                        <a:rPr lang="tr-TR" sz="1800" b="1" kern="1200" dirty="0">
                          <a:solidFill>
                            <a:schemeClr val="bg1"/>
                          </a:solidFill>
                        </a:rPr>
                        <a:t>MAHALLİ KURULUŞLARI</a:t>
                      </a:r>
                      <a:endParaRPr lang="tr-TR" sz="1800" b="1" kern="12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914400" rtl="0" eaLnBrk="1" latinLnBrk="0" hangingPunct="1">
                        <a:spcAft>
                          <a:spcPts val="0"/>
                        </a:spcAft>
                      </a:pPr>
                      <a:r>
                        <a:rPr lang="tr-TR" sz="1800" b="1" kern="1200" dirty="0">
                          <a:solidFill>
                            <a:schemeClr val="bg1"/>
                          </a:solidFill>
                        </a:rPr>
                        <a:t>SAYI</a:t>
                      </a:r>
                      <a:endParaRPr lang="tr-TR" sz="1800" b="1" kern="1200" dirty="0">
                        <a:solidFill>
                          <a:schemeClr val="bg1"/>
                        </a:solidFill>
                        <a:latin typeface="+mn-lt"/>
                        <a:ea typeface="Times New Roman"/>
                        <a:cs typeface="Arial" pitchFamily="34" charset="0"/>
                      </a:endParaRPr>
                    </a:p>
                  </a:txBody>
                  <a:tcPr marL="80443" marR="80443" marT="40221" marB="40221"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8201">
                <a:tc>
                  <a:txBody>
                    <a:bodyPr/>
                    <a:lstStyle/>
                    <a:p>
                      <a:pPr algn="l" hangingPunct="1">
                        <a:spcAft>
                          <a:spcPts val="0"/>
                        </a:spcAft>
                      </a:pPr>
                      <a:r>
                        <a:rPr lang="tr-TR" sz="1200" b="1" kern="1200" baseline="0" dirty="0">
                          <a:solidFill>
                            <a:srgbClr val="283845"/>
                          </a:solidFill>
                        </a:rPr>
                        <a:t>BÜYÜKŞEHİR BELEDİYESİ </a:t>
                      </a:r>
                      <a:endParaRPr lang="tr-TR" sz="1200" b="1" kern="1200" baseline="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1 </a:t>
                      </a: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8201">
                <a:tc>
                  <a:txBody>
                    <a:bodyPr/>
                    <a:lstStyle/>
                    <a:p>
                      <a:pPr algn="l" hangingPunct="1">
                        <a:spcAft>
                          <a:spcPts val="0"/>
                        </a:spcAft>
                      </a:pPr>
                      <a:r>
                        <a:rPr lang="tr-TR" sz="1200" b="1" kern="1200" baseline="0" dirty="0">
                          <a:solidFill>
                            <a:srgbClr val="283845"/>
                          </a:solidFill>
                        </a:rPr>
                        <a:t>İLÇE BELEDİYESİ </a:t>
                      </a:r>
                      <a:endParaRPr lang="tr-TR" sz="1200" b="1" kern="1200" baseline="0"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latinLnBrk="0" hangingPunct="1">
                        <a:spcAft>
                          <a:spcPts val="0"/>
                        </a:spcAft>
                      </a:pPr>
                      <a:r>
                        <a:rPr lang="tr-TR" sz="1400" b="1" kern="1200" dirty="0">
                          <a:solidFill>
                            <a:srgbClr val="283845"/>
                          </a:solidFill>
                          <a:latin typeface="+mn-lt"/>
                          <a:ea typeface="+mn-ea"/>
                          <a:cs typeface="+mn-cs"/>
                        </a:rPr>
                        <a:t>39 </a:t>
                      </a: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8201">
                <a:tc>
                  <a:txBody>
                    <a:bodyPr/>
                    <a:lstStyle/>
                    <a:p>
                      <a:pPr algn="just" hangingPunct="1">
                        <a:spcAft>
                          <a:spcPts val="0"/>
                        </a:spcAft>
                      </a:pPr>
                      <a:r>
                        <a:rPr lang="tr-TR" sz="1200" b="1" kern="1200" dirty="0">
                          <a:solidFill>
                            <a:srgbClr val="283845"/>
                          </a:solidFill>
                        </a:rPr>
                        <a:t>TOPLAM </a:t>
                      </a:r>
                      <a:endParaRPr lang="tr-TR" sz="12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hangingPunct="1">
                        <a:spcAft>
                          <a:spcPts val="0"/>
                        </a:spcAft>
                      </a:pPr>
                      <a:r>
                        <a:rPr lang="tr-TR" sz="1600" b="1" dirty="0">
                          <a:solidFill>
                            <a:srgbClr val="283845"/>
                          </a:solidFill>
                        </a:rPr>
                        <a:t>40</a:t>
                      </a:r>
                      <a:endParaRPr lang="tr-TR" sz="1600" b="1" dirty="0">
                        <a:solidFill>
                          <a:srgbClr val="283845"/>
                        </a:solidFill>
                        <a:latin typeface="+mn-lt"/>
                        <a:ea typeface="Times New Roman"/>
                        <a:cs typeface="Arial" pitchFamily="34" charset="0"/>
                      </a:endParaRPr>
                    </a:p>
                  </a:txBody>
                  <a:tcPr marL="80443" marR="80443" marT="40221" marB="40221"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graphicFrame>
        <p:nvGraphicFramePr>
          <p:cNvPr id="5" name="5 Tablo"/>
          <p:cNvGraphicFramePr>
            <a:graphicFrameLocks noGrp="1"/>
          </p:cNvGraphicFramePr>
          <p:nvPr>
            <p:extLst>
              <p:ext uri="{D42A27DB-BD31-4B8C-83A1-F6EECF244321}">
                <p14:modId xmlns:p14="http://schemas.microsoft.com/office/powerpoint/2010/main" val="1696186070"/>
              </p:ext>
            </p:extLst>
          </p:nvPr>
        </p:nvGraphicFramePr>
        <p:xfrm>
          <a:off x="126803" y="8026895"/>
          <a:ext cx="6615752" cy="1378443"/>
        </p:xfrm>
        <a:graphic>
          <a:graphicData uri="http://schemas.openxmlformats.org/drawingml/2006/table">
            <a:tbl>
              <a:tblPr>
                <a:effectLst>
                  <a:outerShdw blurRad="50800" dist="38100" dir="5400000" algn="t" rotWithShape="0">
                    <a:prstClr val="black">
                      <a:alpha val="40000"/>
                    </a:prstClr>
                  </a:outerShdw>
                </a:effectLst>
              </a:tblPr>
              <a:tblGrid>
                <a:gridCol w="5048210">
                  <a:extLst>
                    <a:ext uri="{9D8B030D-6E8A-4147-A177-3AD203B41FA5}">
                      <a16:colId xmlns:a16="http://schemas.microsoft.com/office/drawing/2014/main" val="20000"/>
                    </a:ext>
                  </a:extLst>
                </a:gridCol>
                <a:gridCol w="1567542">
                  <a:extLst>
                    <a:ext uri="{9D8B030D-6E8A-4147-A177-3AD203B41FA5}">
                      <a16:colId xmlns:a16="http://schemas.microsoft.com/office/drawing/2014/main" val="20001"/>
                    </a:ext>
                  </a:extLst>
                </a:gridCol>
              </a:tblGrid>
              <a:tr h="3429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SİVİL TOPLUM KURULUŞU  TÜRÜ</a:t>
                      </a:r>
                      <a:endParaRPr kumimoji="0" lang="tr-TR" sz="1800" b="1" i="0" u="none" strike="noStrike" cap="none" normalizeH="0" baseline="0" dirty="0">
                        <a:ln>
                          <a:noFill/>
                        </a:ln>
                        <a:solidFill>
                          <a:schemeClr val="bg1"/>
                        </a:solidFill>
                        <a:effectLst/>
                        <a:latin typeface="+mn-lt"/>
                        <a:cs typeface="Arial" pitchFamily="34" charset="0"/>
                      </a:endParaRP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u="none" strike="noStrike" cap="none" normalizeH="0" baseline="0" dirty="0">
                          <a:ln>
                            <a:noFill/>
                          </a:ln>
                          <a:solidFill>
                            <a:schemeClr val="bg1"/>
                          </a:solidFill>
                          <a:effectLst/>
                        </a:rPr>
                        <a:t>SAYI</a:t>
                      </a:r>
                      <a:endParaRPr kumimoji="0" lang="tr-TR" sz="1800" b="1" i="0" u="none" strike="noStrike" cap="none" normalizeH="0" baseline="0" dirty="0">
                        <a:ln>
                          <a:noFill/>
                        </a:ln>
                        <a:solidFill>
                          <a:schemeClr val="bg1"/>
                        </a:solidFill>
                        <a:effectLst/>
                        <a:latin typeface="+mn-lt"/>
                        <a:cs typeface="Arial" pitchFamily="34" charset="0"/>
                      </a:endParaRP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smtClean="0">
                          <a:ln>
                            <a:noFill/>
                          </a:ln>
                          <a:solidFill>
                            <a:srgbClr val="283845"/>
                          </a:solidFill>
                          <a:effectLst/>
                        </a:rPr>
                        <a:t>VAKIF </a:t>
                      </a:r>
                      <a:endParaRPr kumimoji="0" lang="tr-TR" sz="1200" b="1" i="0" u="none" strike="noStrike" cap="none" normalizeH="0" baseline="0" dirty="0">
                        <a:ln>
                          <a:noFill/>
                        </a:ln>
                        <a:solidFill>
                          <a:srgbClr val="283845"/>
                        </a:solidFill>
                        <a:effectLst/>
                        <a:latin typeface="+mn-lt"/>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457200" rtl="0" eaLnBrk="1" fontAlgn="ctr" latinLnBrk="0" hangingPunct="1">
                        <a:spcAft>
                          <a:spcPts val="0"/>
                        </a:spcAft>
                      </a:pPr>
                      <a:r>
                        <a:rPr lang="tr-TR" sz="1400" b="1" kern="1200" dirty="0" smtClean="0">
                          <a:solidFill>
                            <a:srgbClr val="283845"/>
                          </a:solidFill>
                          <a:latin typeface="+mn-lt"/>
                          <a:ea typeface="+mn-ea"/>
                          <a:cs typeface="+mn-cs"/>
                        </a:rPr>
                        <a:t>2.312</a:t>
                      </a:r>
                      <a:endParaRPr lang="tr-TR" sz="1400" b="1" kern="1200" dirty="0">
                        <a:solidFill>
                          <a:srgbClr val="283845"/>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cap="none" normalizeH="0" baseline="0" dirty="0">
                          <a:ln>
                            <a:noFill/>
                          </a:ln>
                          <a:solidFill>
                            <a:srgbClr val="283845"/>
                          </a:solidFill>
                          <a:effectLst/>
                        </a:rPr>
                        <a:t>DERNEK (Faal)</a:t>
                      </a:r>
                      <a:endParaRPr kumimoji="0" lang="tr-TR" sz="1200" b="1" i="0" u="none" strike="noStrike" cap="none" normalizeH="0" baseline="0" dirty="0">
                        <a:ln>
                          <a:noFill/>
                        </a:ln>
                        <a:solidFill>
                          <a:srgbClr val="283845"/>
                        </a:solidFill>
                        <a:effectLst/>
                        <a:latin typeface="+mn-lt"/>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AE5"/>
                    </a:solidFill>
                  </a:tcPr>
                </a:tc>
                <a:tc>
                  <a:txBody>
                    <a:bodyPr/>
                    <a:lstStyle/>
                    <a:p>
                      <a:pPr marL="0" algn="ctr" defTabSz="457200" rtl="0" eaLnBrk="1" fontAlgn="ctr" latinLnBrk="0" hangingPunct="1">
                        <a:spcAft>
                          <a:spcPts val="0"/>
                        </a:spcAft>
                      </a:pPr>
                      <a:r>
                        <a:rPr lang="tr-TR" sz="1400" b="1" kern="1200" dirty="0" smtClean="0">
                          <a:solidFill>
                            <a:srgbClr val="283845"/>
                          </a:solidFill>
                          <a:latin typeface="+mn-lt"/>
                          <a:ea typeface="+mn-ea"/>
                          <a:cs typeface="+mn-cs"/>
                        </a:rPr>
                        <a:t>23.106</a:t>
                      </a:r>
                      <a:endParaRPr lang="tr-TR" sz="1400" b="1" kern="1200" dirty="0">
                        <a:solidFill>
                          <a:srgbClr val="283845"/>
                        </a:solidFill>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75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283845"/>
                          </a:solidFill>
                          <a:effectLst/>
                        </a:rPr>
                        <a:t>TOPLAM</a:t>
                      </a:r>
                      <a:endParaRPr kumimoji="0" lang="tr-TR" sz="1400" b="1" i="0" u="none" strike="noStrike" cap="none" normalizeH="0" baseline="0" dirty="0">
                        <a:ln>
                          <a:noFill/>
                        </a:ln>
                        <a:solidFill>
                          <a:srgbClr val="283845"/>
                        </a:solidFill>
                        <a:effectLst/>
                        <a:latin typeface="+mn-lt"/>
                        <a:cs typeface="Arial" pitchFamily="34" charset="0"/>
                      </a:endParaRPr>
                    </a:p>
                  </a:txBody>
                  <a:tcPr anchor="ctr" horzOverflow="overflow">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3175" cap="flat" cmpd="sng" algn="ctr">
                      <a:solidFill>
                        <a:srgbClr val="2F4858"/>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457200" rtl="0" eaLnBrk="1" fontAlgn="ctr" latinLnBrk="0" hangingPunct="1">
                        <a:spcAft>
                          <a:spcPts val="0"/>
                        </a:spcAft>
                      </a:pPr>
                      <a:r>
                        <a:rPr lang="tr-TR" sz="1600" b="1" kern="1200" dirty="0" smtClean="0">
                          <a:solidFill>
                            <a:srgbClr val="283845"/>
                          </a:solidFill>
                          <a:latin typeface="+mn-lt"/>
                          <a:ea typeface="+mn-ea"/>
                          <a:cs typeface="+mn-cs"/>
                        </a:rPr>
                        <a:t>25.418</a:t>
                      </a:r>
                      <a:endParaRPr lang="tr-TR" sz="1600" b="1" kern="1200" dirty="0">
                        <a:solidFill>
                          <a:srgbClr val="283845"/>
                        </a:solidFill>
                        <a:latin typeface="+mn-lt"/>
                        <a:ea typeface="+mn-ea"/>
                        <a:cs typeface="+mn-cs"/>
                      </a:endParaRP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3175" cap="flat" cmpd="sng" algn="ctr">
                      <a:solidFill>
                        <a:srgbClr val="2F4858"/>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bl>
          </a:graphicData>
        </a:graphic>
      </p:graphicFrame>
      <p:sp>
        <p:nvSpPr>
          <p:cNvPr id="6" name="Dikdörtgen 5"/>
          <p:cNvSpPr/>
          <p:nvPr/>
        </p:nvSpPr>
        <p:spPr>
          <a:xfrm>
            <a:off x="122222" y="6248366"/>
            <a:ext cx="581667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*Adli, Askeri kurumlar  ve üniversiteler  hariçtir.</a:t>
            </a:r>
          </a:p>
        </p:txBody>
      </p:sp>
      <p:sp>
        <p:nvSpPr>
          <p:cNvPr id="7" name="Dikdörtgen 6"/>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KAMU ve STK KURULUŞLARI</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5 Tablo"/>
          <p:cNvGraphicFramePr>
            <a:graphicFrameLocks noGrp="1"/>
          </p:cNvGraphicFramePr>
          <p:nvPr>
            <p:extLst>
              <p:ext uri="{D42A27DB-BD31-4B8C-83A1-F6EECF244321}">
                <p14:modId xmlns:p14="http://schemas.microsoft.com/office/powerpoint/2010/main" val="3565574029"/>
              </p:ext>
            </p:extLst>
          </p:nvPr>
        </p:nvGraphicFramePr>
        <p:xfrm>
          <a:off x="156942" y="870175"/>
          <a:ext cx="6570618" cy="1422452"/>
        </p:xfrm>
        <a:graphic>
          <a:graphicData uri="http://schemas.openxmlformats.org/drawingml/2006/table">
            <a:tbl>
              <a:tblPr>
                <a:effectLst>
                  <a:outerShdw blurRad="50800" dist="38100" dir="5400000" algn="t" rotWithShape="0">
                    <a:prstClr val="black">
                      <a:alpha val="40000"/>
                    </a:prstClr>
                  </a:outerShdw>
                </a:effectLst>
              </a:tblPr>
              <a:tblGrid>
                <a:gridCol w="3005708">
                  <a:extLst>
                    <a:ext uri="{9D8B030D-6E8A-4147-A177-3AD203B41FA5}">
                      <a16:colId xmlns:a16="http://schemas.microsoft.com/office/drawing/2014/main" val="20000"/>
                    </a:ext>
                  </a:extLst>
                </a:gridCol>
                <a:gridCol w="3564910">
                  <a:extLst>
                    <a:ext uri="{9D8B030D-6E8A-4147-A177-3AD203B41FA5}">
                      <a16:colId xmlns:a16="http://schemas.microsoft.com/office/drawing/2014/main" val="20001"/>
                    </a:ext>
                  </a:extLst>
                </a:gridCol>
              </a:tblGrid>
              <a:tr h="355613">
                <a:tc grid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cs typeface="Arial" pitchFamily="34" charset="0"/>
                        </a:rPr>
                        <a:t>2012/6360 SAYILI KANUNA İSTİNADEN</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68580" marR="68580" marT="0" marB="0"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İLÇE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39</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BELEDİYE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40</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561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a:ln>
                            <a:noFill/>
                          </a:ln>
                          <a:solidFill>
                            <a:schemeClr val="tx1"/>
                          </a:solidFill>
                          <a:effectLst/>
                          <a:latin typeface="Calibri" panose="020F0502020204030204" pitchFamily="34" charset="0"/>
                          <a:cs typeface="Arial" pitchFamily="34" charset="0"/>
                        </a:rPr>
                        <a:t>MAHALLE SAYISI</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600" b="1" i="0" u="none" strike="noStrike" cap="none" normalizeH="0" baseline="0" dirty="0" smtClean="0">
                          <a:ln>
                            <a:noFill/>
                          </a:ln>
                          <a:solidFill>
                            <a:schemeClr val="tx1"/>
                          </a:solidFill>
                          <a:effectLst/>
                          <a:latin typeface="Calibri" panose="020F0502020204030204" pitchFamily="34" charset="0"/>
                          <a:cs typeface="Arial" pitchFamily="34" charset="0"/>
                        </a:rPr>
                        <a:t>963</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76576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584067323"/>
              </p:ext>
            </p:extLst>
          </p:nvPr>
        </p:nvGraphicFramePr>
        <p:xfrm>
          <a:off x="95298" y="924321"/>
          <a:ext cx="6604811" cy="8458220"/>
        </p:xfrm>
        <a:graphic>
          <a:graphicData uri="http://schemas.openxmlformats.org/drawingml/2006/table">
            <a:tbl>
              <a:tblPr>
                <a:effectLst>
                  <a:outerShdw blurRad="50800" dist="38100" dir="5400000" algn="t" rotWithShape="0">
                    <a:prstClr val="black">
                      <a:alpha val="40000"/>
                    </a:prstClr>
                  </a:outerShdw>
                </a:effectLst>
              </a:tblPr>
              <a:tblGrid>
                <a:gridCol w="4113176">
                  <a:extLst>
                    <a:ext uri="{9D8B030D-6E8A-4147-A177-3AD203B41FA5}">
                      <a16:colId xmlns:a16="http://schemas.microsoft.com/office/drawing/2014/main" val="20000"/>
                    </a:ext>
                  </a:extLst>
                </a:gridCol>
                <a:gridCol w="1423791">
                  <a:extLst>
                    <a:ext uri="{9D8B030D-6E8A-4147-A177-3AD203B41FA5}">
                      <a16:colId xmlns:a16="http://schemas.microsoft.com/office/drawing/2014/main" val="20001"/>
                    </a:ext>
                  </a:extLst>
                </a:gridCol>
                <a:gridCol w="1067844">
                  <a:extLst>
                    <a:ext uri="{9D8B030D-6E8A-4147-A177-3AD203B41FA5}">
                      <a16:colId xmlns:a16="http://schemas.microsoft.com/office/drawing/2014/main" val="2989166867"/>
                    </a:ext>
                  </a:extLst>
                </a:gridCol>
              </a:tblGrid>
              <a:tr h="576809">
                <a:tc>
                  <a:txBody>
                    <a:bodyPr/>
                    <a:lstStyle/>
                    <a:p>
                      <a:pPr algn="ctr" fontAlgn="ctr"/>
                      <a:r>
                        <a:rPr lang="tr-TR" sz="1400" b="1" kern="1200" baseline="0" dirty="0">
                          <a:solidFill>
                            <a:schemeClr val="bg1"/>
                          </a:solidFill>
                        </a:rPr>
                        <a:t>BİRİM</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400" b="1" kern="1200" baseline="0" dirty="0">
                          <a:solidFill>
                            <a:schemeClr val="bg1"/>
                          </a:solidFill>
                        </a:rPr>
                        <a:t>PERSONEL SAYISI</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400" b="1" kern="1200" baseline="0" dirty="0">
                          <a:solidFill>
                            <a:schemeClr val="bg1"/>
                          </a:solidFill>
                        </a:rPr>
                        <a:t>SÜREKLİ İŞÇİ SAYISI</a:t>
                      </a:r>
                      <a:endParaRPr lang="tr-TR" sz="1400" b="1" kern="1200" baseline="0" dirty="0">
                        <a:solidFill>
                          <a:schemeClr val="bg1"/>
                        </a:solidFill>
                        <a:latin typeface="Calibri" panose="020F0502020204030204" pitchFamily="34" charset="0"/>
                        <a:ea typeface="Times New Roman"/>
                        <a:cs typeface="Arial" pitchFamily="34" charset="0"/>
                      </a:endParaRPr>
                    </a:p>
                  </a:txBody>
                  <a:tcPr marL="3952" marR="3952" marT="39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511069">
                <a:tc>
                  <a:txBody>
                    <a:bodyPr/>
                    <a:lstStyle/>
                    <a:p>
                      <a:pPr algn="l" fontAlgn="ctr"/>
                      <a:r>
                        <a:rPr lang="tr-TR" sz="1200" b="1" kern="1200" baseline="0" dirty="0"/>
                        <a:t>İSTANBUL VALİLİĞİ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508</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t>-</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1069">
                <a:tc>
                  <a:txBody>
                    <a:bodyPr/>
                    <a:lstStyle/>
                    <a:p>
                      <a:pPr algn="l" fontAlgn="ctr"/>
                      <a:r>
                        <a:rPr lang="tr-TR" sz="1200" b="1" kern="1200" baseline="0" dirty="0"/>
                        <a:t>39 İLÇE KAYMAKAMLIĞI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796</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a:t> </a:t>
                      </a:r>
                      <a:r>
                        <a:rPr lang="tr-TR" sz="1200" b="1" kern="1200" baseline="0" dirty="0" smtClean="0"/>
                        <a:t>74</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1069">
                <a:tc>
                  <a:txBody>
                    <a:bodyPr/>
                    <a:lstStyle/>
                    <a:p>
                      <a:pPr algn="l" fontAlgn="ctr"/>
                      <a:r>
                        <a:rPr lang="tr-TR" sz="1200" b="1" kern="1200" baseline="0" dirty="0"/>
                        <a:t>YATIRIM İZLEME VE KOORDİNASYON BAŞKANLIĞI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177</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60</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1069">
                <a:tc>
                  <a:txBody>
                    <a:bodyPr/>
                    <a:lstStyle/>
                    <a:p>
                      <a:pPr algn="l" fontAlgn="ctr"/>
                      <a:r>
                        <a:rPr lang="tr-TR" sz="1200" b="1" kern="1200" baseline="0" dirty="0"/>
                        <a:t>112 ACİL ÇAĞRI MERKEZİ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1.355</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106</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56358">
                <a:tc>
                  <a:txBody>
                    <a:bodyPr/>
                    <a:lstStyle/>
                    <a:p>
                      <a:pPr algn="l" fontAlgn="ctr"/>
                      <a:r>
                        <a:rPr lang="tr-TR" sz="1200" b="1" kern="1200" baseline="0" dirty="0"/>
                        <a:t>İL NÜFUS VE VATANDAŞLIK MÜDÜRLÜĞÜ </a:t>
                      </a:r>
                      <a:r>
                        <a:rPr lang="tr-TR" sz="1200" b="1" kern="1200" baseline="0" dirty="0" smtClean="0"/>
                        <a:t>  </a:t>
                      </a:r>
                      <a:endParaRPr lang="tr-TR" sz="1200" b="1" kern="1200" baseline="0" dirty="0"/>
                    </a:p>
                    <a:p>
                      <a:pPr algn="l" fontAlgn="ctr"/>
                      <a:r>
                        <a:rPr lang="tr-TR" sz="1200" b="1" kern="1200" baseline="0" dirty="0" smtClean="0"/>
                        <a:t>(İLÇELER  </a:t>
                      </a:r>
                      <a:r>
                        <a:rPr lang="tr-TR" sz="1200" b="1" kern="1200" baseline="0" dirty="0"/>
                        <a:t>DAHİL)</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1.093</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39</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11069">
                <a:tc>
                  <a:txBody>
                    <a:bodyPr/>
                    <a:lstStyle/>
                    <a:p>
                      <a:pPr algn="l" fontAlgn="ctr"/>
                      <a:r>
                        <a:rPr lang="tr-TR" sz="1200" b="1" kern="1200" baseline="0" dirty="0"/>
                        <a:t>İL GÖÇ İDARESİ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Calibri" panose="020F0502020204030204" pitchFamily="34" charset="0"/>
                          <a:ea typeface="Times New Roman"/>
                          <a:cs typeface="Arial" pitchFamily="34" charset="0"/>
                        </a:rPr>
                        <a:t>467</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t>106</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11069">
                <a:tc>
                  <a:txBody>
                    <a:bodyPr/>
                    <a:lstStyle/>
                    <a:p>
                      <a:pPr algn="l" fontAlgn="ctr"/>
                      <a:r>
                        <a:rPr lang="tr-TR" sz="1200" b="1" kern="1200" baseline="0" dirty="0"/>
                        <a:t>İL SİVİL TOPLUMLA İLİŞKİLER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144</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1069">
                <a:tc>
                  <a:txBody>
                    <a:bodyPr/>
                    <a:lstStyle/>
                    <a:p>
                      <a:pPr algn="l" fontAlgn="ctr"/>
                      <a:r>
                        <a:rPr lang="tr-TR" sz="1200" b="1" kern="1200" baseline="0" dirty="0"/>
                        <a:t>AFET VE ACİL DURUM İL MÜDÜRLÜĞÜ</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308</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50</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656358">
                <a:tc>
                  <a:txBody>
                    <a:bodyPr/>
                    <a:lstStyle/>
                    <a:p>
                      <a:pPr algn="l" fontAlgn="ctr"/>
                      <a:r>
                        <a:rPr lang="tr-TR" sz="1200" b="1" kern="1200" baseline="0" dirty="0">
                          <a:solidFill>
                            <a:srgbClr val="14213D"/>
                          </a:solidFill>
                        </a:rPr>
                        <a:t>SİVİL BİRİMLERDE ÇALIŞAN PERSONEL SAYISI TOPLAMI</a:t>
                      </a:r>
                      <a:endParaRPr lang="tr-TR" sz="1200" b="1" kern="1200" baseline="0" dirty="0">
                        <a:solidFill>
                          <a:srgbClr val="14213D"/>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gridSpan="2">
                  <a:txBody>
                    <a:bodyPr/>
                    <a:lstStyle/>
                    <a:p>
                      <a:pPr algn="ctr" fontAlgn="ctr"/>
                      <a:r>
                        <a:rPr lang="tr-TR" sz="1600" b="1" kern="1200" baseline="0" dirty="0" smtClean="0">
                          <a:solidFill>
                            <a:srgbClr val="14213D"/>
                          </a:solidFill>
                          <a:latin typeface="+mn-lt"/>
                          <a:ea typeface="+mn-ea"/>
                          <a:cs typeface="+mn-cs"/>
                        </a:rPr>
                        <a:t>5.283</a:t>
                      </a:r>
                      <a:endParaRPr lang="tr-TR" sz="1600" b="1" kern="1200" baseline="0" dirty="0">
                        <a:solidFill>
                          <a:srgbClr val="14213D"/>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hMerge="1">
                  <a:txBody>
                    <a:bodyPr/>
                    <a:lstStyle/>
                    <a:p>
                      <a:endParaRPr lang="tr-TR"/>
                    </a:p>
                  </a:txBody>
                  <a:tcPr/>
                </a:tc>
                <a:extLst>
                  <a:ext uri="{0D108BD9-81ED-4DB2-BD59-A6C34878D82A}">
                    <a16:rowId xmlns:a16="http://schemas.microsoft.com/office/drawing/2014/main" val="10010"/>
                  </a:ext>
                </a:extLst>
              </a:tr>
              <a:tr h="511069">
                <a:tc>
                  <a:txBody>
                    <a:bodyPr/>
                    <a:lstStyle/>
                    <a:p>
                      <a:pPr algn="l" fontAlgn="ctr"/>
                      <a:r>
                        <a:rPr lang="tr-TR" sz="1200" b="1" kern="1200" baseline="0" dirty="0"/>
                        <a:t>İL EMNİYET MÜDÜRLÜĞÜ </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47.882</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effectLst/>
                          <a:latin typeface="+mn-lt"/>
                        </a:rPr>
                        <a:t>168</a:t>
                      </a:r>
                      <a:endParaRPr lang="tr-TR" sz="1200" b="1" i="0" u="none" strike="noStrike" dirty="0">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511069">
                <a:tc>
                  <a:txBody>
                    <a:bodyPr/>
                    <a:lstStyle/>
                    <a:p>
                      <a:pPr algn="l" fontAlgn="ctr"/>
                      <a:r>
                        <a:rPr lang="tr-TR" sz="1200" b="1" kern="1200" baseline="0" dirty="0"/>
                        <a:t>İL JANDARMA KOMUTANLIĞI </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t>6.802</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u="none" strike="noStrike" dirty="0">
                          <a:effectLst/>
                        </a:rPr>
                        <a:t>- </a:t>
                      </a:r>
                      <a:endParaRPr lang="tr-TR" sz="1200" b="1" i="0" u="none" strike="noStrike" dirty="0">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656358">
                <a:tc>
                  <a:txBody>
                    <a:bodyPr/>
                    <a:lstStyle/>
                    <a:p>
                      <a:pPr algn="l" fontAlgn="ctr"/>
                      <a:r>
                        <a:rPr lang="tr-TR" sz="1200" b="1" kern="1200" baseline="0" dirty="0"/>
                        <a:t>SAHİL GÜVENLİK MARMARA VE BOĞAZLAR BÖLGE KOMUTANLIĞI</a:t>
                      </a:r>
                      <a:endParaRPr lang="tr-TR" sz="1200" b="1" kern="1200" baseline="0" dirty="0">
                        <a:solidFill>
                          <a:schemeClr val="tx1"/>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kern="1200" baseline="0" dirty="0" smtClean="0">
                          <a:solidFill>
                            <a:schemeClr val="tx1"/>
                          </a:solidFill>
                          <a:latin typeface="+mn-lt"/>
                          <a:ea typeface="+mn-ea"/>
                          <a:cs typeface="+mn-cs"/>
                        </a:rPr>
                        <a:t>858</a:t>
                      </a:r>
                      <a:endParaRPr lang="tr-TR" sz="1200" b="1" kern="1200" baseline="0" dirty="0">
                        <a:solidFill>
                          <a:schemeClr val="tx1"/>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effectLst/>
                          <a:latin typeface="+mn-lt"/>
                        </a:rPr>
                        <a:t>209</a:t>
                      </a:r>
                      <a:endParaRPr lang="tr-TR" sz="1200" b="1" i="0" u="none" strike="noStrike" dirty="0">
                        <a:effectLst/>
                        <a:latin typeface="Linux Libertine Display G"/>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656358">
                <a:tc>
                  <a:txBody>
                    <a:bodyPr/>
                    <a:lstStyle/>
                    <a:p>
                      <a:pPr algn="l" fontAlgn="ctr"/>
                      <a:r>
                        <a:rPr lang="tr-TR" sz="1200" b="1" kern="1200" baseline="0" dirty="0">
                          <a:solidFill>
                            <a:srgbClr val="14213D"/>
                          </a:solidFill>
                        </a:rPr>
                        <a:t>GÜVENLİK BİRİMLERİNDE ÇALIŞAN PERSONEL SAYISI TOPLAMI</a:t>
                      </a:r>
                      <a:endParaRPr lang="tr-TR" sz="1200" b="1" kern="1200" baseline="0" dirty="0">
                        <a:solidFill>
                          <a:srgbClr val="14213D"/>
                        </a:solidFill>
                        <a:latin typeface="Calibri" panose="020F0502020204030204" pitchFamily="34" charset="0"/>
                        <a:ea typeface="Times New Roman"/>
                        <a:cs typeface="Arial" pitchFamily="34" charset="0"/>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gridSpan="2">
                  <a:txBody>
                    <a:bodyPr/>
                    <a:lstStyle/>
                    <a:p>
                      <a:pPr algn="ctr" fontAlgn="ctr"/>
                      <a:r>
                        <a:rPr lang="tr-TR" sz="1600" b="1" kern="1200" baseline="0" dirty="0" smtClean="0">
                          <a:solidFill>
                            <a:srgbClr val="14213D"/>
                          </a:solidFill>
                        </a:rPr>
                        <a:t>55.919</a:t>
                      </a:r>
                      <a:endParaRPr lang="tr-TR" sz="1600" b="1" kern="1200" baseline="0" dirty="0">
                        <a:solidFill>
                          <a:srgbClr val="14213D"/>
                        </a:solidFill>
                        <a:latin typeface="Calibri" panose="020F0502020204030204" pitchFamily="34" charset="0"/>
                        <a:ea typeface="Times New Roman"/>
                        <a:cs typeface="Arial" pitchFamily="34" charset="0"/>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FF6CC"/>
                    </a:solidFill>
                  </a:tcPr>
                </a:tc>
                <a:tc hMerge="1">
                  <a:txBody>
                    <a:bodyPr/>
                    <a:lstStyle/>
                    <a:p>
                      <a:endParaRPr lang="tr-TR"/>
                    </a:p>
                  </a:txBody>
                  <a:tcPr/>
                </a:tc>
                <a:extLst>
                  <a:ext uri="{0D108BD9-81ED-4DB2-BD59-A6C34878D82A}">
                    <a16:rowId xmlns:a16="http://schemas.microsoft.com/office/drawing/2014/main" val="10014"/>
                  </a:ext>
                </a:extLst>
              </a:tr>
              <a:tr h="656358">
                <a:tc>
                  <a:txBody>
                    <a:bodyPr/>
                    <a:lstStyle/>
                    <a:p>
                      <a:pPr algn="l" fontAlgn="ctr"/>
                      <a:r>
                        <a:rPr lang="tr-TR" sz="1200" b="1" u="none" strike="noStrike" kern="1200" dirty="0">
                          <a:solidFill>
                            <a:srgbClr val="283845"/>
                          </a:solidFill>
                          <a:effectLst/>
                        </a:rPr>
                        <a:t>İÇİŞLERİ BAKANLIĞI BİRİMLERİNE BAĞLI TOPLAM PERSONEL SAYISI</a:t>
                      </a:r>
                      <a:endParaRPr lang="tr-TR" sz="1200" b="1" i="0" u="none" strike="noStrike" kern="1200" dirty="0">
                        <a:solidFill>
                          <a:srgbClr val="283845"/>
                        </a:solidFill>
                        <a:effectLst/>
                        <a:latin typeface="Calibri" panose="020F0502020204030204" pitchFamily="34" charset="0"/>
                        <a:ea typeface="+mn-ea"/>
                        <a:cs typeface="+mn-cs"/>
                      </a:endParaRPr>
                    </a:p>
                  </a:txBody>
                  <a:tcPr marL="3952" marR="3952" marT="3952"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gridSpan="2">
                  <a:txBody>
                    <a:bodyPr/>
                    <a:lstStyle/>
                    <a:p>
                      <a:pPr marL="0" algn="ctr" defTabSz="457200" rtl="0" eaLnBrk="1" fontAlgn="ctr" latinLnBrk="0" hangingPunct="1"/>
                      <a:r>
                        <a:rPr lang="tr-TR" sz="1800" b="1" i="0" u="none" strike="noStrike" kern="1200" dirty="0" smtClean="0">
                          <a:solidFill>
                            <a:srgbClr val="283845"/>
                          </a:solidFill>
                          <a:effectLst/>
                          <a:latin typeface="+mn-lt"/>
                          <a:ea typeface="+mn-ea"/>
                          <a:cs typeface="+mn-cs"/>
                        </a:rPr>
                        <a:t>61.202</a:t>
                      </a:r>
                      <a:endParaRPr lang="tr-TR" sz="1800" b="1" i="0" u="none" strike="noStrike" kern="1200" dirty="0">
                        <a:solidFill>
                          <a:srgbClr val="283845"/>
                        </a:solidFill>
                        <a:effectLst/>
                        <a:latin typeface="Calibri" panose="020F0502020204030204" pitchFamily="34" charset="0"/>
                        <a:ea typeface="+mn-ea"/>
                        <a:cs typeface="+mn-cs"/>
                      </a:endParaRPr>
                    </a:p>
                  </a:txBody>
                  <a:tcPr marL="2736" marR="2736" marT="2736"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extLst>
                  <a:ext uri="{0D108BD9-81ED-4DB2-BD59-A6C34878D82A}">
                    <a16:rowId xmlns:a16="http://schemas.microsoft.com/office/drawing/2014/main" val="10015"/>
                  </a:ext>
                </a:extLst>
              </a:tr>
            </a:tbl>
          </a:graphicData>
        </a:graphic>
      </p:graphicFrame>
      <p:sp>
        <p:nvSpPr>
          <p:cNvPr id="4" name="Dikdörtgen 3"/>
          <p:cNvSpPr/>
          <p:nvPr/>
        </p:nvSpPr>
        <p:spPr>
          <a:xfrm>
            <a:off x="0" y="78782"/>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İÇİŞLERİ BAKANLIĞINA BAĞLI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İSTANBUL İLİ PERSONEL SAYISI </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24454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nvPr>
        </p:nvGraphicFramePr>
        <p:xfrm>
          <a:off x="147919" y="784544"/>
          <a:ext cx="6593124" cy="8632821"/>
        </p:xfrm>
        <a:graphic>
          <a:graphicData uri="http://schemas.openxmlformats.org/drawingml/2006/table">
            <a:tbl>
              <a:tblPr>
                <a:effectLst>
                  <a:outerShdw blurRad="50800" dist="38100" dir="5400000" algn="t" rotWithShape="0">
                    <a:prstClr val="black">
                      <a:alpha val="40000"/>
                    </a:prstClr>
                  </a:outerShdw>
                </a:effectLst>
              </a:tblPr>
              <a:tblGrid>
                <a:gridCol w="2958029">
                  <a:extLst>
                    <a:ext uri="{9D8B030D-6E8A-4147-A177-3AD203B41FA5}">
                      <a16:colId xmlns:a16="http://schemas.microsoft.com/office/drawing/2014/main" val="20000"/>
                    </a:ext>
                  </a:extLst>
                </a:gridCol>
                <a:gridCol w="1733505">
                  <a:extLst>
                    <a:ext uri="{9D8B030D-6E8A-4147-A177-3AD203B41FA5}">
                      <a16:colId xmlns:a16="http://schemas.microsoft.com/office/drawing/2014/main" val="20001"/>
                    </a:ext>
                  </a:extLst>
                </a:gridCol>
                <a:gridCol w="1901590">
                  <a:extLst>
                    <a:ext uri="{9D8B030D-6E8A-4147-A177-3AD203B41FA5}">
                      <a16:colId xmlns:a16="http://schemas.microsoft.com/office/drawing/2014/main" val="20002"/>
                    </a:ext>
                  </a:extLst>
                </a:gridCol>
              </a:tblGrid>
              <a:tr h="419713">
                <a:tc>
                  <a:txBody>
                    <a:bodyPr/>
                    <a:lstStyle/>
                    <a:p>
                      <a:pPr algn="ctr" rtl="0" fontAlgn="ctr"/>
                      <a:r>
                        <a:rPr lang="tr-TR" sz="1400" b="1" i="0" u="none" strike="noStrike" dirty="0">
                          <a:solidFill>
                            <a:srgbClr val="FFFFFF"/>
                          </a:solidFill>
                          <a:effectLst/>
                          <a:latin typeface="Calibri" panose="020F0502020204030204" pitchFamily="34" charset="0"/>
                        </a:rPr>
                        <a:t> ASAYİŞ</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400" b="1" i="0" u="none" strike="noStrike" dirty="0" smtClean="0">
                          <a:solidFill>
                            <a:srgbClr val="FFFFFF"/>
                          </a:solidFill>
                          <a:effectLst/>
                          <a:latin typeface="Calibri" panose="020F0502020204030204" pitchFamily="34" charset="0"/>
                        </a:rPr>
                        <a:t>2021 </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400" b="1" i="0" u="none" strike="noStrike" dirty="0" smtClean="0">
                          <a:solidFill>
                            <a:srgbClr val="FFFFFF"/>
                          </a:solidFill>
                          <a:effectLst/>
                          <a:latin typeface="Calibri" panose="020F0502020204030204" pitchFamily="34" charset="0"/>
                        </a:rPr>
                        <a:t>2022</a:t>
                      </a:r>
                      <a:r>
                        <a:rPr lang="tr-TR" sz="1400" b="1" i="0" u="none" strike="noStrike" baseline="0" dirty="0" smtClean="0">
                          <a:solidFill>
                            <a:srgbClr val="FFFFFF"/>
                          </a:solidFill>
                          <a:effectLst/>
                          <a:latin typeface="Calibri" panose="020F0502020204030204" pitchFamily="34" charset="0"/>
                        </a:rPr>
                        <a:t>  </a:t>
                      </a:r>
                      <a:endParaRPr lang="tr-TR" sz="1400" b="1" i="0" u="none" strike="noStrike" dirty="0" smtClean="0">
                        <a:solidFill>
                          <a:srgbClr val="FFFFFF"/>
                        </a:solidFill>
                        <a:effectLst/>
                        <a:latin typeface="Calibri" panose="020F0502020204030204"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77436">
                <a:tc>
                  <a:txBody>
                    <a:bodyPr/>
                    <a:lstStyle/>
                    <a:p>
                      <a:pPr algn="l" rtl="0" fontAlgn="ctr"/>
                      <a:r>
                        <a:rPr lang="tr-TR" sz="1200" b="1" i="0" u="none" strike="noStrike" dirty="0">
                          <a:solidFill>
                            <a:srgbClr val="000000"/>
                          </a:solidFill>
                          <a:effectLst/>
                          <a:latin typeface="+mn-lt"/>
                        </a:rPr>
                        <a:t>EMNİYET PERSONELİ/PERSONEL BAŞINA DÜŞEN NÜFUS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343</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rgbClr val="000000"/>
                          </a:solidFill>
                          <a:effectLst/>
                          <a:latin typeface="+mn-lt"/>
                        </a:rPr>
                        <a:t>353</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3507">
                <a:tc>
                  <a:txBody>
                    <a:bodyPr/>
                    <a:lstStyle/>
                    <a:p>
                      <a:pPr algn="l" rtl="0" fontAlgn="ctr"/>
                      <a:r>
                        <a:rPr lang="tr-TR" sz="1200" b="1" i="0" u="none" strike="noStrike" dirty="0">
                          <a:solidFill>
                            <a:schemeClr val="tx1"/>
                          </a:solidFill>
                          <a:effectLst/>
                          <a:latin typeface="+mn-lt"/>
                        </a:rPr>
                        <a:t>JANDARMA PERSONELİ/PERSONEL BAŞINA DÜŞEN NÜFUS</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31</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32</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8000">
                <a:tc>
                  <a:txBody>
                    <a:bodyPr/>
                    <a:lstStyle/>
                    <a:p>
                      <a:pPr algn="r" rtl="0" fontAlgn="ctr"/>
                      <a:r>
                        <a:rPr lang="tr-TR" sz="1200" b="1" i="0" u="none" strike="noStrike" dirty="0">
                          <a:solidFill>
                            <a:schemeClr val="tx1"/>
                          </a:solidFill>
                          <a:effectLst/>
                          <a:latin typeface="+mn-lt"/>
                        </a:rPr>
                        <a:t>KASTEN ÖLDÜRME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306</a:t>
                      </a:r>
                      <a:endParaRPr lang="tr-TR" sz="1200" b="1" i="0" u="none" strike="noStrike" kern="1200" dirty="0">
                        <a:solidFill>
                          <a:srgbClr val="000000"/>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smtClean="0">
                          <a:solidFill>
                            <a:schemeClr val="tx1"/>
                          </a:solidFill>
                          <a:effectLst/>
                          <a:latin typeface="+mn-lt"/>
                        </a:rPr>
                        <a:t>327</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8000">
                <a:tc>
                  <a:txBody>
                    <a:bodyPr/>
                    <a:lstStyle/>
                    <a:p>
                      <a:pPr algn="r" rtl="0" fontAlgn="ctr"/>
                      <a:r>
                        <a:rPr lang="tr-TR" sz="1200" b="1" i="0" u="none" strike="noStrike" dirty="0">
                          <a:solidFill>
                            <a:schemeClr val="tx1"/>
                          </a:solidFill>
                          <a:effectLst/>
                          <a:latin typeface="+mn-lt"/>
                        </a:rPr>
                        <a:t>TAKSİRLİ ÖLDÜRME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483</a:t>
                      </a:r>
                      <a:endParaRPr lang="tr-TR" sz="1200" b="1" i="0" u="none" strike="noStrike" kern="1200" dirty="0">
                        <a:solidFill>
                          <a:srgbClr val="000000"/>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smtClean="0">
                          <a:solidFill>
                            <a:schemeClr val="tx1"/>
                          </a:solidFill>
                          <a:effectLst/>
                          <a:latin typeface="+mn-lt"/>
                        </a:rPr>
                        <a:t>560</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8000">
                <a:tc>
                  <a:txBody>
                    <a:bodyPr/>
                    <a:lstStyle/>
                    <a:p>
                      <a:pPr algn="l" rtl="0" fontAlgn="ctr"/>
                      <a:r>
                        <a:rPr lang="tr-TR" sz="1200" b="1" i="0" u="none" strike="noStrike" dirty="0">
                          <a:solidFill>
                            <a:schemeClr val="tx1"/>
                          </a:solidFill>
                          <a:effectLst/>
                          <a:latin typeface="+mn-lt"/>
                        </a:rPr>
                        <a:t>TOPLAM ÖLDÜRME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smtClean="0">
                          <a:solidFill>
                            <a:srgbClr val="000000"/>
                          </a:solidFill>
                          <a:effectLst/>
                          <a:latin typeface="+mn-lt"/>
                          <a:ea typeface="+mn-ea"/>
                          <a:cs typeface="+mn-cs"/>
                        </a:rPr>
                        <a:t>789</a:t>
                      </a:r>
                      <a:endParaRPr lang="tr-TR" sz="1200" b="1" i="0" u="none" strike="noStrike" kern="1200" dirty="0">
                        <a:solidFill>
                          <a:srgbClr val="000000"/>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smtClean="0">
                          <a:solidFill>
                            <a:schemeClr val="tx1"/>
                          </a:solidFill>
                          <a:effectLst/>
                          <a:latin typeface="+mn-lt"/>
                        </a:rPr>
                        <a:t>887</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88000">
                <a:tc>
                  <a:txBody>
                    <a:bodyPr/>
                    <a:lstStyle/>
                    <a:p>
                      <a:pPr algn="l" rtl="0" fontAlgn="ctr"/>
                      <a:r>
                        <a:rPr lang="tr-TR" sz="1200" b="1" i="0" u="none" strike="noStrike" dirty="0">
                          <a:solidFill>
                            <a:schemeClr val="tx1"/>
                          </a:solidFill>
                          <a:effectLst/>
                          <a:latin typeface="+mn-lt"/>
                        </a:rPr>
                        <a:t>GASP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2.730</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3.495</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88000">
                <a:tc>
                  <a:txBody>
                    <a:bodyPr/>
                    <a:lstStyle/>
                    <a:p>
                      <a:pPr algn="l" rtl="0" fontAlgn="ctr"/>
                      <a:r>
                        <a:rPr lang="tr-TR" sz="1200" b="1" i="0" u="none" strike="noStrike" dirty="0">
                          <a:solidFill>
                            <a:schemeClr val="tx1"/>
                          </a:solidFill>
                          <a:effectLst/>
                          <a:latin typeface="+mn-lt"/>
                        </a:rPr>
                        <a:t>EVDEN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10.576</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9.923</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88000">
                <a:tc>
                  <a:txBody>
                    <a:bodyPr/>
                    <a:lstStyle/>
                    <a:p>
                      <a:pPr algn="l" rtl="0" fontAlgn="ctr"/>
                      <a:r>
                        <a:rPr lang="tr-TR" sz="1200" b="1" i="0" u="none" strike="noStrike" dirty="0">
                          <a:solidFill>
                            <a:schemeClr val="tx1"/>
                          </a:solidFill>
                          <a:effectLst/>
                          <a:latin typeface="+mn-lt"/>
                        </a:rPr>
                        <a:t>İŞYERİNDEN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5.600</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7.823</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8000">
                <a:tc>
                  <a:txBody>
                    <a:bodyPr/>
                    <a:lstStyle/>
                    <a:p>
                      <a:pPr algn="l" rtl="0" fontAlgn="ctr"/>
                      <a:r>
                        <a:rPr lang="tr-TR" sz="1200" b="1" i="0" u="none" strike="noStrike" dirty="0">
                          <a:solidFill>
                            <a:schemeClr val="tx1"/>
                          </a:solidFill>
                          <a:effectLst/>
                          <a:latin typeface="+mn-lt"/>
                        </a:rPr>
                        <a:t>OTO HIRSIZLIĞI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1.840</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1.827</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88000">
                <a:tc>
                  <a:txBody>
                    <a:bodyPr/>
                    <a:lstStyle/>
                    <a:p>
                      <a:pPr algn="l" rtl="0" fontAlgn="ctr"/>
                      <a:r>
                        <a:rPr lang="tr-TR" sz="1200" b="1" i="0" u="none" strike="noStrike" dirty="0">
                          <a:solidFill>
                            <a:schemeClr val="tx1"/>
                          </a:solidFill>
                          <a:effectLst/>
                          <a:latin typeface="+mn-lt"/>
                        </a:rPr>
                        <a:t>OTODAN HIRSIZLIK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5.806</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4.952</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88000">
                <a:tc>
                  <a:txBody>
                    <a:bodyPr/>
                    <a:lstStyle/>
                    <a:p>
                      <a:pPr algn="l" rtl="0" fontAlgn="ctr"/>
                      <a:r>
                        <a:rPr lang="tr-TR" sz="1200" b="1" i="0" u="none" strike="noStrike" dirty="0">
                          <a:solidFill>
                            <a:schemeClr val="tx1"/>
                          </a:solidFill>
                          <a:effectLst/>
                          <a:latin typeface="+mn-lt"/>
                        </a:rPr>
                        <a:t>YANKESİCİLİK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3.951</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2.855</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88000">
                <a:tc>
                  <a:txBody>
                    <a:bodyPr/>
                    <a:lstStyle/>
                    <a:p>
                      <a:pPr algn="l" rtl="0" fontAlgn="ctr"/>
                      <a:r>
                        <a:rPr lang="tr-TR" sz="1200" b="1" i="0" u="none" strike="noStrike" dirty="0">
                          <a:solidFill>
                            <a:schemeClr val="tx1"/>
                          </a:solidFill>
                          <a:effectLst/>
                          <a:latin typeface="+mn-lt"/>
                        </a:rPr>
                        <a:t>DOLANDIRICILIK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10.358</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13.719</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88000">
                <a:tc>
                  <a:txBody>
                    <a:bodyPr/>
                    <a:lstStyle/>
                    <a:p>
                      <a:pPr algn="l" rtl="0" fontAlgn="ctr"/>
                      <a:r>
                        <a:rPr lang="tr-TR" sz="1200" b="1" i="0" u="none" strike="noStrike" dirty="0">
                          <a:solidFill>
                            <a:schemeClr val="tx1"/>
                          </a:solidFill>
                          <a:effectLst/>
                          <a:latin typeface="+mn-lt"/>
                        </a:rPr>
                        <a:t>KAPKAÇ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734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877</a:t>
                      </a:r>
                      <a:endParaRPr lang="tr-TR" sz="1200" b="1"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88000">
                <a:tc>
                  <a:txBody>
                    <a:bodyPr/>
                    <a:lstStyle/>
                    <a:p>
                      <a:pPr algn="l" rtl="0" fontAlgn="ctr"/>
                      <a:r>
                        <a:rPr lang="tr-TR" sz="1200" b="1" i="0" u="none" strike="noStrike" dirty="0">
                          <a:solidFill>
                            <a:schemeClr val="tx1"/>
                          </a:solidFill>
                          <a:effectLst/>
                          <a:latin typeface="+mn-lt"/>
                        </a:rPr>
                        <a:t>İNTİHAR SONUCU ÖLEN KİŞİ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567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517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88000">
                <a:tc>
                  <a:txBody>
                    <a:bodyPr/>
                    <a:lstStyle/>
                    <a:p>
                      <a:pPr algn="l" rtl="0" fontAlgn="ctr"/>
                      <a:r>
                        <a:rPr lang="tr-TR" sz="1200" b="1" i="0" u="none" strike="noStrike" dirty="0">
                          <a:solidFill>
                            <a:schemeClr val="tx1"/>
                          </a:solidFill>
                          <a:effectLst/>
                          <a:latin typeface="+mn-lt"/>
                        </a:rPr>
                        <a:t>İNTİHAR SONUCU ÖLEN KADIN/ERKEK</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112 / 455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104 / 413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88000">
                <a:tc>
                  <a:txBody>
                    <a:bodyPr/>
                    <a:lstStyle/>
                    <a:p>
                      <a:pPr algn="l" rtl="0" fontAlgn="ctr"/>
                      <a:r>
                        <a:rPr lang="tr-TR" sz="1200" b="1" i="0" u="none" strike="noStrike" dirty="0">
                          <a:solidFill>
                            <a:schemeClr val="tx1"/>
                          </a:solidFill>
                          <a:effectLst/>
                          <a:latin typeface="+mn-lt"/>
                        </a:rPr>
                        <a:t>İNTİHARA TEŞEBBÜS  OLAYI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2.703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2.792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88000">
                <a:tc>
                  <a:txBody>
                    <a:bodyPr/>
                    <a:lstStyle/>
                    <a:p>
                      <a:pPr algn="l" rtl="0" fontAlgn="ctr"/>
                      <a:r>
                        <a:rPr lang="tr-TR" sz="1200" b="1" i="0" u="none" strike="noStrike" dirty="0">
                          <a:solidFill>
                            <a:schemeClr val="tx1"/>
                          </a:solidFill>
                          <a:effectLst/>
                          <a:latin typeface="+mn-lt"/>
                        </a:rPr>
                        <a:t>KADINA ŞİDDET SONUCU ÖLÜM</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1326 / 1342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1387 / 1375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88000">
                <a:tc>
                  <a:txBody>
                    <a:bodyPr/>
                    <a:lstStyle/>
                    <a:p>
                      <a:pPr algn="l" rtl="0" fontAlgn="ctr"/>
                      <a:r>
                        <a:rPr lang="tr-TR" sz="1200" b="1" i="0" u="none" strike="noStrike" dirty="0">
                          <a:solidFill>
                            <a:schemeClr val="tx1"/>
                          </a:solidFill>
                          <a:effectLst/>
                          <a:latin typeface="+mn-lt"/>
                        </a:rPr>
                        <a:t>BOĞULARAK ÖLEN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88000">
                <a:tc>
                  <a:txBody>
                    <a:bodyPr/>
                    <a:lstStyle/>
                    <a:p>
                      <a:pPr algn="l" rtl="0" fontAlgn="ctr"/>
                      <a:r>
                        <a:rPr lang="tr-TR" sz="1200" b="1" i="0" u="none" strike="noStrike" dirty="0">
                          <a:solidFill>
                            <a:schemeClr val="tx1"/>
                          </a:solidFill>
                          <a:effectLst/>
                          <a:latin typeface="+mn-lt"/>
                        </a:rPr>
                        <a:t>YANGINDA ÖLEN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88000">
                <a:tc>
                  <a:txBody>
                    <a:bodyPr/>
                    <a:lstStyle/>
                    <a:p>
                      <a:pPr algn="l" rtl="0" fontAlgn="ctr"/>
                      <a:r>
                        <a:rPr lang="tr-TR" sz="1200" b="1" i="0" u="none" strike="noStrike" dirty="0">
                          <a:solidFill>
                            <a:schemeClr val="tx1"/>
                          </a:solidFill>
                          <a:effectLst/>
                          <a:latin typeface="+mn-lt"/>
                        </a:rPr>
                        <a:t>TRAFİK   KAZALARINDA   ÖLEN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288000">
                <a:tc>
                  <a:txBody>
                    <a:bodyPr/>
                    <a:lstStyle/>
                    <a:p>
                      <a:pPr algn="l" rtl="0" fontAlgn="ctr"/>
                      <a:r>
                        <a:rPr lang="tr-TR" sz="1200" b="1" i="0" u="none" strike="noStrike" dirty="0">
                          <a:solidFill>
                            <a:schemeClr val="tx1"/>
                          </a:solidFill>
                          <a:effectLst/>
                          <a:latin typeface="+mn-lt"/>
                        </a:rPr>
                        <a:t>TRAFİK KAZALARINDA YARALANAN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86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109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288000">
                <a:tc>
                  <a:txBody>
                    <a:bodyPr/>
                    <a:lstStyle/>
                    <a:p>
                      <a:pPr algn="l" rtl="0" fontAlgn="ctr"/>
                      <a:r>
                        <a:rPr lang="tr-TR" sz="1200" b="1" i="0" u="none" strike="noStrike" dirty="0">
                          <a:solidFill>
                            <a:schemeClr val="tx1"/>
                          </a:solidFill>
                          <a:effectLst/>
                          <a:latin typeface="+mn-lt"/>
                        </a:rPr>
                        <a:t>TRAFİK KAZASI SAYISI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26.983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mn-lt"/>
                        </a:rPr>
                        <a:t>28.310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288000">
                <a:tc>
                  <a:txBody>
                    <a:bodyPr/>
                    <a:lstStyle/>
                    <a:p>
                      <a:pPr algn="l" rtl="0" fontAlgn="ctr"/>
                      <a:r>
                        <a:rPr lang="tr-TR" sz="1200" b="1" i="0" u="none" strike="noStrike" dirty="0">
                          <a:solidFill>
                            <a:schemeClr val="tx1"/>
                          </a:solidFill>
                          <a:effectLst/>
                          <a:latin typeface="+mn-lt"/>
                        </a:rPr>
                        <a:t>TRAFİK CEZASI TUTARI (TL)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endParaRPr lang="tr-TR" sz="1200" b="1" i="0" u="none" strike="noStrike" kern="1200" dirty="0" smtClean="0">
                        <a:solidFill>
                          <a:srgbClr val="000000"/>
                        </a:solidFill>
                        <a:effectLst/>
                        <a:latin typeface="+mn-lt"/>
                        <a:ea typeface="+mn-ea"/>
                        <a:cs typeface="+mn-cs"/>
                      </a:endParaRPr>
                    </a:p>
                    <a:p>
                      <a:pPr marL="0" marR="0" indent="0" algn="ctr" defTabSz="6858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rgbClr val="000000"/>
                          </a:solidFill>
                          <a:effectLst/>
                          <a:latin typeface="+mn-lt"/>
                          <a:ea typeface="+mn-ea"/>
                          <a:cs typeface="+mn-cs"/>
                        </a:rPr>
                        <a:t>1.528.428.443</a:t>
                      </a:r>
                    </a:p>
                    <a:p>
                      <a:pPr marL="0" algn="ctr" defTabSz="685800" rtl="0" eaLnBrk="1" fontAlgn="ctr" latinLnBrk="0" hangingPunct="1"/>
                      <a:endParaRPr lang="tr-TR" sz="1200" b="1" i="0" u="none" strike="noStrike" kern="1200" dirty="0">
                        <a:solidFill>
                          <a:srgbClr val="000000"/>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smtClean="0">
                          <a:solidFill>
                            <a:schemeClr val="tx1"/>
                          </a:solidFill>
                          <a:effectLst/>
                          <a:latin typeface="+mn-lt"/>
                        </a:rPr>
                        <a:t>2.226.251.482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4"/>
                  </a:ext>
                </a:extLst>
              </a:tr>
              <a:tr h="288000">
                <a:tc>
                  <a:txBody>
                    <a:bodyPr/>
                    <a:lstStyle/>
                    <a:p>
                      <a:pPr algn="l" rtl="0" fontAlgn="ctr"/>
                      <a:r>
                        <a:rPr lang="tr-TR" sz="1200" b="1" i="0" u="none" strike="noStrike" dirty="0">
                          <a:solidFill>
                            <a:schemeClr val="tx1"/>
                          </a:solidFill>
                          <a:effectLst/>
                          <a:latin typeface="+mn-lt"/>
                        </a:rPr>
                        <a:t>TRAFİĞE KAYITLI ARAÇ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effectLst/>
                          <a:latin typeface="+mn-lt"/>
                          <a:ea typeface="+mn-ea"/>
                          <a:cs typeface="+mn-cs"/>
                        </a:rPr>
                        <a:t>4.644.743</a:t>
                      </a:r>
                      <a:endParaRPr lang="tr-TR" sz="1200" b="1" i="0" u="none" strike="noStrike" kern="1200" dirty="0">
                        <a:solidFill>
                          <a:schemeClr val="tx1"/>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tr-TR" sz="1200" b="1" i="0" u="none" strike="noStrike" kern="1200" noProof="0" dirty="0" smtClean="0">
                          <a:solidFill>
                            <a:schemeClr val="tx1"/>
                          </a:solidFill>
                          <a:effectLst/>
                          <a:latin typeface="+mn-lt"/>
                          <a:ea typeface="+mn-ea"/>
                          <a:cs typeface="+mn-cs"/>
                        </a:rPr>
                        <a:t>4.940.010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5"/>
                  </a:ext>
                </a:extLst>
              </a:tr>
              <a:tr h="288000">
                <a:tc>
                  <a:txBody>
                    <a:bodyPr/>
                    <a:lstStyle/>
                    <a:p>
                      <a:pPr algn="l" rtl="0" fontAlgn="ctr"/>
                      <a:r>
                        <a:rPr lang="tr-TR" sz="1200" b="1" i="0" u="none" strike="noStrike" dirty="0">
                          <a:solidFill>
                            <a:schemeClr val="tx1"/>
                          </a:solidFill>
                          <a:effectLst/>
                          <a:latin typeface="+mn-lt"/>
                        </a:rPr>
                        <a:t>OTOMOBİL </a:t>
                      </a:r>
                      <a:r>
                        <a:rPr lang="tr-TR" sz="1200" b="1" i="0" u="none" strike="noStrike" dirty="0" smtClean="0">
                          <a:solidFill>
                            <a:schemeClr val="tx1"/>
                          </a:solidFill>
                          <a:effectLst/>
                          <a:latin typeface="+mn-lt"/>
                        </a:rPr>
                        <a:t>SAYISI</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effectLst/>
                          <a:latin typeface="+mn-lt"/>
                          <a:ea typeface="+mn-ea"/>
                          <a:cs typeface="+mn-cs"/>
                        </a:rPr>
                        <a:t>3.162.884</a:t>
                      </a:r>
                      <a:endParaRPr lang="tr-TR" sz="1200" b="1" i="0" u="none" strike="noStrike" kern="1200" dirty="0">
                        <a:solidFill>
                          <a:schemeClr val="tx1"/>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3.328.008</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6"/>
                  </a:ext>
                </a:extLst>
              </a:tr>
              <a:tr h="288000">
                <a:tc>
                  <a:txBody>
                    <a:bodyPr/>
                    <a:lstStyle/>
                    <a:p>
                      <a:pPr algn="l" rtl="0" fontAlgn="ctr"/>
                      <a:r>
                        <a:rPr lang="tr-TR" sz="1200" b="1" i="0" u="none" strike="noStrike" dirty="0">
                          <a:solidFill>
                            <a:schemeClr val="tx1"/>
                          </a:solidFill>
                          <a:effectLst/>
                          <a:latin typeface="+mn-lt"/>
                        </a:rPr>
                        <a:t>DÜZENSİZ GÖÇMEN SAYISI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effectLst/>
                          <a:latin typeface="+mn-lt"/>
                          <a:ea typeface="+mn-ea"/>
                          <a:cs typeface="+mn-cs"/>
                        </a:rPr>
                        <a:t>69.952</a:t>
                      </a:r>
                      <a:endParaRPr lang="tr-TR" sz="1200" b="1" i="0" u="none" strike="noStrike" kern="1200" dirty="0">
                        <a:solidFill>
                          <a:schemeClr val="tx1"/>
                        </a:solidFill>
                        <a:effectLst/>
                        <a:latin typeface="+mn-lt"/>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200" b="1" i="0" u="none" strike="noStrike" dirty="0" smtClean="0">
                          <a:solidFill>
                            <a:schemeClr val="tx1"/>
                          </a:solidFill>
                          <a:effectLst/>
                          <a:latin typeface="+mn-lt"/>
                        </a:rPr>
                        <a:t>169.763</a:t>
                      </a:r>
                      <a:endParaRPr lang="tr-TR" sz="1200" b="1" i="0" u="none" strike="noStrike" dirty="0">
                        <a:solidFill>
                          <a:schemeClr val="tx1"/>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27"/>
                  </a:ext>
                </a:extLst>
              </a:tr>
            </a:tbl>
          </a:graphicData>
        </a:graphic>
      </p:graphicFrame>
      <p:sp>
        <p:nvSpPr>
          <p:cNvPr id="4" name="Dikdörtgen 3"/>
          <p:cNvSpPr/>
          <p:nvPr/>
        </p:nvSpPr>
        <p:spPr>
          <a:xfrm>
            <a:off x="0" y="44361"/>
            <a:ext cx="685800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ASAYİŞ VE GÜVENLİK ÖZET TABLOSU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(EMNİYET VE JANDARMA)</a:t>
            </a:r>
            <a:endPar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18084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53788"/>
            <a:ext cx="6858000" cy="769441"/>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EMNİYET-JANDARMA BÖLGESİ</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GENEL </a:t>
            </a: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ASAYİŞ OLAYLARI (TRAFİK HARİÇ</a:t>
            </a: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Group 140"/>
          <p:cNvGraphicFramePr>
            <a:graphicFrameLocks noGrp="1"/>
          </p:cNvGraphicFramePr>
          <p:nvPr>
            <p:extLst/>
          </p:nvPr>
        </p:nvGraphicFramePr>
        <p:xfrm>
          <a:off x="157257" y="985148"/>
          <a:ext cx="6543486" cy="8302235"/>
        </p:xfrm>
        <a:graphic>
          <a:graphicData uri="http://schemas.openxmlformats.org/drawingml/2006/table">
            <a:tbl>
              <a:tblPr>
                <a:effectLst>
                  <a:outerShdw blurRad="50800" dist="38100" dir="5400000" algn="t" rotWithShape="0">
                    <a:prstClr val="black">
                      <a:alpha val="40000"/>
                    </a:prstClr>
                  </a:outerShdw>
                </a:effectLst>
              </a:tblPr>
              <a:tblGrid>
                <a:gridCol w="1107893">
                  <a:extLst>
                    <a:ext uri="{9D8B030D-6E8A-4147-A177-3AD203B41FA5}">
                      <a16:colId xmlns:a16="http://schemas.microsoft.com/office/drawing/2014/main" val="20000"/>
                    </a:ext>
                  </a:extLst>
                </a:gridCol>
                <a:gridCol w="761675">
                  <a:extLst>
                    <a:ext uri="{9D8B030D-6E8A-4147-A177-3AD203B41FA5}">
                      <a16:colId xmlns:a16="http://schemas.microsoft.com/office/drawing/2014/main" val="20001"/>
                    </a:ext>
                  </a:extLst>
                </a:gridCol>
                <a:gridCol w="865541">
                  <a:extLst>
                    <a:ext uri="{9D8B030D-6E8A-4147-A177-3AD203B41FA5}">
                      <a16:colId xmlns:a16="http://schemas.microsoft.com/office/drawing/2014/main" val="20002"/>
                    </a:ext>
                  </a:extLst>
                </a:gridCol>
                <a:gridCol w="761675">
                  <a:extLst>
                    <a:ext uri="{9D8B030D-6E8A-4147-A177-3AD203B41FA5}">
                      <a16:colId xmlns:a16="http://schemas.microsoft.com/office/drawing/2014/main" val="20003"/>
                    </a:ext>
                  </a:extLst>
                </a:gridCol>
                <a:gridCol w="761675">
                  <a:extLst>
                    <a:ext uri="{9D8B030D-6E8A-4147-A177-3AD203B41FA5}">
                      <a16:colId xmlns:a16="http://schemas.microsoft.com/office/drawing/2014/main" val="20004"/>
                    </a:ext>
                  </a:extLst>
                </a:gridCol>
                <a:gridCol w="865541">
                  <a:extLst>
                    <a:ext uri="{9D8B030D-6E8A-4147-A177-3AD203B41FA5}">
                      <a16:colId xmlns:a16="http://schemas.microsoft.com/office/drawing/2014/main" val="20005"/>
                    </a:ext>
                  </a:extLst>
                </a:gridCol>
                <a:gridCol w="761675">
                  <a:extLst>
                    <a:ext uri="{9D8B030D-6E8A-4147-A177-3AD203B41FA5}">
                      <a16:colId xmlns:a16="http://schemas.microsoft.com/office/drawing/2014/main" val="20006"/>
                    </a:ext>
                  </a:extLst>
                </a:gridCol>
                <a:gridCol w="657811">
                  <a:extLst>
                    <a:ext uri="{9D8B030D-6E8A-4147-A177-3AD203B41FA5}">
                      <a16:colId xmlns:a16="http://schemas.microsoft.com/office/drawing/2014/main" val="20007"/>
                    </a:ext>
                  </a:extLst>
                </a:gridCol>
              </a:tblGrid>
              <a:tr h="401161">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SUÇ TÜRÜ</a:t>
                      </a: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anose="020F0502020204030204" pitchFamily="34" charset="0"/>
                          <a:cs typeface="Arial" pitchFamily="34" charset="0"/>
                        </a:rPr>
                        <a:t>2021 </a:t>
                      </a:r>
                      <a:endParaRPr kumimoji="0" lang="tr-TR" sz="14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1"/>
                          </a:solidFill>
                          <a:effectLst/>
                          <a:latin typeface="Calibri" panose="020F0502020204030204" pitchFamily="34" charset="0"/>
                          <a:cs typeface="Arial" pitchFamily="34" charset="0"/>
                        </a:rPr>
                        <a:t>2022 </a:t>
                      </a:r>
                      <a:endParaRPr kumimoji="0" lang="tr-TR" sz="14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bg1"/>
                          </a:solidFill>
                          <a:effectLst/>
                          <a:latin typeface="Calibri" panose="020F0502020204030204" pitchFamily="34" charset="0"/>
                          <a:cs typeface="Arial" pitchFamily="34" charset="0"/>
                        </a:rPr>
                        <a:t>DEĞİŞİM</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100" b="1" i="0" u="none" strike="noStrike" cap="none" normalizeH="0" baseline="0" dirty="0">
                          <a:ln>
                            <a:noFill/>
                          </a:ln>
                          <a:solidFill>
                            <a:schemeClr val="bg1"/>
                          </a:solidFill>
                          <a:effectLst/>
                          <a:latin typeface="Calibri" panose="020F0502020204030204" pitchFamily="34" charset="0"/>
                          <a:cs typeface="Arial" pitchFamily="34" charset="0"/>
                        </a:rPr>
                        <a:t>(%)</a:t>
                      </a:r>
                    </a:p>
                  </a:txBody>
                  <a:tcPr marL="68573" marR="68573" marT="34287" marB="34287"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1"/>
                  </a:ext>
                </a:extLst>
              </a:tr>
              <a:tr h="793724">
                <a:tc vMerge="1">
                  <a:txBody>
                    <a:bodyPr/>
                    <a:lstStyle/>
                    <a:p>
                      <a:endParaRPr lang="tr-T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vMerge="1">
                  <a:txBody>
                    <a:bodyPr/>
                    <a:lstStyle/>
                    <a:p>
                      <a:endParaRPr lang="tr-TR"/>
                    </a:p>
                  </a:txBody>
                  <a:tcPr/>
                </a:tc>
                <a:extLst>
                  <a:ext uri="{0D108BD9-81ED-4DB2-BD59-A6C34878D82A}">
                    <a16:rowId xmlns:a16="http://schemas.microsoft.com/office/drawing/2014/main" val="10002"/>
                  </a:ext>
                </a:extLst>
              </a:tr>
              <a:tr h="800751">
                <a:tc>
                  <a:txBody>
                    <a:bodyPr/>
                    <a:lstStyle/>
                    <a:p>
                      <a:pPr algn="l" rtl="0" fontAlgn="ctr"/>
                      <a:r>
                        <a:rPr lang="tr-TR" sz="1200" b="1" i="0" u="none" strike="noStrike" dirty="0">
                          <a:solidFill>
                            <a:srgbClr val="000000"/>
                          </a:solidFill>
                          <a:effectLst/>
                          <a:latin typeface="Calibri" panose="020F0502020204030204" pitchFamily="34" charset="0"/>
                        </a:rPr>
                        <a:t>ASAYİŞ SUÇLARI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kern="1200" dirty="0">
                          <a:solidFill>
                            <a:srgbClr val="283845"/>
                          </a:solidFill>
                          <a:effectLst/>
                          <a:latin typeface="+mn-lt"/>
                          <a:ea typeface="+mn-ea"/>
                          <a:cs typeface="+mn-cs"/>
                        </a:rPr>
                        <a:t>399.552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smtClean="0">
                          <a:solidFill>
                            <a:srgbClr val="283845"/>
                          </a:solidFill>
                          <a:effectLst/>
                          <a:latin typeface="+mn-lt"/>
                          <a:ea typeface="+mn-ea"/>
                          <a:cs typeface="+mn-cs"/>
                        </a:rPr>
                        <a:t>7.230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smtClean="0">
                          <a:solidFill>
                            <a:schemeClr val="tx1"/>
                          </a:solidFill>
                          <a:effectLst/>
                          <a:latin typeface="Calibri" panose="020F0502020204030204" pitchFamily="34" charset="0"/>
                          <a:ea typeface="+mn-ea"/>
                          <a:cs typeface="+mn-cs"/>
                        </a:rPr>
                        <a:t>406.782</a:t>
                      </a:r>
                      <a:endParaRPr lang="tr-TR" sz="1200" b="1" i="0" u="none" strike="noStrike"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419.883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8.183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428.066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effectLst/>
                          <a:latin typeface="Calibri" panose="020F0502020204030204" pitchFamily="34" charset="0"/>
                        </a:rPr>
                        <a:t>4,97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78208">
                <a:tc>
                  <a:txBody>
                    <a:bodyPr/>
                    <a:lstStyle/>
                    <a:p>
                      <a:pPr algn="l" rtl="0" fontAlgn="ctr"/>
                      <a:r>
                        <a:rPr lang="tr-TR" sz="1200" b="1" i="0" u="none" strike="noStrike">
                          <a:solidFill>
                            <a:srgbClr val="000000"/>
                          </a:solidFill>
                          <a:effectLst/>
                          <a:latin typeface="Calibri" panose="020F0502020204030204" pitchFamily="34" charset="0"/>
                        </a:rPr>
                        <a:t>TERÖR OLAYLARI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kern="1200" dirty="0">
                          <a:solidFill>
                            <a:srgbClr val="283845"/>
                          </a:solidFill>
                          <a:effectLst/>
                          <a:latin typeface="+mn-lt"/>
                          <a:ea typeface="+mn-ea"/>
                          <a:cs typeface="+mn-cs"/>
                        </a:rPr>
                        <a:t>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152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162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160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166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effectLst/>
                          <a:latin typeface="Calibri" panose="020F0502020204030204" pitchFamily="34" charset="0"/>
                        </a:rPr>
                        <a:t>2,41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12748">
                <a:tc>
                  <a:txBody>
                    <a:bodyPr/>
                    <a:lstStyle/>
                    <a:p>
                      <a:pPr algn="l" rtl="0" fontAlgn="ctr"/>
                      <a:r>
                        <a:rPr lang="tr-TR" sz="1200" b="1" i="0" u="none" strike="noStrike">
                          <a:solidFill>
                            <a:srgbClr val="000000"/>
                          </a:solidFill>
                          <a:effectLst/>
                          <a:latin typeface="Calibri" panose="020F0502020204030204" pitchFamily="34" charset="0"/>
                        </a:rPr>
                        <a:t>MALİ SUÇLAR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kern="1200" dirty="0">
                          <a:solidFill>
                            <a:srgbClr val="283845"/>
                          </a:solidFill>
                          <a:effectLst/>
                          <a:latin typeface="+mn-lt"/>
                          <a:ea typeface="+mn-ea"/>
                          <a:cs typeface="+mn-cs"/>
                        </a:rPr>
                        <a:t>827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345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1.172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478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276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754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effectLst/>
                          <a:latin typeface="Calibri" panose="020F0502020204030204" pitchFamily="34" charset="0"/>
                        </a:rPr>
                        <a:t>-55,44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01842">
                <a:tc>
                  <a:txBody>
                    <a:bodyPr/>
                    <a:lstStyle/>
                    <a:p>
                      <a:pPr algn="l" rtl="0" fontAlgn="ctr"/>
                      <a:r>
                        <a:rPr lang="tr-TR" sz="1200" b="1" i="0" u="none" strike="noStrike">
                          <a:solidFill>
                            <a:srgbClr val="000000"/>
                          </a:solidFill>
                          <a:effectLst/>
                          <a:latin typeface="Calibri" panose="020F0502020204030204" pitchFamily="34" charset="0"/>
                        </a:rPr>
                        <a:t>ORGANİZE SUÇLAR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kern="1200" dirty="0">
                          <a:solidFill>
                            <a:srgbClr val="283845"/>
                          </a:solidFill>
                          <a:effectLst/>
                          <a:latin typeface="+mn-lt"/>
                          <a:ea typeface="+mn-ea"/>
                          <a:cs typeface="+mn-cs"/>
                        </a:rPr>
                        <a:t>442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27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469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387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18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405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effectLst/>
                          <a:latin typeface="Calibri" panose="020F0502020204030204" pitchFamily="34" charset="0"/>
                        </a:rPr>
                        <a:t>-15,80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827297">
                <a:tc>
                  <a:txBody>
                    <a:bodyPr/>
                    <a:lstStyle/>
                    <a:p>
                      <a:pPr algn="l" rtl="0" fontAlgn="ctr"/>
                      <a:r>
                        <a:rPr lang="tr-TR" sz="1200" b="1" i="0" u="none" strike="noStrike">
                          <a:solidFill>
                            <a:srgbClr val="000000"/>
                          </a:solidFill>
                          <a:effectLst/>
                          <a:latin typeface="Calibri" panose="020F0502020204030204" pitchFamily="34" charset="0"/>
                        </a:rPr>
                        <a:t>NARKOTİK OLAYLAR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kern="1200" dirty="0" smtClean="0">
                          <a:solidFill>
                            <a:srgbClr val="283845"/>
                          </a:solidFill>
                          <a:effectLst/>
                          <a:latin typeface="+mn-lt"/>
                          <a:ea typeface="+mn-ea"/>
                          <a:cs typeface="+mn-cs"/>
                        </a:rPr>
                        <a:t>45.252</a:t>
                      </a:r>
                      <a:endParaRPr lang="tr-TR" sz="1200" b="1" i="0" u="none" strike="noStrike" kern="1200" dirty="0">
                        <a:solidFill>
                          <a:srgbClr val="283845"/>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780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46.032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685800" rtl="0" eaLnBrk="1" fontAlgn="ctr" latinLnBrk="0" hangingPunct="1">
                        <a:lnSpc>
                          <a:spcPct val="107000"/>
                        </a:lnSpc>
                        <a:spcBef>
                          <a:spcPts val="0"/>
                        </a:spcBef>
                        <a:spcAft>
                          <a:spcPts val="0"/>
                        </a:spcAft>
                        <a:buClrTx/>
                        <a:buSzTx/>
                        <a:buFontTx/>
                        <a:buNone/>
                        <a:tabLst/>
                        <a:defRPr/>
                      </a:pPr>
                      <a:r>
                        <a:rPr lang="tr-TR" sz="1200" b="1" i="0" u="none" strike="noStrike" kern="1200" dirty="0" smtClean="0">
                          <a:solidFill>
                            <a:srgbClr val="283845"/>
                          </a:solidFill>
                          <a:effectLst/>
                          <a:latin typeface="+mn-lt"/>
                          <a:ea typeface="+mn-ea"/>
                          <a:cs typeface="+mn-cs"/>
                        </a:rPr>
                        <a:t>50.651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861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51.512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effectLst/>
                          <a:latin typeface="Calibri" panose="020F0502020204030204" pitchFamily="34" charset="0"/>
                        </a:rPr>
                        <a:t>10,64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901959">
                <a:tc>
                  <a:txBody>
                    <a:bodyPr/>
                    <a:lstStyle/>
                    <a:p>
                      <a:pPr algn="l" rtl="0" fontAlgn="ctr"/>
                      <a:r>
                        <a:rPr lang="tr-TR" sz="1200" b="1" i="0" u="none" strike="noStrike">
                          <a:solidFill>
                            <a:srgbClr val="000000"/>
                          </a:solidFill>
                          <a:effectLst/>
                          <a:latin typeface="Calibri" panose="020F0502020204030204" pitchFamily="34" charset="0"/>
                        </a:rPr>
                        <a:t>TOPLUMSAL OLAYLAR (GÜVENLİK)</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1" i="0" u="none" strike="noStrike" kern="1200" dirty="0" smtClean="0">
                          <a:solidFill>
                            <a:srgbClr val="283845"/>
                          </a:solidFill>
                          <a:effectLst/>
                          <a:latin typeface="+mn-lt"/>
                          <a:ea typeface="+mn-ea"/>
                          <a:cs typeface="+mn-cs"/>
                        </a:rPr>
                        <a:t>4.363</a:t>
                      </a:r>
                      <a:endParaRPr lang="tr-TR" sz="1200" b="1" i="0" u="none" strike="noStrike" kern="1200" dirty="0">
                        <a:solidFill>
                          <a:srgbClr val="283845"/>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4.363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lnSpc>
                          <a:spcPct val="107000"/>
                        </a:lnSpc>
                        <a:spcAft>
                          <a:spcPts val="0"/>
                        </a:spcAft>
                      </a:pPr>
                      <a:r>
                        <a:rPr lang="tr-TR" sz="1200" b="1" i="0" u="none" strike="noStrike" kern="1200" dirty="0" smtClean="0">
                          <a:solidFill>
                            <a:srgbClr val="283845"/>
                          </a:solidFill>
                          <a:effectLst/>
                          <a:latin typeface="+mn-lt"/>
                          <a:ea typeface="+mn-ea"/>
                          <a:cs typeface="+mn-cs"/>
                        </a:rPr>
                        <a:t>5.284</a:t>
                      </a:r>
                      <a:endParaRPr lang="tr-TR" sz="1200" b="1" i="0" u="none" strike="noStrike" kern="1200" dirty="0">
                        <a:solidFill>
                          <a:srgbClr val="283845"/>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5.284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a:effectLst/>
                          <a:latin typeface="Calibri" panose="020F0502020204030204" pitchFamily="34" charset="0"/>
                        </a:rPr>
                        <a:t>17,43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462978">
                <a:tc>
                  <a:txBody>
                    <a:bodyPr/>
                    <a:lstStyle/>
                    <a:p>
                      <a:pPr algn="l" rtl="0" fontAlgn="ctr"/>
                      <a:r>
                        <a:rPr lang="tr-TR" sz="1200" b="1" i="0" u="none" strike="noStrike">
                          <a:solidFill>
                            <a:srgbClr val="000000"/>
                          </a:solidFill>
                          <a:effectLst/>
                          <a:latin typeface="Calibri" panose="020F0502020204030204" pitchFamily="34" charset="0"/>
                        </a:rPr>
                        <a:t> DİĞER SUÇLAR (kaçakçılık +siber+bilişim+ göçmen kaç.)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i="0" u="none" strike="noStrike" kern="1200" dirty="0" smtClean="0">
                          <a:solidFill>
                            <a:srgbClr val="283845"/>
                          </a:solidFill>
                          <a:effectLst/>
                          <a:latin typeface="+mn-lt"/>
                          <a:ea typeface="+mn-ea"/>
                          <a:cs typeface="+mn-cs"/>
                        </a:rPr>
                        <a:t>2.148</a:t>
                      </a:r>
                      <a:endParaRPr lang="tr-TR" sz="1200" b="1" i="0" u="none" strike="noStrike" kern="1200" dirty="0">
                        <a:solidFill>
                          <a:srgbClr val="283845"/>
                        </a:solidFill>
                        <a:effectLst/>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177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2.325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0" algn="ctr" defTabSz="685800" rtl="0" eaLnBrk="1" fontAlgn="ctr" latinLnBrk="0" hangingPunct="1">
                        <a:lnSpc>
                          <a:spcPct val="107000"/>
                        </a:lnSpc>
                        <a:spcAft>
                          <a:spcPts val="0"/>
                        </a:spcAft>
                      </a:pPr>
                      <a:r>
                        <a:rPr lang="tr-TR" sz="1200" b="1" i="0" u="none" strike="noStrike" kern="1200" dirty="0" smtClean="0">
                          <a:solidFill>
                            <a:srgbClr val="283845"/>
                          </a:solidFill>
                          <a:effectLst/>
                          <a:latin typeface="+mn-lt"/>
                          <a:ea typeface="+mn-ea"/>
                          <a:cs typeface="+mn-cs"/>
                        </a:rPr>
                        <a:t>4.552</a:t>
                      </a:r>
                      <a:endParaRPr lang="tr-TR" sz="1200" b="1" i="0" u="none" strike="noStrike" kern="1200" dirty="0">
                        <a:solidFill>
                          <a:srgbClr val="283845"/>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lnSpc>
                          <a:spcPct val="107000"/>
                        </a:lnSpc>
                        <a:spcAft>
                          <a:spcPts val="0"/>
                        </a:spcAft>
                      </a:pPr>
                      <a:r>
                        <a:rPr lang="tr-TR" sz="1200" b="1" i="0" u="none" strike="noStrike" kern="1200" dirty="0">
                          <a:solidFill>
                            <a:srgbClr val="283845"/>
                          </a:solidFill>
                          <a:effectLst/>
                          <a:latin typeface="+mn-lt"/>
                          <a:ea typeface="+mn-ea"/>
                          <a:cs typeface="+mn-cs"/>
                        </a:rPr>
                        <a:t>11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1" i="0" u="none" strike="noStrike" kern="1200" dirty="0">
                          <a:solidFill>
                            <a:schemeClr val="tx1"/>
                          </a:solidFill>
                          <a:effectLst/>
                          <a:latin typeface="Calibri" panose="020F0502020204030204" pitchFamily="34" charset="0"/>
                          <a:ea typeface="+mn-ea"/>
                          <a:cs typeface="+mn-cs"/>
                        </a:rPr>
                        <a:t>4.563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algn="ctr" rtl="0" fontAlgn="ctr"/>
                      <a:r>
                        <a:rPr lang="tr-TR" sz="1200" b="1" i="0" u="none" strike="noStrike" dirty="0">
                          <a:effectLst/>
                          <a:latin typeface="Calibri" panose="020F0502020204030204" pitchFamily="34" charset="0"/>
                        </a:rPr>
                        <a:t>49,05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721567">
                <a:tc>
                  <a:txBody>
                    <a:bodyPr/>
                    <a:lstStyle/>
                    <a:p>
                      <a:pPr algn="l" rtl="0" fontAlgn="ctr"/>
                      <a:r>
                        <a:rPr lang="tr-TR" sz="1200" b="1" i="0" u="none" strike="noStrike">
                          <a:solidFill>
                            <a:srgbClr val="283845"/>
                          </a:solidFill>
                          <a:effectLst/>
                          <a:latin typeface="Calibri" panose="020F0502020204030204" pitchFamily="34" charset="0"/>
                        </a:rPr>
                        <a:t>TOPLAM</a:t>
                      </a:r>
                    </a:p>
                  </a:txBody>
                  <a:tcPr marL="342900"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dirty="0" smtClean="0">
                          <a:solidFill>
                            <a:srgbClr val="283845"/>
                          </a:solidFill>
                          <a:effectLst/>
                          <a:latin typeface="+mn-lt"/>
                        </a:rPr>
                        <a:t>452.594</a:t>
                      </a:r>
                      <a:endParaRPr lang="tr-TR" sz="1200" b="1" i="0" u="none" strike="noStrike" dirty="0">
                        <a:solidFill>
                          <a:srgbClr val="283845"/>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dirty="0" smtClean="0">
                          <a:solidFill>
                            <a:srgbClr val="283845"/>
                          </a:solidFill>
                          <a:effectLst/>
                          <a:latin typeface="+mn-lt"/>
                        </a:rPr>
                        <a:t>8.710</a:t>
                      </a:r>
                      <a:endParaRPr lang="tr-TR" sz="1200" b="1" i="0" u="none" strike="noStrike" dirty="0">
                        <a:solidFill>
                          <a:srgbClr val="283845"/>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b"/>
                      <a:r>
                        <a:rPr lang="tr-TR" sz="1200" b="1" i="0" u="none" strike="noStrike" dirty="0" smtClean="0">
                          <a:effectLst/>
                          <a:latin typeface="+mn-lt"/>
                        </a:rPr>
                        <a:t>461.305</a:t>
                      </a:r>
                      <a:endParaRPr lang="tr-TR" sz="1200" b="1" i="0" u="none" strike="noStrike" dirty="0">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dirty="0" smtClean="0">
                          <a:solidFill>
                            <a:srgbClr val="283845"/>
                          </a:solidFill>
                          <a:effectLst/>
                          <a:latin typeface="+mn-lt"/>
                        </a:rPr>
                        <a:t>481.241</a:t>
                      </a:r>
                      <a:endParaRPr lang="tr-TR" sz="1200" b="1" i="0" u="none" strike="noStrike" dirty="0">
                        <a:solidFill>
                          <a:srgbClr val="283845"/>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dirty="0" smtClean="0">
                          <a:solidFill>
                            <a:srgbClr val="283845"/>
                          </a:solidFill>
                          <a:effectLst/>
                          <a:latin typeface="+mn-lt"/>
                        </a:rPr>
                        <a:t>9.509</a:t>
                      </a:r>
                      <a:endParaRPr lang="tr-TR" sz="1200" b="1" i="0" u="none" strike="noStrike" dirty="0">
                        <a:solidFill>
                          <a:srgbClr val="283845"/>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200" b="1" i="0" u="none" strike="noStrike" dirty="0" smtClean="0">
                          <a:solidFill>
                            <a:srgbClr val="283845"/>
                          </a:solidFill>
                          <a:effectLst/>
                          <a:latin typeface="+mn-lt"/>
                        </a:rPr>
                        <a:t>490.750</a:t>
                      </a:r>
                      <a:endParaRPr lang="tr-TR" sz="1200" b="1" i="0" u="none" strike="noStrike" dirty="0">
                        <a:solidFill>
                          <a:srgbClr val="283845"/>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fontAlgn="b"/>
                      <a:r>
                        <a:rPr lang="tr-TR" sz="1200" b="1" i="0" u="none" strike="noStrike" dirty="0" smtClean="0">
                          <a:effectLst/>
                          <a:latin typeface="+mn-lt"/>
                        </a:rPr>
                        <a:t>6,0</a:t>
                      </a:r>
                      <a:endParaRPr lang="tr-TR" sz="1200" b="1" i="0" u="none" strike="noStrike" dirty="0">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10"/>
                  </a:ext>
                </a:extLst>
              </a:tr>
            </a:tbl>
          </a:graphicData>
        </a:graphic>
      </p:graphicFrame>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78133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nvPr>
        </p:nvGraphicFramePr>
        <p:xfrm>
          <a:off x="156754" y="1044806"/>
          <a:ext cx="6570617" cy="2268000"/>
        </p:xfrm>
        <a:graphic>
          <a:graphicData uri="http://schemas.openxmlformats.org/drawingml/2006/table">
            <a:tbl>
              <a:tblPr>
                <a:effectLst>
                  <a:outerShdw blurRad="50800" dist="38100" dir="5400000" algn="t" rotWithShape="0">
                    <a:prstClr val="black">
                      <a:alpha val="40000"/>
                    </a:prstClr>
                  </a:outerShdw>
                </a:effectLst>
              </a:tblPr>
              <a:tblGrid>
                <a:gridCol w="2372720">
                  <a:extLst>
                    <a:ext uri="{9D8B030D-6E8A-4147-A177-3AD203B41FA5}">
                      <a16:colId xmlns:a16="http://schemas.microsoft.com/office/drawing/2014/main" val="20000"/>
                    </a:ext>
                  </a:extLst>
                </a:gridCol>
                <a:gridCol w="1293497">
                  <a:extLst>
                    <a:ext uri="{9D8B030D-6E8A-4147-A177-3AD203B41FA5}">
                      <a16:colId xmlns:a16="http://schemas.microsoft.com/office/drawing/2014/main" val="20004"/>
                    </a:ext>
                  </a:extLst>
                </a:gridCol>
                <a:gridCol w="1580813">
                  <a:extLst>
                    <a:ext uri="{9D8B030D-6E8A-4147-A177-3AD203B41FA5}">
                      <a16:colId xmlns:a16="http://schemas.microsoft.com/office/drawing/2014/main" val="20005"/>
                    </a:ext>
                  </a:extLst>
                </a:gridCol>
                <a:gridCol w="1323587">
                  <a:extLst>
                    <a:ext uri="{9D8B030D-6E8A-4147-A177-3AD203B41FA5}">
                      <a16:colId xmlns:a16="http://schemas.microsoft.com/office/drawing/2014/main" val="20006"/>
                    </a:ext>
                  </a:extLst>
                </a:gridCol>
              </a:tblGrid>
              <a:tr h="324000">
                <a:tc gridSpan="4">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800" b="1" i="0" u="none" strike="noStrike" cap="none" normalizeH="0" baseline="0" dirty="0" smtClean="0">
                          <a:ln>
                            <a:noFill/>
                          </a:ln>
                          <a:solidFill>
                            <a:schemeClr val="bg1"/>
                          </a:solidFill>
                          <a:effectLst/>
                          <a:latin typeface="Calibri" panose="020F0502020204030204" pitchFamily="34" charset="0"/>
                          <a:cs typeface="Arial" pitchFamily="34" charset="0"/>
                        </a:rPr>
                        <a:t>TERÖR OLAYLARI (2022)</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51435" marR="5143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3585762357"/>
                  </a:ext>
                </a:extLst>
              </a:tr>
              <a:tr h="324000">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51435" marR="51435" marT="0" marB="0"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24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OLAY SAYISI</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effectLst/>
                          <a:latin typeface="+mn-lt"/>
                          <a:ea typeface="Calibri" panose="020F0502020204030204" pitchFamily="34" charset="0"/>
                          <a:cs typeface="Times New Roman" panose="02020603050405020304" pitchFamily="18" charset="0"/>
                        </a:rPr>
                        <a:t>6</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160</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dirty="0" smtClean="0">
                          <a:solidFill>
                            <a:schemeClr val="tx1"/>
                          </a:solidFill>
                          <a:effectLst/>
                          <a:latin typeface="+mn-lt"/>
                          <a:ea typeface="Calibri" panose="020F0502020204030204" pitchFamily="34" charset="0"/>
                          <a:cs typeface="Times New Roman" panose="02020603050405020304" pitchFamily="18" charset="0"/>
                        </a:rPr>
                        <a:t>166</a:t>
                      </a:r>
                      <a:endParaRPr lang="tr-TR" sz="12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4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YAKALANAN</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effectLst/>
                          <a:latin typeface="+mn-lt"/>
                          <a:ea typeface="Calibri" panose="020F0502020204030204" pitchFamily="34" charset="0"/>
                          <a:cs typeface="Times New Roman" panose="02020603050405020304" pitchFamily="18" charset="0"/>
                        </a:rPr>
                        <a:t>5.522</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356</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dirty="0" smtClean="0">
                          <a:solidFill>
                            <a:schemeClr val="tx1"/>
                          </a:solidFill>
                          <a:effectLst/>
                          <a:latin typeface="+mn-lt"/>
                          <a:ea typeface="Calibri" panose="020F0502020204030204" pitchFamily="34" charset="0"/>
                          <a:cs typeface="Times New Roman" panose="02020603050405020304" pitchFamily="18" charset="0"/>
                        </a:rPr>
                        <a:t>5.878</a:t>
                      </a:r>
                      <a:endParaRPr lang="tr-TR" sz="12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4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TUTUKLANAN</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effectLst/>
                          <a:latin typeface="+mn-lt"/>
                          <a:ea typeface="Calibri" panose="020F0502020204030204" pitchFamily="34" charset="0"/>
                          <a:cs typeface="Times New Roman" panose="02020603050405020304" pitchFamily="18" charset="0"/>
                        </a:rPr>
                        <a:t>556</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63</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dirty="0" smtClean="0">
                          <a:solidFill>
                            <a:schemeClr val="tx1"/>
                          </a:solidFill>
                          <a:effectLst/>
                          <a:latin typeface="+mn-lt"/>
                          <a:ea typeface="Calibri" panose="020F0502020204030204" pitchFamily="34" charset="0"/>
                          <a:cs typeface="Times New Roman" panose="02020603050405020304" pitchFamily="18" charset="0"/>
                        </a:rPr>
                        <a:t>619</a:t>
                      </a:r>
                      <a:endParaRPr lang="tr-TR" sz="12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4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000000"/>
                          </a:solidFill>
                          <a:effectLst/>
                          <a:latin typeface="Calibri" panose="020F0502020204030204" pitchFamily="34" charset="0"/>
                          <a:cs typeface="Arial" pitchFamily="34" charset="0"/>
                        </a:rPr>
                        <a:t>OPERASYON SAYISI</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effectLst/>
                          <a:latin typeface="+mn-lt"/>
                          <a:ea typeface="Calibri" panose="020F0502020204030204" pitchFamily="34" charset="0"/>
                          <a:cs typeface="Times New Roman" panose="02020603050405020304" pitchFamily="18" charset="0"/>
                        </a:rPr>
                        <a:t>3.442</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30</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dirty="0" smtClean="0">
                          <a:solidFill>
                            <a:schemeClr val="tx1"/>
                          </a:solidFill>
                          <a:effectLst/>
                          <a:latin typeface="+mn-lt"/>
                          <a:ea typeface="Calibri" panose="020F0502020204030204" pitchFamily="34" charset="0"/>
                          <a:cs typeface="Times New Roman" panose="02020603050405020304" pitchFamily="18" charset="0"/>
                        </a:rPr>
                        <a:t>3.472</a:t>
                      </a:r>
                      <a:endParaRPr lang="tr-TR" sz="12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24000">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51435" marR="51435"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b" latinLnBrk="0" hangingPunct="1">
                        <a:lnSpc>
                          <a:spcPct val="107000"/>
                        </a:lnSpc>
                        <a:spcAft>
                          <a:spcPts val="0"/>
                        </a:spcAft>
                      </a:pPr>
                      <a:r>
                        <a:rPr lang="tr-TR" sz="1200" b="1" kern="1200" dirty="0" smtClean="0">
                          <a:solidFill>
                            <a:schemeClr val="tx1"/>
                          </a:solidFill>
                          <a:effectLst/>
                          <a:latin typeface="+mn-lt"/>
                          <a:ea typeface="Calibri" panose="020F0502020204030204" pitchFamily="34" charset="0"/>
                          <a:cs typeface="Times New Roman" panose="02020603050405020304" pitchFamily="18" charset="0"/>
                        </a:rPr>
                        <a:t>9.526</a:t>
                      </a:r>
                      <a:endParaRPr lang="tr-TR" sz="12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b" latinLnBrk="0" hangingPunct="1">
                        <a:lnSpc>
                          <a:spcPct val="107000"/>
                        </a:lnSpc>
                        <a:spcAft>
                          <a:spcPts val="0"/>
                        </a:spcAft>
                      </a:pPr>
                      <a:r>
                        <a:rPr lang="tr-TR" sz="1200" b="1" kern="1200" dirty="0" smtClean="0">
                          <a:solidFill>
                            <a:schemeClr val="tx1"/>
                          </a:solidFill>
                          <a:effectLst/>
                          <a:latin typeface="+mn-lt"/>
                          <a:ea typeface="Calibri" panose="020F0502020204030204" pitchFamily="34" charset="0"/>
                          <a:cs typeface="Times New Roman" panose="02020603050405020304" pitchFamily="18" charset="0"/>
                        </a:rPr>
                        <a:t>609</a:t>
                      </a:r>
                      <a:endParaRPr lang="tr-TR" sz="12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b">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b" latinLnBrk="0" hangingPunct="1">
                        <a:lnSpc>
                          <a:spcPct val="107000"/>
                        </a:lnSpc>
                        <a:spcAft>
                          <a:spcPts val="0"/>
                        </a:spcAft>
                      </a:pPr>
                      <a:r>
                        <a:rPr lang="tr-TR" sz="1200" b="1" kern="1200" dirty="0" smtClean="0">
                          <a:solidFill>
                            <a:schemeClr val="tx1"/>
                          </a:solidFill>
                          <a:effectLst/>
                          <a:latin typeface="+mn-lt"/>
                          <a:ea typeface="Calibri" panose="020F0502020204030204" pitchFamily="34" charset="0"/>
                          <a:cs typeface="Times New Roman" panose="02020603050405020304" pitchFamily="18" charset="0"/>
                        </a:rPr>
                        <a:t>10.135</a:t>
                      </a:r>
                      <a:endParaRPr lang="tr-TR" sz="12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2028186439"/>
                  </a:ext>
                </a:extLst>
              </a:tr>
            </a:tbl>
          </a:graphicData>
        </a:graphic>
      </p:graphicFrame>
      <p:graphicFrame>
        <p:nvGraphicFramePr>
          <p:cNvPr id="4" name="Group 4"/>
          <p:cNvGraphicFramePr>
            <a:graphicFrameLocks noGrp="1"/>
          </p:cNvGraphicFramePr>
          <p:nvPr>
            <p:extLst/>
          </p:nvPr>
        </p:nvGraphicFramePr>
        <p:xfrm>
          <a:off x="156753" y="3583017"/>
          <a:ext cx="6570618" cy="2885214"/>
        </p:xfrm>
        <a:graphic>
          <a:graphicData uri="http://schemas.openxmlformats.org/drawingml/2006/table">
            <a:tbl>
              <a:tblPr>
                <a:effectLst>
                  <a:outerShdw blurRad="50800" dist="38100" dir="5400000" algn="t" rotWithShape="0">
                    <a:prstClr val="black">
                      <a:alpha val="40000"/>
                    </a:prstClr>
                  </a:outerShdw>
                </a:effectLst>
              </a:tblPr>
              <a:tblGrid>
                <a:gridCol w="2419890">
                  <a:extLst>
                    <a:ext uri="{9D8B030D-6E8A-4147-A177-3AD203B41FA5}">
                      <a16:colId xmlns:a16="http://schemas.microsoft.com/office/drawing/2014/main" val="20000"/>
                    </a:ext>
                  </a:extLst>
                </a:gridCol>
                <a:gridCol w="1383576">
                  <a:extLst>
                    <a:ext uri="{9D8B030D-6E8A-4147-A177-3AD203B41FA5}">
                      <a16:colId xmlns:a16="http://schemas.microsoft.com/office/drawing/2014/main" val="20001"/>
                    </a:ext>
                  </a:extLst>
                </a:gridCol>
                <a:gridCol w="1383576">
                  <a:extLst>
                    <a:ext uri="{9D8B030D-6E8A-4147-A177-3AD203B41FA5}">
                      <a16:colId xmlns:a16="http://schemas.microsoft.com/office/drawing/2014/main" val="20002"/>
                    </a:ext>
                  </a:extLst>
                </a:gridCol>
                <a:gridCol w="1383576">
                  <a:extLst>
                    <a:ext uri="{9D8B030D-6E8A-4147-A177-3AD203B41FA5}">
                      <a16:colId xmlns:a16="http://schemas.microsoft.com/office/drawing/2014/main" val="20003"/>
                    </a:ext>
                  </a:extLst>
                </a:gridCol>
              </a:tblGrid>
              <a:tr h="324000">
                <a:tc gridSpan="4">
                  <a:txBody>
                    <a:bodyPr/>
                    <a:lstStyle/>
                    <a:p>
                      <a:pPr marL="342900" lvl="0" indent="-342900" algn="ctr" fontAlgn="base">
                        <a:spcBef>
                          <a:spcPct val="0"/>
                        </a:spcBef>
                        <a:spcAft>
                          <a:spcPct val="0"/>
                        </a:spcAft>
                      </a:pPr>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EMNİYET-JANDARMA BÖLGESİ </a:t>
                      </a:r>
                    </a:p>
                    <a:p>
                      <a:pPr marL="342900" marR="0" lvl="0" indent="-342900" algn="ctr" defTabSz="6858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TRAFİK KAZALARI </a:t>
                      </a:r>
                      <a:r>
                        <a:rPr kumimoji="0" lang="tr-TR" sz="1800" b="1" i="0" u="none" strike="noStrike" cap="none" normalizeH="0" baseline="0" dirty="0" smtClean="0">
                          <a:ln>
                            <a:noFill/>
                          </a:ln>
                          <a:solidFill>
                            <a:schemeClr val="bg1"/>
                          </a:solidFill>
                          <a:effectLst/>
                          <a:latin typeface="Calibri" panose="020F0502020204030204" pitchFamily="34" charset="0"/>
                          <a:cs typeface="Arial" pitchFamily="34" charset="0"/>
                        </a:rPr>
                        <a:t>TERÖR OLAYLARI (2022)</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3225346208"/>
                  </a:ext>
                </a:extLst>
              </a:tr>
              <a:tr h="324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KAZANIN TÜRÜ</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EMNİYET</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ÖLÜMLÜ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effectLst/>
                          <a:latin typeface="+mn-lt"/>
                          <a:ea typeface="Calibri" panose="020F0502020204030204" pitchFamily="34" charset="0"/>
                          <a:cs typeface="Times New Roman" panose="02020603050405020304" pitchFamily="18" charset="0"/>
                        </a:rPr>
                        <a:t>101</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19</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dirty="0">
                          <a:solidFill>
                            <a:schemeClr val="tx1"/>
                          </a:solidFill>
                          <a:effectLst/>
                          <a:latin typeface="+mn-lt"/>
                          <a:ea typeface="Calibri" panose="020F0502020204030204" pitchFamily="34" charset="0"/>
                          <a:cs typeface="Times New Roman" panose="02020603050405020304" pitchFamily="18" charset="0"/>
                        </a:rPr>
                        <a:t>57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YARALAMALI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effectLst/>
                          <a:latin typeface="+mn-lt"/>
                          <a:ea typeface="Calibri" panose="020F0502020204030204" pitchFamily="34" charset="0"/>
                          <a:cs typeface="Times New Roman" panose="02020603050405020304" pitchFamily="18" charset="0"/>
                        </a:rPr>
                        <a:t>22.314</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429</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a:solidFill>
                            <a:schemeClr val="tx1"/>
                          </a:solidFill>
                          <a:effectLst/>
                          <a:latin typeface="+mn-lt"/>
                          <a:ea typeface="Calibri" panose="020F0502020204030204" pitchFamily="34" charset="0"/>
                          <a:cs typeface="Times New Roman" panose="02020603050405020304" pitchFamily="18" charset="0"/>
                        </a:rPr>
                        <a:t>11.052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MADDİ HASARLI KAZA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effectLst/>
                          <a:latin typeface="+mn-lt"/>
                          <a:ea typeface="Calibri" panose="020F0502020204030204" pitchFamily="34" charset="0"/>
                          <a:cs typeface="Times New Roman" panose="02020603050405020304" pitchFamily="18" charset="0"/>
                        </a:rPr>
                        <a:t>40.218</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1.335</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dirty="0">
                          <a:solidFill>
                            <a:schemeClr val="tx1"/>
                          </a:solidFill>
                          <a:effectLst/>
                          <a:latin typeface="+mn-lt"/>
                          <a:ea typeface="Calibri" panose="020F0502020204030204" pitchFamily="34" charset="0"/>
                          <a:cs typeface="Times New Roman" panose="02020603050405020304" pitchFamily="18" charset="0"/>
                        </a:rPr>
                        <a:t>20.729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TOPLAM </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62.633</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1.783</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b" latinLnBrk="0" hangingPunct="1">
                        <a:lnSpc>
                          <a:spcPct val="107000"/>
                        </a:lnSpc>
                        <a:spcAft>
                          <a:spcPts val="0"/>
                        </a:spcAft>
                      </a:pPr>
                      <a:r>
                        <a:rPr lang="tr-TR" sz="1200" b="1" kern="1200" dirty="0" smtClean="0">
                          <a:solidFill>
                            <a:schemeClr val="tx1"/>
                          </a:solidFill>
                          <a:effectLst/>
                          <a:latin typeface="+mn-lt"/>
                          <a:ea typeface="Calibri" panose="020F0502020204030204" pitchFamily="34" charset="0"/>
                          <a:cs typeface="Times New Roman" panose="02020603050405020304" pitchFamily="18" charset="0"/>
                        </a:rPr>
                        <a:t>64.416</a:t>
                      </a:r>
                      <a:endParaRPr lang="tr-TR" sz="12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5"/>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ÖLÜ SAYISI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109</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20</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dirty="0">
                          <a:solidFill>
                            <a:schemeClr val="tx1"/>
                          </a:solidFill>
                          <a:effectLst/>
                          <a:latin typeface="+mn-lt"/>
                          <a:ea typeface="Calibri" panose="020F0502020204030204" pitchFamily="34" charset="0"/>
                          <a:cs typeface="Times New Roman" panose="02020603050405020304" pitchFamily="18" charset="0"/>
                        </a:rPr>
                        <a:t>59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2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YARALI SAYISI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28.310</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819</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dirty="0">
                          <a:solidFill>
                            <a:schemeClr val="tx1"/>
                          </a:solidFill>
                          <a:effectLst/>
                          <a:latin typeface="+mn-lt"/>
                          <a:ea typeface="Calibri" panose="020F0502020204030204" pitchFamily="34" charset="0"/>
                          <a:cs typeface="Times New Roman" panose="02020603050405020304" pitchFamily="18" charset="0"/>
                        </a:rPr>
                        <a:t>14.100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5" name="Group 56"/>
          <p:cNvGraphicFramePr>
            <a:graphicFrameLocks noGrp="1"/>
          </p:cNvGraphicFramePr>
          <p:nvPr>
            <p:extLst/>
          </p:nvPr>
        </p:nvGraphicFramePr>
        <p:xfrm>
          <a:off x="156753" y="6543480"/>
          <a:ext cx="6570617" cy="2656020"/>
        </p:xfrm>
        <a:graphic>
          <a:graphicData uri="http://schemas.openxmlformats.org/drawingml/2006/table">
            <a:tbl>
              <a:tblPr>
                <a:effectLst>
                  <a:outerShdw blurRad="50800" dist="38100" dir="5400000" algn="t" rotWithShape="0">
                    <a:prstClr val="black">
                      <a:alpha val="40000"/>
                    </a:prstClr>
                  </a:outerShdw>
                </a:effectLst>
              </a:tblPr>
              <a:tblGrid>
                <a:gridCol w="2497547">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460215">
                  <a:extLst>
                    <a:ext uri="{9D8B030D-6E8A-4147-A177-3AD203B41FA5}">
                      <a16:colId xmlns:a16="http://schemas.microsoft.com/office/drawing/2014/main" val="20002"/>
                    </a:ext>
                  </a:extLst>
                </a:gridCol>
                <a:gridCol w="1292055">
                  <a:extLst>
                    <a:ext uri="{9D8B030D-6E8A-4147-A177-3AD203B41FA5}">
                      <a16:colId xmlns:a16="http://schemas.microsoft.com/office/drawing/2014/main" val="20003"/>
                    </a:ext>
                  </a:extLst>
                </a:gridCol>
              </a:tblGrid>
              <a:tr h="432000">
                <a:tc gridSpan="4">
                  <a:txBody>
                    <a:bodyPr/>
                    <a:lstStyle/>
                    <a:p>
                      <a:pPr marL="342900" lvl="0" indent="-342900" algn="ctr" defTabSz="685800" rtl="0" eaLnBrk="1" fontAlgn="base" latinLnBrk="0" hangingPunct="1">
                        <a:spcBef>
                          <a:spcPct val="0"/>
                        </a:spcBef>
                        <a:spcAft>
                          <a:spcPct val="0"/>
                        </a:spcAft>
                      </a:pPr>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EMNİYET - JANDARMA BÖLGESİ </a:t>
                      </a:r>
                    </a:p>
                    <a:p>
                      <a:pPr marL="342900" lvl="0" indent="-342900" algn="ctr" defTabSz="685800" rtl="0" eaLnBrk="1" fontAlgn="base" latinLnBrk="0" hangingPunct="1">
                        <a:spcBef>
                          <a:spcPct val="0"/>
                        </a:spcBef>
                        <a:spcAft>
                          <a:spcPct val="0"/>
                        </a:spcAft>
                      </a:pPr>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TRAFİK DENETİMLERİ TERÖR OLAYLARI (2022)</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chemeClr val="bg1"/>
                        </a:solidFill>
                        <a:effectLst/>
                        <a:latin typeface="Calibri" panose="020F0502020204030204"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2313168362"/>
                  </a:ext>
                </a:extLst>
              </a:tr>
              <a:tr h="432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83845"/>
                          </a:solidFill>
                          <a:effectLst/>
                          <a:latin typeface="Calibri" panose="020F0502020204030204" pitchFamily="34" charset="0"/>
                          <a:ea typeface="+mn-ea"/>
                          <a:cs typeface="Times New Roman" pitchFamily="18" charset="0"/>
                        </a:rPr>
                        <a:t>TRAFİK DENETİMLERİ</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Times New Roman" pitchFamily="18" charset="0"/>
                        </a:rPr>
                        <a:t>EMNİYET</a:t>
                      </a:r>
                      <a:endParaRPr kumimoji="0" lang="tr-TR" sz="1200" b="1" i="0" u="none" strike="noStrike" cap="none" normalizeH="0" baseline="0" dirty="0">
                        <a:ln>
                          <a:noFill/>
                        </a:ln>
                        <a:solidFill>
                          <a:srgbClr val="283845"/>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rPr>
                        <a:t>JANDARMA</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rPr>
                        <a:t>TOPLAM</a:t>
                      </a: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59880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Times New Roman" pitchFamily="18" charset="0"/>
                        </a:rPr>
                        <a:t>CEZA UYGULANAN SÜRÜCÜ</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Times New Roman" pitchFamily="18" charset="0"/>
                        </a:rPr>
                        <a:t>(MAKBUZ)</a:t>
                      </a:r>
                      <a:endParaRPr kumimoji="0" lang="tr-TR" sz="1200" b="1" i="0" u="none" strike="noStrike" cap="none" normalizeH="0" baseline="0" dirty="0">
                        <a:ln>
                          <a:noFill/>
                        </a:ln>
                        <a:solidFill>
                          <a:schemeClr val="tx1"/>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4.039.613</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123.225</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dirty="0" smtClean="0">
                          <a:solidFill>
                            <a:schemeClr val="tx1"/>
                          </a:solidFill>
                          <a:effectLst/>
                          <a:latin typeface="+mn-lt"/>
                          <a:ea typeface="Calibri" panose="020F0502020204030204" pitchFamily="34" charset="0"/>
                          <a:cs typeface="Times New Roman" panose="02020603050405020304" pitchFamily="18" charset="0"/>
                        </a:rPr>
                        <a:t>4.162.838</a:t>
                      </a:r>
                      <a:endParaRPr lang="tr-TR" sz="12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Times New Roman" pitchFamily="18" charset="0"/>
                        </a:rPr>
                        <a:t>CEZA TUTARI (TL)</a:t>
                      </a:r>
                      <a:endParaRPr kumimoji="0" lang="tr-TR" sz="1200" b="1" i="0" u="none" strike="noStrike" cap="none" normalizeH="0" baseline="0" dirty="0">
                        <a:ln>
                          <a:noFill/>
                        </a:ln>
                        <a:solidFill>
                          <a:schemeClr val="tx1"/>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2.226.251.482</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91.645.804</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dirty="0" smtClean="0">
                          <a:solidFill>
                            <a:schemeClr val="tx1"/>
                          </a:solidFill>
                          <a:effectLst/>
                          <a:latin typeface="+mn-lt"/>
                          <a:ea typeface="Calibri" panose="020F0502020204030204" pitchFamily="34" charset="0"/>
                          <a:cs typeface="Times New Roman" panose="02020603050405020304" pitchFamily="18" charset="0"/>
                        </a:rPr>
                        <a:t>2.317.897.286</a:t>
                      </a:r>
                      <a:endParaRPr lang="tr-TR" sz="12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4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cs typeface="Times New Roman" pitchFamily="18" charset="0"/>
                        </a:rPr>
                        <a:t>TRAFİKTEN MEN EDİLEN ARAÇ</a:t>
                      </a:r>
                      <a:endParaRPr kumimoji="0" lang="tr-TR" sz="1200" b="1" i="0" u="none" strike="noStrike" cap="none" normalizeH="0" baseline="0" dirty="0">
                        <a:ln>
                          <a:noFill/>
                        </a:ln>
                        <a:solidFill>
                          <a:schemeClr val="tx1"/>
                        </a:solidFill>
                        <a:effectLst/>
                        <a:latin typeface="Calibri" panose="020F0502020204030204"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effectLst/>
                          <a:latin typeface="+mn-lt"/>
                          <a:ea typeface="Calibri" panose="020F0502020204030204" pitchFamily="34" charset="0"/>
                          <a:cs typeface="Times New Roman" panose="02020603050405020304" pitchFamily="18" charset="0"/>
                        </a:rPr>
                        <a:t>98.157</a:t>
                      </a:r>
                      <a:endParaRPr lang="tr-TR" sz="12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lang="tr-TR" sz="1200" b="1" dirty="0" smtClean="0">
                          <a:solidFill>
                            <a:schemeClr val="tx1"/>
                          </a:solidFill>
                          <a:effectLst/>
                          <a:latin typeface="+mn-lt"/>
                          <a:ea typeface="Calibri" panose="020F0502020204030204" pitchFamily="34" charset="0"/>
                          <a:cs typeface="Times New Roman" panose="02020603050405020304" pitchFamily="18" charset="0"/>
                        </a:rPr>
                        <a:t>27.799</a:t>
                      </a:r>
                      <a:endParaRPr lang="tr-TR" sz="12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lnSpc>
                          <a:spcPct val="107000"/>
                        </a:lnSpc>
                        <a:spcAft>
                          <a:spcPts val="0"/>
                        </a:spcAft>
                      </a:pPr>
                      <a:r>
                        <a:rPr lang="tr-TR" sz="1200" b="1" kern="1200" dirty="0" smtClean="0">
                          <a:solidFill>
                            <a:schemeClr val="tx1"/>
                          </a:solidFill>
                          <a:effectLst/>
                          <a:latin typeface="+mn-lt"/>
                          <a:ea typeface="Calibri" panose="020F0502020204030204" pitchFamily="34" charset="0"/>
                          <a:cs typeface="Times New Roman" panose="02020603050405020304" pitchFamily="18" charset="0"/>
                        </a:rPr>
                        <a:t>125.956</a:t>
                      </a:r>
                      <a:endParaRPr lang="tr-TR" sz="1200" b="1" kern="1200" dirty="0">
                        <a:solidFill>
                          <a:schemeClr val="tx1"/>
                        </a:solidFill>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ASAYİŞ, GÜVENLİK</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68215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SAHİL GÜVENLİK</a:t>
            </a:r>
          </a:p>
        </p:txBody>
      </p:sp>
      <p:graphicFrame>
        <p:nvGraphicFramePr>
          <p:cNvPr id="5" name="Tablo 4"/>
          <p:cNvGraphicFramePr>
            <a:graphicFrameLocks noGrp="1"/>
          </p:cNvGraphicFramePr>
          <p:nvPr>
            <p:extLst>
              <p:ext uri="{D42A27DB-BD31-4B8C-83A1-F6EECF244321}">
                <p14:modId xmlns:p14="http://schemas.microsoft.com/office/powerpoint/2010/main" val="3102787258"/>
              </p:ext>
            </p:extLst>
          </p:nvPr>
        </p:nvGraphicFramePr>
        <p:xfrm>
          <a:off x="106018" y="883847"/>
          <a:ext cx="6612833" cy="8445682"/>
        </p:xfrm>
        <a:graphic>
          <a:graphicData uri="http://schemas.openxmlformats.org/drawingml/2006/table">
            <a:tbl>
              <a:tblPr>
                <a:effectLst>
                  <a:outerShdw blurRad="50800" dist="38100" dir="5400000" algn="t" rotWithShape="0">
                    <a:prstClr val="black">
                      <a:alpha val="40000"/>
                    </a:prstClr>
                  </a:outerShdw>
                </a:effectLst>
              </a:tblPr>
              <a:tblGrid>
                <a:gridCol w="3657967">
                  <a:extLst>
                    <a:ext uri="{9D8B030D-6E8A-4147-A177-3AD203B41FA5}">
                      <a16:colId xmlns:a16="http://schemas.microsoft.com/office/drawing/2014/main" val="2574950369"/>
                    </a:ext>
                  </a:extLst>
                </a:gridCol>
                <a:gridCol w="940536">
                  <a:extLst>
                    <a:ext uri="{9D8B030D-6E8A-4147-A177-3AD203B41FA5}">
                      <a16:colId xmlns:a16="http://schemas.microsoft.com/office/drawing/2014/main" val="48273964"/>
                    </a:ext>
                  </a:extLst>
                </a:gridCol>
                <a:gridCol w="901148">
                  <a:extLst>
                    <a:ext uri="{9D8B030D-6E8A-4147-A177-3AD203B41FA5}">
                      <a16:colId xmlns:a16="http://schemas.microsoft.com/office/drawing/2014/main" val="3591774868"/>
                    </a:ext>
                  </a:extLst>
                </a:gridCol>
                <a:gridCol w="1113182">
                  <a:extLst>
                    <a:ext uri="{9D8B030D-6E8A-4147-A177-3AD203B41FA5}">
                      <a16:colId xmlns:a16="http://schemas.microsoft.com/office/drawing/2014/main" val="2302787418"/>
                    </a:ext>
                  </a:extLst>
                </a:gridCol>
              </a:tblGrid>
              <a:tr h="695339">
                <a:tc gridSpan="4">
                  <a:txBody>
                    <a:bodyPr/>
                    <a:lstStyle/>
                    <a:p>
                      <a:pPr algn="ctr" rtl="0" fontAlgn="ctr"/>
                      <a:r>
                        <a:rPr lang="tr-TR" sz="2000" b="1" i="0" u="none" strike="noStrike" dirty="0">
                          <a:solidFill>
                            <a:schemeClr val="bg1"/>
                          </a:solidFill>
                          <a:effectLst/>
                          <a:latin typeface="Calibri" panose="020F0502020204030204" pitchFamily="34" charset="0"/>
                        </a:rPr>
                        <a:t>KONTROL EDİLEN GEMİ ve</a:t>
                      </a:r>
                      <a:r>
                        <a:rPr lang="tr-TR" sz="2000" b="1" i="0" u="none" strike="noStrike" baseline="0" dirty="0">
                          <a:solidFill>
                            <a:schemeClr val="bg1"/>
                          </a:solidFill>
                          <a:effectLst/>
                          <a:latin typeface="Calibri" panose="020F0502020204030204" pitchFamily="34" charset="0"/>
                        </a:rPr>
                        <a:t> TEKNE SAYILARI </a:t>
                      </a:r>
                      <a:endParaRPr lang="tr-TR" sz="2000" b="1" i="0" u="none" strike="noStrike" dirty="0">
                        <a:solidFill>
                          <a:schemeClr val="bg1"/>
                        </a:solidFill>
                        <a:effectLst/>
                        <a:latin typeface="Calibri" panose="020F0502020204030204" pitchFamily="34" charset="0"/>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tc hMerge="1">
                  <a:txBody>
                    <a:bodyPr/>
                    <a:lstStyle/>
                    <a:p>
                      <a:pPr algn="ctr" rtl="0" fontAlgn="ctr"/>
                      <a:endParaRPr lang="tr-TR" sz="1200" b="1" i="0" u="none" strike="noStrike" dirty="0">
                        <a:solidFill>
                          <a:schemeClr val="bg1"/>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solidFill>
                  </a:tcPr>
                </a:tc>
                <a:extLst>
                  <a:ext uri="{0D108BD9-81ED-4DB2-BD59-A6C34878D82A}">
                    <a16:rowId xmlns:a16="http://schemas.microsoft.com/office/drawing/2014/main" val="2730205506"/>
                  </a:ext>
                </a:extLst>
              </a:tr>
              <a:tr h="711623">
                <a:tc>
                  <a:txBody>
                    <a:bodyPr/>
                    <a:lstStyle/>
                    <a:p>
                      <a:pPr algn="l" rtl="0" fontAlgn="ctr"/>
                      <a:r>
                        <a:rPr lang="tr-TR" sz="1400" b="1" i="0" u="none" strike="noStrike" dirty="0">
                          <a:solidFill>
                            <a:srgbClr val="283845"/>
                          </a:solidFill>
                          <a:effectLst/>
                          <a:latin typeface="+mn-lt"/>
                        </a:rPr>
                        <a:t> </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smtClean="0">
                          <a:solidFill>
                            <a:srgbClr val="283845"/>
                          </a:solidFill>
                          <a:effectLst/>
                          <a:latin typeface="+mn-lt"/>
                        </a:rPr>
                        <a:t>2021</a:t>
                      </a:r>
                      <a:r>
                        <a:rPr lang="tr-TR" sz="1400" b="1" i="0" u="none" strike="noStrike" baseline="0" dirty="0" smtClean="0">
                          <a:solidFill>
                            <a:srgbClr val="283845"/>
                          </a:solidFill>
                          <a:effectLst/>
                          <a:latin typeface="+mn-lt"/>
                        </a:rPr>
                        <a:t> </a:t>
                      </a:r>
                      <a:endParaRPr lang="tr-TR" sz="1400" b="1" i="0" u="none" strike="noStrike" dirty="0" smtClean="0">
                        <a:solidFill>
                          <a:srgbClr val="283845"/>
                        </a:solidFill>
                        <a:effectLst/>
                        <a:latin typeface="+mn-lt"/>
                      </a:endParaRP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smtClean="0">
                          <a:solidFill>
                            <a:srgbClr val="283845"/>
                          </a:solidFill>
                          <a:effectLst/>
                          <a:latin typeface="+mn-lt"/>
                        </a:rPr>
                        <a:t>2022 </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rtl="0" fontAlgn="ctr"/>
                      <a:r>
                        <a:rPr lang="tr-TR" sz="1400" b="1" i="0" u="none" strike="noStrike" dirty="0">
                          <a:solidFill>
                            <a:srgbClr val="283845"/>
                          </a:solidFill>
                          <a:effectLst/>
                          <a:latin typeface="+mn-lt"/>
                        </a:rPr>
                        <a:t>DEĞİŞİM </a:t>
                      </a:r>
                      <a:r>
                        <a:rPr lang="tr-TR" sz="1400" b="1" i="0" u="none" strike="noStrike" dirty="0" smtClean="0">
                          <a:solidFill>
                            <a:srgbClr val="283845"/>
                          </a:solidFill>
                          <a:effectLst/>
                          <a:latin typeface="+mn-lt"/>
                        </a:rPr>
                        <a:t> </a:t>
                      </a:r>
                      <a:r>
                        <a:rPr lang="tr-TR" sz="1400" b="1" i="0" u="none" strike="noStrike" dirty="0">
                          <a:solidFill>
                            <a:srgbClr val="283845"/>
                          </a:solidFill>
                          <a:effectLst/>
                          <a:latin typeface="+mn-lt"/>
                        </a:rPr>
                        <a:t>%</a:t>
                      </a:r>
                    </a:p>
                  </a:txBody>
                  <a:tcPr marL="7144" marR="7144" marT="714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2784693578"/>
                  </a:ext>
                </a:extLst>
              </a:tr>
              <a:tr h="384080">
                <a:tc>
                  <a:txBody>
                    <a:bodyPr/>
                    <a:lstStyle/>
                    <a:p>
                      <a:pPr algn="l" rtl="0" fontAlgn="ctr"/>
                      <a:r>
                        <a:rPr lang="tr-TR" sz="1400" b="1" i="0" u="none" strike="noStrike" dirty="0">
                          <a:solidFill>
                            <a:srgbClr val="000000"/>
                          </a:solidFill>
                          <a:effectLst/>
                          <a:latin typeface="+mn-lt"/>
                        </a:rPr>
                        <a:t>İCRA EDİLEN SEYİR SAATLERİ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56.261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58.983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02852335"/>
                  </a:ext>
                </a:extLst>
              </a:tr>
              <a:tr h="384080">
                <a:tc>
                  <a:txBody>
                    <a:bodyPr/>
                    <a:lstStyle/>
                    <a:p>
                      <a:pPr algn="l" rtl="0" fontAlgn="ctr"/>
                      <a:r>
                        <a:rPr lang="tr-TR" sz="1400" b="1" i="0" u="none" strike="noStrike" dirty="0">
                          <a:solidFill>
                            <a:schemeClr val="tx1"/>
                          </a:solidFill>
                          <a:effectLst/>
                          <a:latin typeface="+mn-lt"/>
                        </a:rPr>
                        <a:t>KONTROL EDİLEN GEMİ/TEKNE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17.783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18.624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6629740"/>
                  </a:ext>
                </a:extLst>
              </a:tr>
              <a:tr h="384080">
                <a:tc>
                  <a:txBody>
                    <a:bodyPr/>
                    <a:lstStyle/>
                    <a:p>
                      <a:pPr algn="l" rtl="0" fontAlgn="ctr"/>
                      <a:r>
                        <a:rPr lang="tr-TR" sz="1400" b="1" i="0" u="none" strike="noStrike" dirty="0">
                          <a:solidFill>
                            <a:schemeClr val="tx1"/>
                          </a:solidFill>
                          <a:effectLst/>
                          <a:latin typeface="+mn-lt"/>
                        </a:rPr>
                        <a:t>YASAL İŞLEM UYGULANAN GEMİ/TEKNE SAYISI </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4.330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5.575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29%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644029391"/>
                  </a:ext>
                </a:extLst>
              </a:tr>
              <a:tr h="384080">
                <a:tc>
                  <a:txBody>
                    <a:bodyPr/>
                    <a:lstStyle/>
                    <a:p>
                      <a:pPr algn="l" rtl="0" fontAlgn="ctr"/>
                      <a:r>
                        <a:rPr lang="tr-TR" sz="1400" b="1" i="0" u="none" strike="noStrike" dirty="0">
                          <a:solidFill>
                            <a:schemeClr val="tx1"/>
                          </a:solidFill>
                          <a:effectLst/>
                          <a:latin typeface="+mn-lt"/>
                        </a:rPr>
                        <a:t>MOTORİN KAÇAKÇILIĞI OLAY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820459388"/>
                  </a:ext>
                </a:extLst>
              </a:tr>
              <a:tr h="384080">
                <a:tc>
                  <a:txBody>
                    <a:bodyPr/>
                    <a:lstStyle/>
                    <a:p>
                      <a:pPr algn="l" rtl="0" fontAlgn="ctr"/>
                      <a:r>
                        <a:rPr lang="tr-TR" sz="1400" b="1" i="0" u="none" strike="noStrike" dirty="0">
                          <a:solidFill>
                            <a:schemeClr val="tx1"/>
                          </a:solidFill>
                          <a:effectLst/>
                          <a:latin typeface="+mn-lt"/>
                        </a:rPr>
                        <a:t>YAKALANAN KAÇAK MOTORİN MİKTARI </a:t>
                      </a:r>
                      <a:r>
                        <a:rPr lang="tr-TR" sz="1400" b="1" i="0" u="none" strike="noStrike" dirty="0" smtClean="0">
                          <a:solidFill>
                            <a:schemeClr val="tx1"/>
                          </a:solidFill>
                          <a:effectLst/>
                          <a:latin typeface="+mn-lt"/>
                        </a:rPr>
                        <a:t>(ton)</a:t>
                      </a:r>
                      <a:endParaRPr lang="tr-TR" sz="1400" b="1" i="0" u="none" strike="noStrike" dirty="0">
                        <a:solidFill>
                          <a:schemeClr val="tx1"/>
                        </a:solidFill>
                        <a:effectLst/>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1.148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238.278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20656%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70095096"/>
                  </a:ext>
                </a:extLst>
              </a:tr>
              <a:tr h="384080">
                <a:tc>
                  <a:txBody>
                    <a:bodyPr/>
                    <a:lstStyle/>
                    <a:p>
                      <a:pPr algn="l" rtl="0" fontAlgn="ctr"/>
                      <a:r>
                        <a:rPr lang="tr-TR" sz="1400" b="1" i="0" u="none" strike="noStrike" dirty="0">
                          <a:solidFill>
                            <a:schemeClr val="tx1"/>
                          </a:solidFill>
                          <a:effectLst/>
                          <a:latin typeface="+mn-lt"/>
                        </a:rPr>
                        <a:t>İLLEGAL OLAY GEÇİŞ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150%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82005437"/>
                  </a:ext>
                </a:extLst>
              </a:tr>
              <a:tr h="384080">
                <a:tc>
                  <a:txBody>
                    <a:bodyPr/>
                    <a:lstStyle/>
                    <a:p>
                      <a:pPr algn="l" rtl="0" fontAlgn="ctr"/>
                      <a:r>
                        <a:rPr lang="tr-TR" sz="1400" b="1" i="0" u="none" strike="noStrike" dirty="0">
                          <a:solidFill>
                            <a:schemeClr val="tx1"/>
                          </a:solidFill>
                          <a:effectLst/>
                          <a:latin typeface="+mn-lt"/>
                        </a:rPr>
                        <a:t>YAKALANAN KAÇAK MÜLTECİ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142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116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-18%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540779489"/>
                  </a:ext>
                </a:extLst>
              </a:tr>
              <a:tr h="558488">
                <a:tc>
                  <a:txBody>
                    <a:bodyPr/>
                    <a:lstStyle/>
                    <a:p>
                      <a:pPr algn="l" rtl="0" fontAlgn="ctr"/>
                      <a:r>
                        <a:rPr lang="fi-FI" sz="1400" b="1" i="0" u="none" strike="noStrike" dirty="0">
                          <a:solidFill>
                            <a:schemeClr val="tx1"/>
                          </a:solidFill>
                          <a:effectLst/>
                          <a:latin typeface="+mn-lt"/>
                        </a:rPr>
                        <a:t>İCRA EDİLEN ARAMA KURTARMA HAREKAT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139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139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23027894"/>
                  </a:ext>
                </a:extLst>
              </a:tr>
              <a:tr h="549846">
                <a:tc>
                  <a:txBody>
                    <a:bodyPr/>
                    <a:lstStyle/>
                    <a:p>
                      <a:pPr algn="l" rtl="0" fontAlgn="ctr"/>
                      <a:r>
                        <a:rPr lang="fi-FI" sz="1400" b="1" i="0" u="none" strike="noStrike" dirty="0">
                          <a:solidFill>
                            <a:schemeClr val="tx1"/>
                          </a:solidFill>
                          <a:effectLst/>
                          <a:latin typeface="+mn-lt"/>
                        </a:rPr>
                        <a:t>A/K HAREKATINDA KURTARILAN İNSAN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579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364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-37%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584590202"/>
                  </a:ext>
                </a:extLst>
              </a:tr>
              <a:tr h="527850">
                <a:tc>
                  <a:txBody>
                    <a:bodyPr/>
                    <a:lstStyle/>
                    <a:p>
                      <a:pPr algn="l" rtl="0" fontAlgn="ctr"/>
                      <a:r>
                        <a:rPr lang="fi-FI" sz="1400" b="1" i="0" u="none" strike="noStrike" dirty="0">
                          <a:solidFill>
                            <a:schemeClr val="tx1"/>
                          </a:solidFill>
                          <a:effectLst/>
                          <a:latin typeface="+mn-lt"/>
                        </a:rPr>
                        <a:t>A/K HAREKATINDA KURTARILAN TEKNE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37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55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49%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30092619"/>
                  </a:ext>
                </a:extLst>
              </a:tr>
              <a:tr h="384080">
                <a:tc>
                  <a:txBody>
                    <a:bodyPr/>
                    <a:lstStyle/>
                    <a:p>
                      <a:r>
                        <a:rPr lang="tr-TR" sz="1400" dirty="0" smtClean="0">
                          <a:latin typeface="+mn-lt"/>
                        </a:rPr>
                        <a:t>TIBBİ TAHLİYE</a:t>
                      </a:r>
                      <a:endParaRPr lang="tr-TR" sz="1400" dirty="0">
                        <a:latin typeface="+mn-lt"/>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21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-49%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717460647"/>
                  </a:ext>
                </a:extLst>
              </a:tr>
              <a:tr h="807879">
                <a:tc>
                  <a:txBody>
                    <a:bodyPr/>
                    <a:lstStyle/>
                    <a:p>
                      <a:pPr algn="l" rtl="0" fontAlgn="ctr"/>
                      <a:r>
                        <a:rPr lang="tr-TR" sz="1400" b="1" i="0" u="none" strike="noStrike" dirty="0">
                          <a:solidFill>
                            <a:schemeClr val="tx1"/>
                          </a:solidFill>
                          <a:effectLst/>
                          <a:latin typeface="+mn-lt"/>
                        </a:rPr>
                        <a:t>DENİZDEN ÇIKARILAN CESET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39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45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15%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117836568"/>
                  </a:ext>
                </a:extLst>
              </a:tr>
              <a:tr h="646695">
                <a:tc>
                  <a:txBody>
                    <a:bodyPr/>
                    <a:lstStyle/>
                    <a:p>
                      <a:pPr algn="l" rtl="0" fontAlgn="ctr"/>
                      <a:r>
                        <a:rPr lang="tr-TR" sz="1400" b="1" i="0" u="none" strike="noStrike" dirty="0">
                          <a:solidFill>
                            <a:schemeClr val="tx1"/>
                          </a:solidFill>
                          <a:effectLst/>
                          <a:latin typeface="+mn-lt"/>
                        </a:rPr>
                        <a:t>BOĞAZDAN GEÇEN VE REFAKAT YAPILAN TANKER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19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91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379%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83132985"/>
                  </a:ext>
                </a:extLst>
              </a:tr>
              <a:tr h="384080">
                <a:tc>
                  <a:txBody>
                    <a:bodyPr/>
                    <a:lstStyle/>
                    <a:p>
                      <a:pPr algn="l" rtl="0" fontAlgn="ctr"/>
                      <a:r>
                        <a:rPr lang="tr-TR" sz="1400" b="1" i="0" u="none" strike="noStrike" dirty="0">
                          <a:solidFill>
                            <a:schemeClr val="tx1"/>
                          </a:solidFill>
                          <a:effectLst/>
                          <a:latin typeface="+mn-lt"/>
                        </a:rPr>
                        <a:t>ÇEVRE KİRLİLİĞİ OLAY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52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104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100%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170628111"/>
                  </a:ext>
                </a:extLst>
              </a:tr>
              <a:tr h="491242">
                <a:tc>
                  <a:txBody>
                    <a:bodyPr/>
                    <a:lstStyle/>
                    <a:p>
                      <a:pPr algn="l" rtl="0" fontAlgn="ctr"/>
                      <a:r>
                        <a:rPr lang="tr-TR" sz="1400" b="1" i="0" u="none" strike="noStrike" dirty="0">
                          <a:solidFill>
                            <a:schemeClr val="tx1"/>
                          </a:solidFill>
                          <a:effectLst/>
                          <a:latin typeface="+mn-lt"/>
                        </a:rPr>
                        <a:t>CEZA UYGULANAN KUM KOSTERİ SAYISI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a:solidFill>
                            <a:srgbClr val="283845"/>
                          </a:solidFill>
                          <a:effectLst/>
                          <a:latin typeface="+mn-lt"/>
                          <a:ea typeface="+mn-ea"/>
                          <a:cs typeface="+mn-cs"/>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rtl="0" fontAlgn="ctr"/>
                      <a:r>
                        <a:rPr lang="tr-TR" sz="1400" b="1" i="0" u="none" strike="noStrike" kern="1200" dirty="0">
                          <a:solidFill>
                            <a:srgbClr val="283845"/>
                          </a:solidFill>
                          <a:effectLst/>
                          <a:latin typeface="+mn-lt"/>
                          <a:ea typeface="+mn-ea"/>
                          <a:cs typeface="+mn-cs"/>
                        </a:rPr>
                        <a:t>-67%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35447951"/>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99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7"/>
          <p:cNvGraphicFramePr>
            <a:graphicFrameLocks/>
          </p:cNvGraphicFramePr>
          <p:nvPr>
            <p:extLst/>
          </p:nvPr>
        </p:nvGraphicFramePr>
        <p:xfrm>
          <a:off x="106938" y="986027"/>
          <a:ext cx="6628341" cy="2517131"/>
        </p:xfrm>
        <a:graphic>
          <a:graphicData uri="http://schemas.openxmlformats.org/drawingml/2006/table">
            <a:tbl>
              <a:tblPr>
                <a:effectLst>
                  <a:outerShdw blurRad="50800" dist="38100" dir="5400000" algn="t" rotWithShape="0">
                    <a:prstClr val="black">
                      <a:alpha val="40000"/>
                    </a:prstClr>
                  </a:outerShdw>
                </a:effectLst>
              </a:tblPr>
              <a:tblGrid>
                <a:gridCol w="2397063">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37278">
                  <a:extLst>
                    <a:ext uri="{9D8B030D-6E8A-4147-A177-3AD203B41FA5}">
                      <a16:colId xmlns:a16="http://schemas.microsoft.com/office/drawing/2014/main" val="20003"/>
                    </a:ext>
                  </a:extLst>
                </a:gridCol>
              </a:tblGrid>
              <a:tr h="359137">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a:ln>
                            <a:noFill/>
                          </a:ln>
                          <a:solidFill>
                            <a:schemeClr val="bg1"/>
                          </a:solidFill>
                          <a:effectLst/>
                          <a:latin typeface="Calibri" panose="020F0502020204030204" pitchFamily="34" charset="0"/>
                        </a:rPr>
                        <a:t>İŞSİZLİK  VE  İŞGÜCÜ </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58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cs typeface="Times New Roman" pitchFamily="18" charset="0"/>
                        </a:rPr>
                        <a:t>TÜRKİYE*</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cs typeface="Times New Roman" pitchFamily="18" charset="0"/>
                        </a:rPr>
                        <a:t>İSTANBUL**</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rPr>
                        <a:t>İST/TR ORAN</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58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 GÜCÜ</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34.622.000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6.992.000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 20,2</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8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İSTİHDAM EDİLENLER</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31.107.000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6.279.000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 20,2</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89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rgbClr val="283845"/>
                          </a:solidFill>
                          <a:effectLst/>
                          <a:latin typeface="+mn-lt"/>
                          <a:ea typeface="+mn-ea"/>
                          <a:cs typeface="Times New Roman" pitchFamily="18" charset="0"/>
                        </a:rPr>
                        <a:t>İSTİHDAM ORANI (%)</a:t>
                      </a:r>
                      <a:endParaRPr kumimoji="0" lang="tr-TR" sz="1200" b="1" i="0" u="none" strike="noStrike" kern="1200" cap="none" normalizeH="0" baseline="0" dirty="0">
                        <a:ln>
                          <a:noFill/>
                        </a:ln>
                        <a:solidFill>
                          <a:srgbClr val="283845"/>
                        </a:solidFill>
                        <a:effectLst/>
                        <a:latin typeface="+mn-lt"/>
                        <a:ea typeface="+mn-ea"/>
                        <a:cs typeface="Times New Roman" pitchFamily="18"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47,7</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50,4</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19939152"/>
                  </a:ext>
                </a:extLst>
              </a:tr>
              <a:tr h="32629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İŞSİZ</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3.515.000</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713.000</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 20,3</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589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n-lt"/>
                          <a:cs typeface="Times New Roman" pitchFamily="18" charset="0"/>
                        </a:rPr>
                        <a:t>İŞSİZLİK  ORANI (%)</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10,2</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mn-lt"/>
                        </a:rPr>
                        <a:t>10,2</a:t>
                      </a:r>
                      <a:endParaRPr kumimoji="0" lang="tr-TR" sz="1200" b="1" i="0" u="none" strike="noStrike" cap="none" normalizeH="0" baseline="0" dirty="0">
                        <a:ln>
                          <a:noFill/>
                        </a:ln>
                        <a:solidFill>
                          <a:schemeClr val="tx1"/>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mn-lt"/>
                          <a:ea typeface="+mn-ea"/>
                          <a:cs typeface="+mn-cs"/>
                        </a:rPr>
                        <a:t>-</a:t>
                      </a:r>
                      <a:endParaRPr kumimoji="0" lang="tr-TR" sz="1200" b="1" i="0" u="none" strike="noStrike" kern="1200" cap="none" normalizeH="0" baseline="0" dirty="0">
                        <a:ln>
                          <a:noFill/>
                        </a:ln>
                        <a:solidFill>
                          <a:schemeClr val="tx1"/>
                        </a:solidFill>
                        <a:effectLst/>
                        <a:latin typeface="+mn-lt"/>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FFAE5"/>
                    </a:solidFill>
                  </a:tcPr>
                </a:tc>
                <a:extLst>
                  <a:ext uri="{0D108BD9-81ED-4DB2-BD59-A6C34878D82A}">
                    <a16:rowId xmlns:a16="http://schemas.microsoft.com/office/drawing/2014/main" val="10005"/>
                  </a:ext>
                </a:extLst>
              </a:tr>
            </a:tbl>
          </a:graphicData>
        </a:graphic>
      </p:graphicFrame>
      <p:sp>
        <p:nvSpPr>
          <p:cNvPr id="5" name="Metin kutusu 4"/>
          <p:cNvSpPr txBox="1"/>
          <p:nvPr/>
        </p:nvSpPr>
        <p:spPr>
          <a:xfrm>
            <a:off x="96738" y="3842365"/>
            <a:ext cx="66874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İstanbul, </a:t>
            </a:r>
            <a:r>
              <a:rPr kumimoji="0" lang="tr-TR" sz="14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15.907.951</a:t>
            </a:r>
            <a:r>
              <a:rPr kumimoji="0" lang="tr-TR" sz="1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kişi ile Türkiye’nin toplam nüfusunun ve toplam istihdamının             % 20,2’sini barındırmaktadır</a:t>
            </a:r>
            <a:r>
              <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İlimizde işsizlik oranı ise </a:t>
            </a:r>
            <a:r>
              <a:rPr kumimoji="0" lang="tr-TR" sz="14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10,2’dir.</a:t>
            </a:r>
            <a:endParaRPr kumimoji="0" lang="tr-T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6" name="5 Tablo"/>
          <p:cNvGraphicFramePr>
            <a:graphicFrameLocks noGrp="1"/>
          </p:cNvGraphicFramePr>
          <p:nvPr>
            <p:extLst/>
          </p:nvPr>
        </p:nvGraphicFramePr>
        <p:xfrm>
          <a:off x="119638" y="8113468"/>
          <a:ext cx="6633754" cy="1188000"/>
        </p:xfrm>
        <a:graphic>
          <a:graphicData uri="http://schemas.openxmlformats.org/drawingml/2006/table">
            <a:tbl>
              <a:tblPr>
                <a:effectLst>
                  <a:outerShdw blurRad="50800" dist="38100" dir="5400000" algn="t" rotWithShape="0">
                    <a:prstClr val="black">
                      <a:alpha val="40000"/>
                    </a:prstClr>
                  </a:outerShdw>
                </a:effectLst>
              </a:tblPr>
              <a:tblGrid>
                <a:gridCol w="2193461">
                  <a:extLst>
                    <a:ext uri="{9D8B030D-6E8A-4147-A177-3AD203B41FA5}">
                      <a16:colId xmlns:a16="http://schemas.microsoft.com/office/drawing/2014/main" val="20001"/>
                    </a:ext>
                  </a:extLst>
                </a:gridCol>
                <a:gridCol w="2191809">
                  <a:extLst>
                    <a:ext uri="{9D8B030D-6E8A-4147-A177-3AD203B41FA5}">
                      <a16:colId xmlns:a16="http://schemas.microsoft.com/office/drawing/2014/main" val="20002"/>
                    </a:ext>
                  </a:extLst>
                </a:gridCol>
                <a:gridCol w="2248484">
                  <a:extLst>
                    <a:ext uri="{9D8B030D-6E8A-4147-A177-3AD203B41FA5}">
                      <a16:colId xmlns:a16="http://schemas.microsoft.com/office/drawing/2014/main" val="20003"/>
                    </a:ext>
                  </a:extLst>
                </a:gridCol>
              </a:tblGrid>
              <a:tr h="396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900" b="1" i="0" u="none" strike="noStrike" cap="none" normalizeH="0" baseline="0" dirty="0">
                          <a:ln>
                            <a:noFill/>
                          </a:ln>
                          <a:solidFill>
                            <a:schemeClr val="bg1"/>
                          </a:solidFill>
                          <a:effectLst/>
                          <a:latin typeface="Calibri" panose="020F0502020204030204" pitchFamily="34" charset="0"/>
                          <a:cs typeface="Arial" pitchFamily="34" charset="0"/>
                        </a:rPr>
                        <a:t>İŞYERİ SAYISI </a:t>
                      </a:r>
                      <a:r>
                        <a:rPr kumimoji="0" lang="tr-TR" sz="1600" b="1" i="0" u="none" strike="noStrike" cap="none" normalizeH="0" baseline="0" dirty="0" smtClean="0">
                          <a:ln>
                            <a:noFill/>
                          </a:ln>
                          <a:solidFill>
                            <a:schemeClr val="bg1"/>
                          </a:solidFill>
                          <a:effectLst/>
                          <a:latin typeface="Calibri" panose="020F0502020204030204" pitchFamily="34" charset="0"/>
                          <a:cs typeface="Arial" pitchFamily="34" charset="0"/>
                        </a:rPr>
                        <a:t>(Ekim 2022)</a:t>
                      </a: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TÜRKİYE</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İSTANBUL</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Calibri" panose="020F0502020204030204" pitchFamily="34" charset="0"/>
                          <a:cs typeface="Arial" pitchFamily="34" charset="0"/>
                        </a:rPr>
                        <a:t>İSTANBUL’UN </a:t>
                      </a:r>
                      <a:r>
                        <a:rPr kumimoji="0" lang="tr-TR" sz="1200" b="1" i="0" u="none" strike="noStrike" cap="none" normalizeH="0" baseline="0" dirty="0" smtClean="0">
                          <a:ln>
                            <a:noFill/>
                          </a:ln>
                          <a:solidFill>
                            <a:srgbClr val="283845"/>
                          </a:solidFill>
                          <a:effectLst/>
                          <a:latin typeface="Calibri" panose="020F0502020204030204" pitchFamily="34" charset="0"/>
                          <a:cs typeface="Arial" pitchFamily="34" charset="0"/>
                        </a:rPr>
                        <a:t>PAYI </a:t>
                      </a:r>
                      <a:endParaRPr kumimoji="0" lang="tr-TR" sz="1200" b="1" i="0" u="none" strike="noStrike" cap="none" normalizeH="0" baseline="0" dirty="0">
                        <a:ln>
                          <a:noFill/>
                        </a:ln>
                        <a:solidFill>
                          <a:srgbClr val="283845"/>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96000">
                <a:tc>
                  <a:txBody>
                    <a:bodyPr/>
                    <a:lstStyle/>
                    <a:p>
                      <a:pPr algn="ctr" fontAlgn="ct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mn-cs"/>
                        </a:rPr>
                        <a:t>2.170.445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mn-cs"/>
                        </a:rPr>
                        <a:t>604.443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mn-cs"/>
                        </a:rPr>
                        <a:t>% 27,8</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7" name="Dikdörtgen 6"/>
          <p:cNvSpPr/>
          <p:nvPr/>
        </p:nvSpPr>
        <p:spPr>
          <a:xfrm>
            <a:off x="26382" y="181578"/>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İŞGÜCÜ İSTATİSTİKLERİ VE İŞYERİ SAYISI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8" name="Group 47"/>
          <p:cNvGraphicFramePr>
            <a:graphicFrameLocks/>
          </p:cNvGraphicFramePr>
          <p:nvPr>
            <p:extLst/>
          </p:nvPr>
        </p:nvGraphicFramePr>
        <p:xfrm>
          <a:off x="141514" y="4447008"/>
          <a:ext cx="6644353" cy="1803172"/>
        </p:xfrm>
        <a:graphic>
          <a:graphicData uri="http://schemas.openxmlformats.org/drawingml/2006/table">
            <a:tbl>
              <a:tblPr>
                <a:effectLst>
                  <a:outerShdw blurRad="50800" dist="38100" dir="5400000" algn="t" rotWithShape="0">
                    <a:prstClr val="black">
                      <a:alpha val="40000"/>
                    </a:prstClr>
                  </a:outerShdw>
                </a:effectLst>
              </a:tblPr>
              <a:tblGrid>
                <a:gridCol w="2368154">
                  <a:extLst>
                    <a:ext uri="{9D8B030D-6E8A-4147-A177-3AD203B41FA5}">
                      <a16:colId xmlns:a16="http://schemas.microsoft.com/office/drawing/2014/main" val="20000"/>
                    </a:ext>
                  </a:extLst>
                </a:gridCol>
                <a:gridCol w="1450113">
                  <a:extLst>
                    <a:ext uri="{9D8B030D-6E8A-4147-A177-3AD203B41FA5}">
                      <a16:colId xmlns:a16="http://schemas.microsoft.com/office/drawing/2014/main" val="20001"/>
                    </a:ext>
                  </a:extLst>
                </a:gridCol>
                <a:gridCol w="1361071">
                  <a:extLst>
                    <a:ext uri="{9D8B030D-6E8A-4147-A177-3AD203B41FA5}">
                      <a16:colId xmlns:a16="http://schemas.microsoft.com/office/drawing/2014/main" val="20002"/>
                    </a:ext>
                  </a:extLst>
                </a:gridCol>
                <a:gridCol w="1465015">
                  <a:extLst>
                    <a:ext uri="{9D8B030D-6E8A-4147-A177-3AD203B41FA5}">
                      <a16:colId xmlns:a16="http://schemas.microsoft.com/office/drawing/2014/main" val="1410202677"/>
                    </a:ext>
                  </a:extLst>
                </a:gridCol>
              </a:tblGrid>
              <a:tr h="351946">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anose="020F0502020204030204" pitchFamily="34" charset="0"/>
                        </a:rPr>
                        <a:t>İSTİHDAM EDİLENLERİN SEKTÖREL DAĞILIMI*</a:t>
                      </a:r>
                      <a:endParaRPr kumimoji="0" lang="tr-TR" sz="2000" b="1" i="0" u="none" strike="noStrike" cap="none" normalizeH="0" baseline="0" dirty="0">
                        <a:ln>
                          <a:noFill/>
                        </a:ln>
                        <a:solidFill>
                          <a:schemeClr val="bg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517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cs typeface="Times New Roman" pitchFamily="18" charset="0"/>
                        </a:rPr>
                        <a:t>TÜRKİYE</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cs typeface="Times New Roman" pitchFamily="18" charset="0"/>
                        </a:rPr>
                        <a:t>İSTANBUL</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smtClean="0">
                          <a:ln>
                            <a:noFill/>
                          </a:ln>
                          <a:solidFill>
                            <a:srgbClr val="283845"/>
                          </a:solidFill>
                          <a:effectLst/>
                          <a:latin typeface="Calibri" panose="020F0502020204030204" pitchFamily="34" charset="0"/>
                        </a:rPr>
                        <a:t>İST/TR ORAN</a:t>
                      </a: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51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mn-lt"/>
                          <a:cs typeface="Times New Roman" pitchFamily="18" charset="0"/>
                        </a:rPr>
                        <a:t>TARIM</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4.866.000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36.000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0,7</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1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mn-lt"/>
                        </a:rPr>
                        <a:t>SANAYİ</a:t>
                      </a:r>
                      <a:endParaRPr kumimoji="0" lang="tr-TR" sz="1200" b="1"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8.509.000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1.975.000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23,2</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1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rgbClr val="283845"/>
                          </a:solidFill>
                          <a:effectLst/>
                          <a:latin typeface="+mn-lt"/>
                          <a:ea typeface="+mn-ea"/>
                          <a:cs typeface="Times New Roman" pitchFamily="18" charset="0"/>
                        </a:rPr>
                        <a:t>HİZMET</a:t>
                      </a:r>
                      <a:endParaRPr kumimoji="0" lang="tr-TR" sz="1200" b="1" i="0" u="none" strike="noStrike" kern="1200" cap="none" normalizeH="0" baseline="0" dirty="0">
                        <a:ln>
                          <a:noFill/>
                        </a:ln>
                        <a:solidFill>
                          <a:srgbClr val="283845"/>
                        </a:solidFill>
                        <a:effectLst/>
                        <a:latin typeface="+mn-lt"/>
                        <a:ea typeface="+mn-ea"/>
                        <a:cs typeface="Times New Roman" pitchFamily="18"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17.378.000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4.268.000</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24,5</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9" name="Metin kutusu 8">
            <a:extLst>
              <a:ext uri="{FF2B5EF4-FFF2-40B4-BE49-F238E27FC236}">
                <a16:creationId xmlns:a16="http://schemas.microsoft.com/office/drawing/2014/main" id="{B9A10DF0-3E24-4D8A-B6AC-3C036DDEAA7E}"/>
              </a:ext>
            </a:extLst>
          </p:cNvPr>
          <p:cNvSpPr txBox="1"/>
          <p:nvPr/>
        </p:nvSpPr>
        <p:spPr>
          <a:xfrm>
            <a:off x="48025" y="3503158"/>
            <a:ext cx="663375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*TÜİK 2023 Mart verileri.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**TÜİK 2022 yılı verileri.</a:t>
            </a:r>
            <a:endParaRPr kumimoji="0" lang="tr-TR"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 name="Metin kutusu 9">
            <a:extLst>
              <a:ext uri="{FF2B5EF4-FFF2-40B4-BE49-F238E27FC236}">
                <a16:creationId xmlns:a16="http://schemas.microsoft.com/office/drawing/2014/main" id="{B9A10DF0-3E24-4D8A-B6AC-3C036DDEAA7E}"/>
              </a:ext>
            </a:extLst>
          </p:cNvPr>
          <p:cNvSpPr txBox="1"/>
          <p:nvPr/>
        </p:nvSpPr>
        <p:spPr>
          <a:xfrm>
            <a:off x="111525" y="7878834"/>
            <a:ext cx="663375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r>
              <a:rPr kumimoji="0" lang="tr-TR" sz="1000" b="0" i="1"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TüİK</a:t>
            </a:r>
            <a:r>
              <a:rPr kumimoji="0" lang="tr-TR" sz="1000" b="0"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2022 yılı verileri.</a:t>
            </a:r>
            <a:endParaRPr kumimoji="0" lang="tr-TR"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11" name="Tablo 10"/>
          <p:cNvGraphicFramePr>
            <a:graphicFrameLocks noGrp="1"/>
          </p:cNvGraphicFramePr>
          <p:nvPr>
            <p:extLst/>
          </p:nvPr>
        </p:nvGraphicFramePr>
        <p:xfrm>
          <a:off x="126530" y="6334514"/>
          <a:ext cx="6657703" cy="1493520"/>
        </p:xfrm>
        <a:graphic>
          <a:graphicData uri="http://schemas.openxmlformats.org/drawingml/2006/table">
            <a:tbl>
              <a:tblPr>
                <a:effectLst>
                  <a:outerShdw blurRad="50800" dist="38100" dir="5400000" algn="t" rotWithShape="0">
                    <a:prstClr val="black">
                      <a:alpha val="40000"/>
                    </a:prstClr>
                  </a:outerShdw>
                </a:effectLst>
              </a:tblPr>
              <a:tblGrid>
                <a:gridCol w="3044108">
                  <a:extLst>
                    <a:ext uri="{9D8B030D-6E8A-4147-A177-3AD203B41FA5}">
                      <a16:colId xmlns:a16="http://schemas.microsoft.com/office/drawing/2014/main" val="1767622906"/>
                    </a:ext>
                  </a:extLst>
                </a:gridCol>
                <a:gridCol w="1864026">
                  <a:extLst>
                    <a:ext uri="{9D8B030D-6E8A-4147-A177-3AD203B41FA5}">
                      <a16:colId xmlns:a16="http://schemas.microsoft.com/office/drawing/2014/main" val="393254232"/>
                    </a:ext>
                  </a:extLst>
                </a:gridCol>
                <a:gridCol w="1749569">
                  <a:extLst>
                    <a:ext uri="{9D8B030D-6E8A-4147-A177-3AD203B41FA5}">
                      <a16:colId xmlns:a16="http://schemas.microsoft.com/office/drawing/2014/main" val="2248675171"/>
                    </a:ext>
                  </a:extLst>
                </a:gridCol>
              </a:tblGrid>
              <a:tr h="342827">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anose="020F0502020204030204" pitchFamily="34" charset="0"/>
                        </a:rPr>
                        <a:t>İSTİHDAM EDİLENLERİN SEKTÖREL DAĞILIMI ORANLARI (%)*</a:t>
                      </a:r>
                      <a:endParaRPr kumimoji="0" lang="tr-TR" sz="2000" b="1" i="0" u="none" strike="noStrike" cap="none" normalizeH="0" baseline="0" dirty="0">
                        <a:ln>
                          <a:noFill/>
                        </a:ln>
                        <a:solidFill>
                          <a:schemeClr val="bg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59674216"/>
                  </a:ext>
                </a:extLst>
              </a:tr>
              <a:tr h="2373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185738"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cs typeface="Times New Roman" pitchFamily="18" charset="0"/>
                        </a:rPr>
                        <a:t>TÜRKİYE</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Calibri" panose="020F0502020204030204" pitchFamily="34" charset="0"/>
                          <a:cs typeface="Times New Roman" pitchFamily="18" charset="0"/>
                        </a:rPr>
                        <a:t>İSTANBUL</a:t>
                      </a:r>
                      <a:endParaRPr kumimoji="0" lang="tr-TR" sz="1200" b="1" i="0" u="none" strike="noStrike" cap="none" normalizeH="0" baseline="0" dirty="0">
                        <a:ln>
                          <a:noFill/>
                        </a:ln>
                        <a:solidFill>
                          <a:srgbClr val="283845"/>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34471674"/>
                  </a:ext>
                </a:extLst>
              </a:tr>
              <a:tr h="2373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mn-lt"/>
                          <a:cs typeface="Times New Roman" pitchFamily="18" charset="0"/>
                        </a:rPr>
                        <a:t>TARIM SEKTÖRÜ ORANI </a:t>
                      </a:r>
                      <a:endParaRPr kumimoji="0" lang="tr-TR" sz="1200" b="0"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15,8</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0,6</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28465988"/>
                  </a:ext>
                </a:extLst>
              </a:tr>
              <a:tr h="2373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mn-lt"/>
                        </a:rPr>
                        <a:t>SANAYİ SEKTÖRÜ ORANI </a:t>
                      </a:r>
                      <a:endParaRPr kumimoji="0" lang="tr-TR" sz="1200" b="1"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27,7</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31,5</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3565553"/>
                  </a:ext>
                </a:extLst>
              </a:tr>
              <a:tr h="2373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283845"/>
                          </a:solidFill>
                          <a:effectLst/>
                          <a:latin typeface="+mn-lt"/>
                        </a:rPr>
                        <a:t>HİZMET SEKTÖRÜ ORANI </a:t>
                      </a:r>
                      <a:endParaRPr kumimoji="0" lang="tr-TR" sz="1200" b="1" i="0" u="none" strike="noStrike" cap="none" normalizeH="0" baseline="0" dirty="0">
                        <a:ln>
                          <a:noFill/>
                        </a:ln>
                        <a:solidFill>
                          <a:srgbClr val="283845"/>
                        </a:solidFill>
                        <a:effectLst/>
                        <a:latin typeface="+mn-lt"/>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56,5</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Calibri" panose="020F0502020204030204" pitchFamily="34" charset="0"/>
                        </a:rPr>
                        <a:t>68</a:t>
                      </a:r>
                      <a:endParaRPr kumimoji="0" lang="tr-TR" sz="12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17236439"/>
                  </a:ext>
                </a:extLst>
              </a:tr>
            </a:tbl>
          </a:graphicData>
        </a:graphic>
      </p:graphicFrame>
      <p:sp>
        <p:nvSpPr>
          <p:cNvPr id="4" name="Slayt Numarası Yer Tutucusu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38000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1" y="132362"/>
            <a:ext cx="6858000" cy="571634"/>
          </a:xfrm>
          <a:prstGeom prst="rect">
            <a:avLst/>
          </a:prstGeom>
          <a:solidFill>
            <a:srgbClr val="484848"/>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F6C995"/>
                </a:solidFill>
                <a:effectLst/>
                <a:uLnTx/>
                <a:uFillTx/>
                <a:latin typeface="Century Gothic" panose="020B0502020202020204" pitchFamily="34" charset="0"/>
                <a:ea typeface="+mn-ea"/>
                <a:cs typeface="+mn-cs"/>
              </a:rPr>
              <a:t>                                  İÇİNDEKİLER</a:t>
            </a:r>
          </a:p>
        </p:txBody>
      </p:sp>
      <p:sp>
        <p:nvSpPr>
          <p:cNvPr id="3" name="Dikdörtgen 2"/>
          <p:cNvSpPr/>
          <p:nvPr/>
        </p:nvSpPr>
        <p:spPr>
          <a:xfrm>
            <a:off x="363068" y="1"/>
            <a:ext cx="766483" cy="878517"/>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ikdörtgen 3"/>
          <p:cNvSpPr/>
          <p:nvPr/>
        </p:nvSpPr>
        <p:spPr>
          <a:xfrm>
            <a:off x="0" y="9376108"/>
            <a:ext cx="6858000" cy="412377"/>
          </a:xfrm>
          <a:prstGeom prst="rect">
            <a:avLst/>
          </a:prstGeom>
          <a:solidFill>
            <a:srgbClr val="F6C99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1" i="1" u="none" strike="noStrike" kern="1200" cap="none" spc="0" normalizeH="0" baseline="0" noProof="0" dirty="0">
                <a:ln>
                  <a:noFill/>
                </a:ln>
                <a:solidFill>
                  <a:srgbClr val="484848"/>
                </a:solidFill>
                <a:effectLst/>
                <a:uLnTx/>
                <a:uFillTx/>
                <a:latin typeface="Calibri" panose="020F0502020204030204"/>
                <a:ea typeface="+mn-ea"/>
                <a:cs typeface="+mn-cs"/>
              </a:rPr>
              <a:t>İl Planlama ve Koordinasyon Müdürlüğü</a:t>
            </a:r>
          </a:p>
        </p:txBody>
      </p:sp>
      <p:pic>
        <p:nvPicPr>
          <p:cNvPr id="5" name="Resim 4"/>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448939" y="175447"/>
            <a:ext cx="567767" cy="392052"/>
          </a:xfrm>
          <a:prstGeom prst="rect">
            <a:avLst/>
          </a:prstGeom>
        </p:spPr>
      </p:pic>
      <p:sp>
        <p:nvSpPr>
          <p:cNvPr id="7" name="Dikdörtgen 6"/>
          <p:cNvSpPr/>
          <p:nvPr/>
        </p:nvSpPr>
        <p:spPr>
          <a:xfrm>
            <a:off x="363068" y="18741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13</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9" name="Düz Bağlayıcı 8"/>
          <p:cNvCxnSpPr/>
          <p:nvPr/>
        </p:nvCxnSpPr>
        <p:spPr>
          <a:xfrm flipV="1">
            <a:off x="225217" y="259356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363068" y="2701142"/>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1" u="none" strike="noStrike" kern="1200" cap="none" spc="0" normalizeH="0" baseline="0" noProof="0" dirty="0" smtClean="0">
                <a:ln>
                  <a:noFill/>
                </a:ln>
                <a:solidFill>
                  <a:srgbClr val="484848"/>
                </a:solidFill>
                <a:effectLst/>
                <a:uLnTx/>
                <a:uFillTx/>
                <a:latin typeface="Calibri" panose="020F0502020204030204"/>
                <a:ea typeface="+mn-ea"/>
                <a:cs typeface="+mn-cs"/>
              </a:rPr>
              <a:t>15</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2" name="Düz Bağlayıcı 11"/>
          <p:cNvCxnSpPr/>
          <p:nvPr/>
        </p:nvCxnSpPr>
        <p:spPr>
          <a:xfrm flipV="1">
            <a:off x="225217" y="344745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3" name="Dikdörtgen 12"/>
          <p:cNvSpPr>
            <a:spLocks noChangeAspect="1"/>
          </p:cNvSpPr>
          <p:nvPr/>
        </p:nvSpPr>
        <p:spPr>
          <a:xfrm>
            <a:off x="363068" y="3607870"/>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19</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4" name="Metin kutusu 13"/>
          <p:cNvSpPr txBox="1"/>
          <p:nvPr/>
        </p:nvSpPr>
        <p:spPr>
          <a:xfrm>
            <a:off x="1344705" y="3775104"/>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İŞ ve ÇALIŞMA HAYATI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5" name="Metin kutusu 14"/>
          <p:cNvSpPr txBox="1"/>
          <p:nvPr/>
        </p:nvSpPr>
        <p:spPr>
          <a:xfrm>
            <a:off x="1344704" y="2837186"/>
            <a:ext cx="27899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ASAYİŞ ve GÜVENLİK</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6" name="Düz Bağlayıcı 15"/>
          <p:cNvCxnSpPr/>
          <p:nvPr/>
        </p:nvCxnSpPr>
        <p:spPr>
          <a:xfrm flipV="1">
            <a:off x="264974" y="4384628"/>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1344705" y="2024678"/>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İDARİ YAPI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3" name="Dikdörtgen 22"/>
          <p:cNvSpPr/>
          <p:nvPr/>
        </p:nvSpPr>
        <p:spPr>
          <a:xfrm>
            <a:off x="363068" y="4452753"/>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21</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36" name="Düz Bağlayıcı 35"/>
          <p:cNvCxnSpPr/>
          <p:nvPr/>
        </p:nvCxnSpPr>
        <p:spPr>
          <a:xfrm flipV="1">
            <a:off x="331235" y="520289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7" name="Dikdörtgen 36"/>
          <p:cNvSpPr>
            <a:spLocks noChangeAspect="1"/>
          </p:cNvSpPr>
          <p:nvPr/>
        </p:nvSpPr>
        <p:spPr>
          <a:xfrm>
            <a:off x="389572" y="5299821"/>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25</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47" name="Dikdörtgen 46"/>
          <p:cNvSpPr/>
          <p:nvPr/>
        </p:nvSpPr>
        <p:spPr>
          <a:xfrm>
            <a:off x="378988" y="1024738"/>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a:solidFill>
                  <a:srgbClr val="484848"/>
                </a:solidFill>
                <a:latin typeface="Calibri" panose="020F0502020204030204"/>
              </a:rPr>
              <a:t>4</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48" name="Düz Bağlayıcı 47"/>
          <p:cNvCxnSpPr/>
          <p:nvPr/>
        </p:nvCxnSpPr>
        <p:spPr>
          <a:xfrm flipV="1">
            <a:off x="241137" y="177105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49" name="Metin kutusu 48"/>
          <p:cNvSpPr txBox="1"/>
          <p:nvPr/>
        </p:nvSpPr>
        <p:spPr>
          <a:xfrm>
            <a:off x="1360625" y="1160782"/>
            <a:ext cx="1918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dirty="0" smtClean="0">
                <a:solidFill>
                  <a:srgbClr val="484848"/>
                </a:solidFill>
                <a:latin typeface="Calibri" panose="020F0502020204030204"/>
              </a:rPr>
              <a:t>NÜFUS</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50" name="Metin kutusu 49"/>
          <p:cNvSpPr txBox="1"/>
          <p:nvPr/>
        </p:nvSpPr>
        <p:spPr>
          <a:xfrm>
            <a:off x="1286802" y="4547865"/>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MİLLİ GELİR ve EKONOMİK DURUM</a:t>
            </a:r>
          </a:p>
        </p:txBody>
      </p:sp>
      <p:sp>
        <p:nvSpPr>
          <p:cNvPr id="51" name="Metin kutusu 50"/>
          <p:cNvSpPr txBox="1"/>
          <p:nvPr/>
        </p:nvSpPr>
        <p:spPr>
          <a:xfrm>
            <a:off x="1279221" y="5361267"/>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smtClean="0">
                <a:ln>
                  <a:noFill/>
                </a:ln>
                <a:solidFill>
                  <a:srgbClr val="484848"/>
                </a:solidFill>
                <a:effectLst/>
                <a:uLnTx/>
                <a:uFillTx/>
                <a:latin typeface="Calibri" panose="020F0502020204030204"/>
                <a:ea typeface="+mn-ea"/>
                <a:cs typeface="+mn-cs"/>
              </a:rPr>
              <a:t>EĞİTİM</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52" name="Düz Bağlayıcı 51"/>
          <p:cNvCxnSpPr/>
          <p:nvPr/>
        </p:nvCxnSpPr>
        <p:spPr>
          <a:xfrm flipV="1">
            <a:off x="364366" y="604440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3" name="Metin kutusu 52"/>
          <p:cNvSpPr txBox="1"/>
          <p:nvPr/>
        </p:nvSpPr>
        <p:spPr>
          <a:xfrm>
            <a:off x="1292475" y="6217300"/>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ULAŞTIRMA</a:t>
            </a:r>
          </a:p>
        </p:txBody>
      </p:sp>
      <p:sp>
        <p:nvSpPr>
          <p:cNvPr id="54" name="Dikdörtgen 53"/>
          <p:cNvSpPr>
            <a:spLocks noChangeAspect="1"/>
          </p:cNvSpPr>
          <p:nvPr/>
        </p:nvSpPr>
        <p:spPr>
          <a:xfrm>
            <a:off x="422702" y="6141334"/>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32</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56" name="Düz Bağlayıcı 55"/>
          <p:cNvCxnSpPr/>
          <p:nvPr/>
        </p:nvCxnSpPr>
        <p:spPr>
          <a:xfrm flipV="1">
            <a:off x="410749" y="6899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7" name="Metin kutusu 56"/>
          <p:cNvSpPr txBox="1"/>
          <p:nvPr/>
        </p:nvSpPr>
        <p:spPr>
          <a:xfrm>
            <a:off x="1305725" y="7045421"/>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SAĞLIK</a:t>
            </a:r>
          </a:p>
        </p:txBody>
      </p:sp>
      <p:cxnSp>
        <p:nvCxnSpPr>
          <p:cNvPr id="58" name="Düz Bağlayıcı 57"/>
          <p:cNvCxnSpPr/>
          <p:nvPr/>
        </p:nvCxnSpPr>
        <p:spPr>
          <a:xfrm flipV="1">
            <a:off x="404123" y="7661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59" name="Metin kutusu 58"/>
          <p:cNvSpPr txBox="1"/>
          <p:nvPr/>
        </p:nvSpPr>
        <p:spPr>
          <a:xfrm>
            <a:off x="1252717" y="7849269"/>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SOSYAL HİZMETLER</a:t>
            </a:r>
          </a:p>
        </p:txBody>
      </p:sp>
      <p:sp>
        <p:nvSpPr>
          <p:cNvPr id="60" name="Metin kutusu 59"/>
          <p:cNvSpPr txBox="1"/>
          <p:nvPr/>
        </p:nvSpPr>
        <p:spPr>
          <a:xfrm>
            <a:off x="1330176" y="8670609"/>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KÜLTÜR  ve TURİZM</a:t>
            </a:r>
          </a:p>
        </p:txBody>
      </p:sp>
      <p:cxnSp>
        <p:nvCxnSpPr>
          <p:cNvPr id="61" name="Düz Bağlayıcı 60"/>
          <p:cNvCxnSpPr/>
          <p:nvPr/>
        </p:nvCxnSpPr>
        <p:spPr>
          <a:xfrm flipV="1">
            <a:off x="424001" y="851593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62" name="Dikdörtgen 61"/>
          <p:cNvSpPr>
            <a:spLocks noChangeAspect="1"/>
          </p:cNvSpPr>
          <p:nvPr/>
        </p:nvSpPr>
        <p:spPr>
          <a:xfrm>
            <a:off x="416076" y="6929839"/>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smtClean="0">
                <a:solidFill>
                  <a:srgbClr val="484848"/>
                </a:solidFill>
                <a:latin typeface="Calibri" panose="020F0502020204030204"/>
              </a:rPr>
              <a:t>37</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63" name="Dikdörtgen 62"/>
          <p:cNvSpPr>
            <a:spLocks noChangeAspect="1"/>
          </p:cNvSpPr>
          <p:nvPr/>
        </p:nvSpPr>
        <p:spPr>
          <a:xfrm>
            <a:off x="409450" y="77448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dirty="0">
                <a:solidFill>
                  <a:srgbClr val="484848"/>
                </a:solidFill>
                <a:latin typeface="Calibri" panose="020F0502020204030204"/>
              </a:rPr>
              <a:t>4</a:t>
            </a:r>
            <a:r>
              <a:rPr lang="tr-TR" sz="3600" b="1" i="1" dirty="0" smtClean="0">
                <a:solidFill>
                  <a:srgbClr val="484848"/>
                </a:solidFill>
                <a:latin typeface="Calibri" panose="020F0502020204030204"/>
              </a:rPr>
              <a:t>0</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64" name="Dikdörtgen 63"/>
          <p:cNvSpPr>
            <a:spLocks noChangeAspect="1"/>
          </p:cNvSpPr>
          <p:nvPr/>
        </p:nvSpPr>
        <p:spPr>
          <a:xfrm>
            <a:off x="442581" y="8586360"/>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43</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866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Tablo"/>
          <p:cNvGraphicFramePr>
            <a:graphicFrameLocks noGrp="1"/>
          </p:cNvGraphicFramePr>
          <p:nvPr>
            <p:extLst/>
          </p:nvPr>
        </p:nvGraphicFramePr>
        <p:xfrm>
          <a:off x="126999" y="921292"/>
          <a:ext cx="6609977" cy="7892105"/>
        </p:xfrm>
        <a:graphic>
          <a:graphicData uri="http://schemas.openxmlformats.org/drawingml/2006/table">
            <a:tbl>
              <a:tblPr>
                <a:effectLst>
                  <a:outerShdw blurRad="50800" dist="38100" dir="5400000" algn="t" rotWithShape="0">
                    <a:prstClr val="black">
                      <a:alpha val="40000"/>
                    </a:prstClr>
                  </a:outerShdw>
                </a:effectLst>
              </a:tblPr>
              <a:tblGrid>
                <a:gridCol w="2110993">
                  <a:extLst>
                    <a:ext uri="{9D8B030D-6E8A-4147-A177-3AD203B41FA5}">
                      <a16:colId xmlns:a16="http://schemas.microsoft.com/office/drawing/2014/main" val="20000"/>
                    </a:ext>
                  </a:extLst>
                </a:gridCol>
                <a:gridCol w="864212">
                  <a:extLst>
                    <a:ext uri="{9D8B030D-6E8A-4147-A177-3AD203B41FA5}">
                      <a16:colId xmlns:a16="http://schemas.microsoft.com/office/drawing/2014/main" val="20002"/>
                    </a:ext>
                  </a:extLst>
                </a:gridCol>
                <a:gridCol w="864212">
                  <a:extLst>
                    <a:ext uri="{9D8B030D-6E8A-4147-A177-3AD203B41FA5}">
                      <a16:colId xmlns:a16="http://schemas.microsoft.com/office/drawing/2014/main" val="20003"/>
                    </a:ext>
                  </a:extLst>
                </a:gridCol>
                <a:gridCol w="813374">
                  <a:extLst>
                    <a:ext uri="{9D8B030D-6E8A-4147-A177-3AD203B41FA5}">
                      <a16:colId xmlns:a16="http://schemas.microsoft.com/office/drawing/2014/main" val="20005"/>
                    </a:ext>
                  </a:extLst>
                </a:gridCol>
                <a:gridCol w="978593">
                  <a:extLst>
                    <a:ext uri="{9D8B030D-6E8A-4147-A177-3AD203B41FA5}">
                      <a16:colId xmlns:a16="http://schemas.microsoft.com/office/drawing/2014/main" val="20004"/>
                    </a:ext>
                  </a:extLst>
                </a:gridCol>
                <a:gridCol w="978593">
                  <a:extLst>
                    <a:ext uri="{9D8B030D-6E8A-4147-A177-3AD203B41FA5}">
                      <a16:colId xmlns:a16="http://schemas.microsoft.com/office/drawing/2014/main" val="4061483752"/>
                    </a:ext>
                  </a:extLst>
                </a:gridCol>
              </a:tblGrid>
              <a:tr h="538542">
                <a:tc>
                  <a:txBody>
                    <a:bodyPr/>
                    <a:lstStyle/>
                    <a:p>
                      <a:pPr algn="ctr" fontAlgn="b"/>
                      <a:r>
                        <a:rPr lang="tr-TR" sz="1200" b="1" i="0" u="none" strike="noStrike" dirty="0">
                          <a:solidFill>
                            <a:schemeClr val="bg1"/>
                          </a:solidFill>
                          <a:latin typeface="Calibri" panose="020F0502020204030204" pitchFamily="34" charset="0"/>
                          <a:cs typeface="Arial" pitchFamily="34" charset="0"/>
                        </a:rPr>
                        <a:t>ÇALIŞMA</a:t>
                      </a:r>
                      <a:r>
                        <a:rPr lang="tr-TR" sz="1200" b="1" i="0" u="none" strike="noStrike" baseline="0" dirty="0">
                          <a:solidFill>
                            <a:schemeClr val="bg1"/>
                          </a:solidFill>
                          <a:latin typeface="Calibri" panose="020F0502020204030204" pitchFamily="34" charset="0"/>
                          <a:cs typeface="Arial" pitchFamily="34" charset="0"/>
                        </a:rPr>
                        <a:t> HAYATI</a:t>
                      </a:r>
                      <a:endParaRPr lang="tr-TR" sz="12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2018</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2019</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a:solidFill>
                            <a:schemeClr val="bg1"/>
                          </a:solidFill>
                          <a:latin typeface="Calibri" panose="020F0502020204030204" pitchFamily="34" charset="0"/>
                          <a:ea typeface="+mn-ea"/>
                          <a:cs typeface="Arial" pitchFamily="34" charset="0"/>
                        </a:rPr>
                        <a:t>2020</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smtClean="0">
                          <a:solidFill>
                            <a:schemeClr val="bg1"/>
                          </a:solidFill>
                          <a:latin typeface="Calibri" panose="020F0502020204030204" pitchFamily="34" charset="0"/>
                          <a:ea typeface="+mn-ea"/>
                          <a:cs typeface="Arial" pitchFamily="34" charset="0"/>
                        </a:rPr>
                        <a:t>2021</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200" b="1" i="0" u="none" strike="noStrike" kern="1200" baseline="0" dirty="0" smtClean="0">
                          <a:solidFill>
                            <a:schemeClr val="bg1"/>
                          </a:solidFill>
                          <a:latin typeface="Calibri" panose="020F0502020204030204" pitchFamily="34" charset="0"/>
                          <a:ea typeface="+mn-ea"/>
                          <a:cs typeface="Arial" pitchFamily="34" charset="0"/>
                        </a:rPr>
                        <a:t>2022* </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538542">
                <a:tc>
                  <a:txBody>
                    <a:bodyPr/>
                    <a:lstStyle/>
                    <a:p>
                      <a:pPr algn="just" fontAlgn="b"/>
                      <a:r>
                        <a:rPr lang="tr-TR" sz="1200" b="1" i="0" u="none" strike="noStrike" dirty="0">
                          <a:solidFill>
                            <a:schemeClr val="tx1"/>
                          </a:solidFill>
                          <a:latin typeface="Calibri" panose="020F0502020204030204" pitchFamily="34" charset="0"/>
                          <a:cs typeface="Arial" pitchFamily="34" charset="0"/>
                        </a:rPr>
                        <a:t>İSTİHDAM </a:t>
                      </a:r>
                      <a:r>
                        <a:rPr lang="tr-TR" sz="1200" b="1" i="0" u="none" strike="noStrike" dirty="0" smtClean="0">
                          <a:solidFill>
                            <a:schemeClr val="tx1"/>
                          </a:solidFill>
                          <a:latin typeface="Calibri" panose="020F0502020204030204" pitchFamily="34" charset="0"/>
                          <a:cs typeface="Arial" pitchFamily="34" charset="0"/>
                        </a:rPr>
                        <a:t>EDİLENLER</a:t>
                      </a:r>
                      <a:endParaRPr lang="tr-TR" sz="1200" b="1" i="0" u="none" strike="noStrike" dirty="0">
                        <a:solidFill>
                          <a:schemeClr val="tx1"/>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5.899.000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5.778.000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smtClean="0">
                          <a:solidFill>
                            <a:schemeClr val="tx1"/>
                          </a:solidFill>
                          <a:latin typeface="Calibri" panose="020F0502020204030204" pitchFamily="34" charset="0"/>
                          <a:ea typeface="+mn-ea"/>
                          <a:cs typeface="Arial" pitchFamily="34" charset="0"/>
                        </a:rPr>
                        <a:t>6.289.000</a:t>
                      </a:r>
                      <a:endParaRPr lang="tr-TR" sz="1200" b="1" i="0" u="none" strike="noStrike" kern="1200" dirty="0">
                        <a:solidFill>
                          <a:schemeClr val="tx1"/>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smtClean="0">
                          <a:solidFill>
                            <a:schemeClr val="tx1"/>
                          </a:solidFill>
                          <a:latin typeface="Calibri" panose="020F0502020204030204" pitchFamily="34" charset="0"/>
                          <a:ea typeface="+mn-ea"/>
                          <a:cs typeface="Arial" pitchFamily="34" charset="0"/>
                        </a:rPr>
                        <a:t>5.781.000</a:t>
                      </a:r>
                      <a:endParaRPr lang="tr-TR" sz="1200" b="1" i="0" u="none" strike="noStrike" kern="1200" dirty="0">
                        <a:solidFill>
                          <a:schemeClr val="tx1"/>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smtClean="0">
                          <a:solidFill>
                            <a:schemeClr val="tx1"/>
                          </a:solidFill>
                          <a:latin typeface="Calibri" panose="020F0502020204030204" pitchFamily="34" charset="0"/>
                          <a:ea typeface="+mn-ea"/>
                          <a:cs typeface="Arial" pitchFamily="34" charset="0"/>
                        </a:rPr>
                        <a:t>6.279.000**</a:t>
                      </a:r>
                      <a:endParaRPr lang="tr-TR" sz="1200" b="1" i="0" u="none" strike="noStrike" kern="1200" dirty="0">
                        <a:solidFill>
                          <a:schemeClr val="tx1"/>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25317">
                <a:tc>
                  <a:txBody>
                    <a:bodyPr/>
                    <a:lstStyle/>
                    <a:p>
                      <a:pPr algn="just" fontAlgn="b"/>
                      <a:r>
                        <a:rPr lang="tr-TR" sz="1200" b="1" i="0" u="none" strike="noStrike" dirty="0">
                          <a:solidFill>
                            <a:schemeClr val="tx1"/>
                          </a:solidFill>
                          <a:latin typeface="Calibri" panose="020F0502020204030204" pitchFamily="34" charset="0"/>
                          <a:cs typeface="Arial" pitchFamily="34" charset="0"/>
                        </a:rPr>
                        <a:t>İŞSİZ SAYISI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839.000 </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 1.010.000</a:t>
                      </a: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smtClean="0">
                          <a:solidFill>
                            <a:schemeClr val="tx1"/>
                          </a:solidFill>
                          <a:latin typeface="Calibri" panose="020F0502020204030204" pitchFamily="34" charset="0"/>
                          <a:ea typeface="+mn-ea"/>
                          <a:cs typeface="Arial" pitchFamily="34" charset="0"/>
                        </a:rPr>
                        <a:t>926.000 </a:t>
                      </a:r>
                      <a:endParaRPr lang="tr-TR" sz="1200" b="1" i="0" u="none" strike="noStrike" kern="1200" dirty="0">
                        <a:solidFill>
                          <a:schemeClr val="tx1"/>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smtClean="0">
                          <a:solidFill>
                            <a:schemeClr val="tx1"/>
                          </a:solidFill>
                          <a:latin typeface="Calibri" panose="020F0502020204030204" pitchFamily="34" charset="0"/>
                          <a:ea typeface="+mn-ea"/>
                          <a:cs typeface="Arial" pitchFamily="34" charset="0"/>
                        </a:rPr>
                        <a:t>814.000</a:t>
                      </a:r>
                      <a:endParaRPr lang="tr-TR" sz="1200" b="1" i="0" u="none" strike="noStrike" kern="1200" dirty="0">
                        <a:solidFill>
                          <a:schemeClr val="tx1"/>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smtClean="0">
                          <a:solidFill>
                            <a:schemeClr val="tx1"/>
                          </a:solidFill>
                          <a:latin typeface="Calibri" panose="020F0502020204030204" pitchFamily="34" charset="0"/>
                          <a:ea typeface="+mn-ea"/>
                          <a:cs typeface="Arial" pitchFamily="34" charset="0"/>
                        </a:rPr>
                        <a:t>713.000**</a:t>
                      </a:r>
                      <a:endParaRPr lang="tr-TR" sz="1200" b="1" i="0" u="none" strike="noStrike" kern="1200" dirty="0">
                        <a:solidFill>
                          <a:schemeClr val="tx1"/>
                        </a:solidFill>
                        <a:latin typeface="Calibri" panose="020F0502020204030204" pitchFamily="34" charset="0"/>
                        <a:ea typeface="+mn-ea"/>
                        <a:cs typeface="Arial" pitchFamily="34" charset="0"/>
                      </a:endParaRPr>
                    </a:p>
                  </a:txBody>
                  <a:tcPr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2"/>
                  </a:ext>
                </a:extLst>
              </a:tr>
              <a:tr h="538542">
                <a:tc>
                  <a:txBody>
                    <a:bodyPr/>
                    <a:lstStyle/>
                    <a:p>
                      <a:pPr algn="just" fontAlgn="b"/>
                      <a:r>
                        <a:rPr lang="tr-TR" sz="1200" b="1" i="0" u="none" strike="noStrike" dirty="0">
                          <a:solidFill>
                            <a:schemeClr val="tx1"/>
                          </a:solidFill>
                          <a:latin typeface="Calibri" panose="020F0502020204030204" pitchFamily="34" charset="0"/>
                          <a:cs typeface="Arial" pitchFamily="34" charset="0"/>
                        </a:rPr>
                        <a:t>SSK MENSUBU (4/a)</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4.399.199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4.376.514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4.696.350</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4.944.724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4.780.006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2739">
                <a:tc>
                  <a:txBody>
                    <a:bodyPr/>
                    <a:lstStyle/>
                    <a:p>
                      <a:pPr algn="just" fontAlgn="b"/>
                      <a:r>
                        <a:rPr lang="tr-TR" sz="1200" b="1" i="0" u="none" strike="noStrike" dirty="0">
                          <a:solidFill>
                            <a:schemeClr val="tx1"/>
                          </a:solidFill>
                          <a:latin typeface="Calibri" panose="020F0502020204030204" pitchFamily="34" charset="0"/>
                          <a:cs typeface="Arial" pitchFamily="34" charset="0"/>
                        </a:rPr>
                        <a:t>BAĞKURLU (4/b)</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581.346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559.331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597.049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653.701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690.550</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8926">
                <a:tc>
                  <a:txBody>
                    <a:bodyPr/>
                    <a:lstStyle/>
                    <a:p>
                      <a:pPr algn="just" fontAlgn="b"/>
                      <a:r>
                        <a:rPr lang="tr-TR" sz="1200" b="1" i="0" u="none" strike="noStrike" dirty="0">
                          <a:solidFill>
                            <a:schemeClr val="tx1"/>
                          </a:solidFill>
                          <a:latin typeface="Calibri" panose="020F0502020204030204" pitchFamily="34" charset="0"/>
                          <a:cs typeface="Arial" pitchFamily="34" charset="0"/>
                        </a:rPr>
                        <a:t>EMEKLİ SANDIĞI MENSUBU (4/c)</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346.979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352.839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351.545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355.562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365.052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38542">
                <a:tc>
                  <a:txBody>
                    <a:bodyPr/>
                    <a:lstStyle/>
                    <a:p>
                      <a:pPr algn="just" fontAlgn="b"/>
                      <a:r>
                        <a:rPr lang="tr-TR" sz="1200" b="1" i="0" u="none" strike="noStrike" kern="1200" dirty="0">
                          <a:solidFill>
                            <a:srgbClr val="283845"/>
                          </a:solidFill>
                          <a:latin typeface="Calibri" panose="020F0502020204030204" pitchFamily="34" charset="0"/>
                          <a:ea typeface="+mn-ea"/>
                          <a:cs typeface="Arial" pitchFamily="34" charset="0"/>
                        </a:rPr>
                        <a:t>TOPLAM SGK’LI ÇALIŞAN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5.327.524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5.288.684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5.644.944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i="0" u="none" strike="noStrike" kern="1200" dirty="0" smtClean="0">
                          <a:solidFill>
                            <a:srgbClr val="283845"/>
                          </a:solidFill>
                          <a:latin typeface="Calibri" panose="020F0502020204030204" pitchFamily="34" charset="0"/>
                          <a:ea typeface="+mn-ea"/>
                          <a:cs typeface="Arial" pitchFamily="34" charset="0"/>
                        </a:rPr>
                        <a:t>5.953.987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200" b="1" i="0" u="none" strike="noStrike" kern="1200" dirty="0" smtClean="0">
                          <a:solidFill>
                            <a:srgbClr val="283845"/>
                          </a:solidFill>
                          <a:latin typeface="Calibri" panose="020F0502020204030204" pitchFamily="34" charset="0"/>
                          <a:ea typeface="+mn-ea"/>
                          <a:cs typeface="Arial" pitchFamily="34" charset="0"/>
                        </a:rPr>
                        <a:t>5.835.608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6"/>
                  </a:ext>
                </a:extLst>
              </a:tr>
              <a:tr h="538542">
                <a:tc>
                  <a:txBody>
                    <a:bodyPr/>
                    <a:lstStyle/>
                    <a:p>
                      <a:pPr algn="just" fontAlgn="b"/>
                      <a:r>
                        <a:rPr lang="tr-TR" sz="1200" b="1" i="0" u="none" strike="noStrike" dirty="0">
                          <a:solidFill>
                            <a:schemeClr val="tx1"/>
                          </a:solidFill>
                          <a:latin typeface="Calibri" panose="020F0502020204030204" pitchFamily="34" charset="0"/>
                          <a:cs typeface="Arial" pitchFamily="34" charset="0"/>
                        </a:rPr>
                        <a:t>SSK EMEKLİSİ (4/a)</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1.802.003</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1.857.147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1.911.999</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1.970.051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1.982.124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16334">
                <a:tc>
                  <a:txBody>
                    <a:bodyPr/>
                    <a:lstStyle/>
                    <a:p>
                      <a:pPr algn="just" fontAlgn="b"/>
                      <a:r>
                        <a:rPr lang="tr-TR" sz="1200" b="1" i="0" u="none" strike="noStrike" dirty="0">
                          <a:solidFill>
                            <a:schemeClr val="tx1"/>
                          </a:solidFill>
                          <a:latin typeface="Calibri" panose="020F0502020204030204" pitchFamily="34" charset="0"/>
                          <a:cs typeface="Arial" pitchFamily="34" charset="0"/>
                        </a:rPr>
                        <a:t>BAĞKUR EMEKLİSİ  (4/b)</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293.445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296.148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297.158</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299.051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300.271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38542">
                <a:tc>
                  <a:txBody>
                    <a:bodyPr/>
                    <a:lstStyle/>
                    <a:p>
                      <a:pPr algn="just" fontAlgn="b"/>
                      <a:r>
                        <a:rPr lang="tr-TR" sz="1200" b="1" i="0" u="none" strike="noStrike" dirty="0">
                          <a:solidFill>
                            <a:schemeClr val="tx1"/>
                          </a:solidFill>
                          <a:latin typeface="Calibri" panose="020F0502020204030204" pitchFamily="34" charset="0"/>
                          <a:cs typeface="Arial" pitchFamily="34" charset="0"/>
                        </a:rPr>
                        <a:t>EMEKLİ SANDIĞI EMEKLİSİ (4/c)</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329.357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333.701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a:solidFill>
                            <a:schemeClr val="tx1"/>
                          </a:solidFill>
                          <a:latin typeface="Calibri" panose="020F0502020204030204" pitchFamily="34" charset="0"/>
                          <a:ea typeface="+mn-ea"/>
                          <a:cs typeface="Arial" pitchFamily="34" charset="0"/>
                        </a:rPr>
                        <a:t>337.797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340.735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b" latinLnBrk="0" hangingPunct="1">
                        <a:lnSpc>
                          <a:spcPct val="115000"/>
                        </a:lnSpc>
                        <a:spcAft>
                          <a:spcPts val="0"/>
                        </a:spcAft>
                      </a:pPr>
                      <a:r>
                        <a:rPr lang="tr-TR" sz="1200" b="0" i="0" u="none" strike="noStrike" kern="1200" dirty="0" smtClean="0">
                          <a:solidFill>
                            <a:schemeClr val="tx1"/>
                          </a:solidFill>
                          <a:latin typeface="Calibri" panose="020F0502020204030204" pitchFamily="34" charset="0"/>
                          <a:ea typeface="+mn-ea"/>
                          <a:cs typeface="Arial" pitchFamily="34" charset="0"/>
                        </a:rPr>
                        <a:t>337.917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38542">
                <a:tc>
                  <a:txBody>
                    <a:bodyPr/>
                    <a:lstStyle/>
                    <a:p>
                      <a:pPr algn="just" fontAlgn="b"/>
                      <a:r>
                        <a:rPr lang="tr-TR" sz="1200" b="1" i="0" u="none" strike="noStrike" kern="1200" dirty="0">
                          <a:solidFill>
                            <a:srgbClr val="283845"/>
                          </a:solidFill>
                          <a:latin typeface="Calibri" panose="020F0502020204030204" pitchFamily="34" charset="0"/>
                          <a:ea typeface="+mn-ea"/>
                          <a:cs typeface="Arial" pitchFamily="34" charset="0"/>
                        </a:rPr>
                        <a:t>TOPLAM SGK EMEKLİSİ SAYISI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2.424.805</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2.486.996</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200" b="1" i="0" u="none" strike="noStrike" kern="1200" dirty="0">
                          <a:solidFill>
                            <a:srgbClr val="283845"/>
                          </a:solidFill>
                          <a:latin typeface="Calibri" panose="020F0502020204030204" pitchFamily="34" charset="0"/>
                          <a:ea typeface="+mn-ea"/>
                          <a:cs typeface="Arial" pitchFamily="34" charset="0"/>
                        </a:rPr>
                        <a:t>2.546.954</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200" b="1" i="0" u="none" strike="noStrike" kern="1200" dirty="0" smtClean="0">
                          <a:solidFill>
                            <a:srgbClr val="283845"/>
                          </a:solidFill>
                          <a:latin typeface="Calibri" panose="020F0502020204030204" pitchFamily="34" charset="0"/>
                          <a:ea typeface="+mn-ea"/>
                          <a:cs typeface="Arial" pitchFamily="34" charset="0"/>
                        </a:rPr>
                        <a:t>2.609.837</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spcAft>
                          <a:spcPts val="0"/>
                        </a:spcAft>
                      </a:pPr>
                      <a:r>
                        <a:rPr lang="tr-TR" sz="1200" b="1" i="0" u="none" strike="noStrike" kern="1200" dirty="0" smtClean="0">
                          <a:solidFill>
                            <a:srgbClr val="283845"/>
                          </a:solidFill>
                          <a:latin typeface="Calibri" panose="020F0502020204030204" pitchFamily="34" charset="0"/>
                          <a:ea typeface="+mn-ea"/>
                          <a:cs typeface="Arial" pitchFamily="34" charset="0"/>
                        </a:rPr>
                        <a:t>2.620.312</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10"/>
                  </a:ext>
                </a:extLst>
              </a:tr>
              <a:tr h="700298">
                <a:tc>
                  <a:txBody>
                    <a:bodyPr/>
                    <a:lstStyle/>
                    <a:p>
                      <a:pPr algn="l" fontAlgn="b"/>
                      <a:r>
                        <a:rPr lang="tr-TR" sz="1200" b="1" i="0" u="none" strike="noStrike" dirty="0">
                          <a:solidFill>
                            <a:schemeClr val="tx1"/>
                          </a:solidFill>
                          <a:latin typeface="Calibri" panose="020F0502020204030204" pitchFamily="34" charset="0"/>
                          <a:cs typeface="Arial" pitchFamily="34" charset="0"/>
                        </a:rPr>
                        <a:t>TOPLAM GENEL SAĞLIK SİGORTALI KİŞİ SAYISI (G1+G2+G3)</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chemeClr val="tx1"/>
                          </a:solidFill>
                          <a:latin typeface="Calibri" panose="020F0502020204030204" pitchFamily="34" charset="0"/>
                          <a:cs typeface="Arial" pitchFamily="34" charset="0"/>
                        </a:rPr>
                        <a:t>993.292</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chemeClr val="tx1"/>
                          </a:solidFill>
                          <a:latin typeface="Calibri" panose="020F0502020204030204" pitchFamily="34" charset="0"/>
                          <a:cs typeface="Arial" pitchFamily="34" charset="0"/>
                        </a:rPr>
                        <a:t>1.172.480</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200" b="1" i="0" u="none" strike="noStrike" kern="1200" dirty="0">
                          <a:solidFill>
                            <a:schemeClr val="tx1"/>
                          </a:solidFill>
                          <a:latin typeface="Calibri" panose="020F0502020204030204" pitchFamily="34" charset="0"/>
                          <a:ea typeface="+mn-ea"/>
                          <a:cs typeface="Arial" pitchFamily="34" charset="0"/>
                        </a:rPr>
                        <a:t>1.043.584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200" b="1" i="0" u="none" strike="noStrike" kern="1200" dirty="0" smtClean="0">
                          <a:solidFill>
                            <a:schemeClr val="tx1"/>
                          </a:solidFill>
                          <a:latin typeface="Calibri" panose="020F0502020204030204" pitchFamily="34" charset="0"/>
                          <a:ea typeface="+mn-ea"/>
                          <a:cs typeface="Arial" pitchFamily="34" charset="0"/>
                        </a:rPr>
                        <a:t>938.993</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tr-TR" sz="1200" b="1" i="0" u="none" strike="noStrike" kern="1200" dirty="0" smtClean="0">
                          <a:solidFill>
                            <a:schemeClr val="tx1"/>
                          </a:solidFill>
                          <a:latin typeface="Calibri" panose="020F0502020204030204" pitchFamily="34" charset="0"/>
                          <a:ea typeface="+mn-ea"/>
                          <a:cs typeface="Arial" pitchFamily="34" charset="0"/>
                        </a:rPr>
                        <a:t>940.641</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71676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GENEL SAĞLIK SİGORTASI GELİR İŞLEMLERİNDE</a:t>
                      </a:r>
                      <a:r>
                        <a:rPr lang="tr-TR" sz="1200" b="1" i="0" u="none" strike="noStrike" kern="1200" baseline="0" dirty="0">
                          <a:solidFill>
                            <a:schemeClr val="tx1"/>
                          </a:solidFill>
                          <a:latin typeface="Calibri" panose="020F0502020204030204" pitchFamily="34" charset="0"/>
                          <a:ea typeface="+mn-ea"/>
                          <a:cs typeface="Arial" pitchFamily="34" charset="0"/>
                        </a:rPr>
                        <a:t> GELİRİ OLMAYAN SAYISI (G0) (Yeşil kartlılar)</a:t>
                      </a:r>
                      <a:endParaRPr lang="tr-TR" sz="12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560.140</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610.307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505.027</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latin typeface="Calibri" panose="020F0502020204030204" pitchFamily="34" charset="0"/>
                          <a:ea typeface="+mn-ea"/>
                          <a:cs typeface="Arial" pitchFamily="34" charset="0"/>
                        </a:rPr>
                        <a:t>486.797</a:t>
                      </a:r>
                      <a:endParaRPr lang="tr-TR" sz="12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latin typeface="Calibri" panose="020F0502020204030204" pitchFamily="34" charset="0"/>
                          <a:ea typeface="+mn-ea"/>
                          <a:cs typeface="Arial" pitchFamily="34" charset="0"/>
                        </a:rPr>
                        <a:t>463.832</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4013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MALUL MAAŞI ALAN KİŞİ</a:t>
                      </a:r>
                      <a:r>
                        <a:rPr lang="tr-TR" sz="1200" b="1" i="0" u="none" strike="noStrike" kern="1200" baseline="0" dirty="0">
                          <a:solidFill>
                            <a:schemeClr val="tx1"/>
                          </a:solidFill>
                          <a:latin typeface="Calibri" panose="020F0502020204030204" pitchFamily="34" charset="0"/>
                          <a:ea typeface="+mn-ea"/>
                          <a:cs typeface="Arial" pitchFamily="34" charset="0"/>
                        </a:rPr>
                        <a:t> </a:t>
                      </a:r>
                      <a:r>
                        <a:rPr lang="tr-TR" sz="1200" b="1" i="0" u="none" strike="noStrike" kern="1200" dirty="0" smtClean="0">
                          <a:solidFill>
                            <a:schemeClr val="tx1"/>
                          </a:solidFill>
                          <a:latin typeface="Calibri" panose="020F0502020204030204" pitchFamily="34" charset="0"/>
                          <a:ea typeface="+mn-ea"/>
                          <a:cs typeface="Arial" pitchFamily="34" charset="0"/>
                        </a:rPr>
                        <a:t>SAYISI</a:t>
                      </a:r>
                    </a:p>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latin typeface="Calibri" panose="020F0502020204030204" pitchFamily="34" charset="0"/>
                          <a:ea typeface="+mn-ea"/>
                          <a:cs typeface="Arial" pitchFamily="34" charset="0"/>
                        </a:rPr>
                        <a:t>(SGK, 4A, 4B, 4C, 2002 DAHİL)</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36.038</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chemeClr val="tx1"/>
                          </a:solidFill>
                          <a:latin typeface="Calibri" panose="020F0502020204030204" pitchFamily="34" charset="0"/>
                          <a:cs typeface="Arial" pitchFamily="34" charset="0"/>
                        </a:rPr>
                        <a:t>36.721</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tx1"/>
                          </a:solidFill>
                          <a:latin typeface="Calibri" panose="020F0502020204030204" pitchFamily="34" charset="0"/>
                          <a:ea typeface="+mn-ea"/>
                          <a:cs typeface="Arial" pitchFamily="34" charset="0"/>
                        </a:rPr>
                        <a:t>36.716</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latin typeface="Calibri" panose="020F0502020204030204" pitchFamily="34" charset="0"/>
                          <a:ea typeface="+mn-ea"/>
                          <a:cs typeface="Arial" pitchFamily="34" charset="0"/>
                        </a:rPr>
                        <a:t>36.339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latin typeface="Calibri" panose="020F0502020204030204" pitchFamily="34" charset="0"/>
                          <a:ea typeface="+mn-ea"/>
                          <a:cs typeface="Arial" pitchFamily="34" charset="0"/>
                        </a:rPr>
                        <a:t>36.783</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4318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nn-NO" sz="1200" b="1" i="0" u="none" strike="noStrike" kern="1200" dirty="0" smtClean="0">
                          <a:solidFill>
                            <a:schemeClr val="tx1"/>
                          </a:solidFill>
                          <a:latin typeface="Calibri" panose="020F0502020204030204" pitchFamily="34" charset="0"/>
                          <a:ea typeface="+mn-ea"/>
                          <a:cs typeface="Arial" pitchFamily="34" charset="0"/>
                        </a:rPr>
                        <a:t>DUL VE YETİM</a:t>
                      </a:r>
                      <a:r>
                        <a:rPr lang="tr-TR" sz="1200" b="1" i="0" u="none" strike="noStrike" kern="1200" baseline="0" dirty="0" smtClean="0">
                          <a:solidFill>
                            <a:schemeClr val="tx1"/>
                          </a:solidFill>
                          <a:latin typeface="Calibri" panose="020F0502020204030204" pitchFamily="34" charset="0"/>
                          <a:ea typeface="+mn-ea"/>
                          <a:cs typeface="Arial" pitchFamily="34" charset="0"/>
                        </a:rPr>
                        <a:t> AYLIĞI</a:t>
                      </a:r>
                      <a:r>
                        <a:rPr lang="nn-NO" sz="1200" b="1" i="0" u="none" strike="noStrike" kern="1200" dirty="0" smtClean="0">
                          <a:solidFill>
                            <a:schemeClr val="tx1"/>
                          </a:solidFill>
                          <a:latin typeface="Calibri" panose="020F0502020204030204" pitchFamily="34" charset="0"/>
                          <a:ea typeface="+mn-ea"/>
                          <a:cs typeface="Arial" pitchFamily="34" charset="0"/>
                        </a:rPr>
                        <a:t> ALANLAR</a:t>
                      </a:r>
                      <a:endParaRPr lang="tr-TR" sz="1200" b="1" i="0" u="none" strike="noStrike" kern="1200" dirty="0" smtClean="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smtClean="0">
                          <a:solidFill>
                            <a:schemeClr val="tx1"/>
                          </a:solidFill>
                          <a:latin typeface="Calibri" panose="020F0502020204030204" pitchFamily="34" charset="0"/>
                          <a:cs typeface="Arial" pitchFamily="34" charset="0"/>
                        </a:rPr>
                        <a:t>-</a:t>
                      </a:r>
                      <a:endParaRPr lang="tr-TR" sz="1200" b="1" i="0" u="none" strike="noStrike" dirty="0">
                        <a:solidFill>
                          <a:schemeClr val="tx1"/>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dirty="0" smtClean="0">
                          <a:solidFill>
                            <a:schemeClr val="tx1"/>
                          </a:solidFill>
                          <a:latin typeface="Calibri" panose="020F0502020204030204" pitchFamily="34" charset="0"/>
                          <a:cs typeface="Arial" pitchFamily="34" charset="0"/>
                        </a:rPr>
                        <a:t>-</a:t>
                      </a:r>
                      <a:endParaRPr lang="tr-TR" sz="1200" b="1" i="0" u="none" strike="noStrike" dirty="0">
                        <a:solidFill>
                          <a:schemeClr val="tx1"/>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latin typeface="Calibri" panose="020F0502020204030204" pitchFamily="34" charset="0"/>
                          <a:ea typeface="+mn-ea"/>
                          <a:cs typeface="Arial" pitchFamily="34" charset="0"/>
                        </a:rPr>
                        <a:t>-</a:t>
                      </a:r>
                      <a:endParaRPr lang="tr-TR" sz="12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latin typeface="Calibri" panose="020F0502020204030204" pitchFamily="34" charset="0"/>
                          <a:ea typeface="+mn-ea"/>
                          <a:cs typeface="Arial" pitchFamily="34" charset="0"/>
                        </a:rPr>
                        <a:t>705.002</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200" b="1" i="0" u="none" strike="noStrike" kern="1200" dirty="0" smtClean="0">
                          <a:solidFill>
                            <a:schemeClr val="tx1"/>
                          </a:solidFill>
                          <a:latin typeface="Calibri" panose="020F0502020204030204" pitchFamily="34" charset="0"/>
                          <a:ea typeface="+mn-ea"/>
                          <a:cs typeface="Arial" pitchFamily="34" charset="0"/>
                        </a:rPr>
                        <a:t>720.414</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890572948"/>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ÇALIŞMA HAYATI</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Dikdörtgen 4"/>
          <p:cNvSpPr/>
          <p:nvPr/>
        </p:nvSpPr>
        <p:spPr>
          <a:xfrm>
            <a:off x="215900" y="8873751"/>
            <a:ext cx="365760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Calibri" panose="020F0502020204030204"/>
                <a:ea typeface="+mn-ea"/>
                <a:cs typeface="Segoe UI Semibold" panose="020B0702040204020203" pitchFamily="34" charset="0"/>
              </a:rPr>
              <a:t>*2022 Ekim itibarıyla SGK İl Müdürlüğü verileridir.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Calibri" panose="020F0502020204030204"/>
                <a:ea typeface="+mn-ea"/>
                <a:cs typeface="Segoe UI Semibold" panose="020B0702040204020203" pitchFamily="34" charset="0"/>
              </a:rPr>
              <a:t>** 2022 </a:t>
            </a: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rPr>
              <a:t>yılına ait </a:t>
            </a:r>
            <a:r>
              <a:rPr kumimoji="0" lang="tr-TR" sz="1100" b="0" i="0" u="none" strike="noStrike" kern="1200" cap="none" spc="0" normalizeH="0" baseline="0" noProof="0" dirty="0" smtClean="0">
                <a:ln>
                  <a:noFill/>
                </a:ln>
                <a:solidFill>
                  <a:prstClr val="black"/>
                </a:solidFill>
                <a:effectLst/>
                <a:uLnTx/>
                <a:uFillTx/>
                <a:latin typeface="Calibri" panose="020F0502020204030204"/>
                <a:ea typeface="+mn-ea"/>
                <a:cs typeface="Segoe UI Semibold" panose="020B0702040204020203" pitchFamily="34" charset="0"/>
              </a:rPr>
              <a:t>TÜİK verileridir.</a:t>
            </a:r>
            <a:endPar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Segoe UI Semibold" panose="020B0702040204020203" pitchFamily="34" charset="0"/>
            </a:endParaRPr>
          </a:p>
        </p:txBody>
      </p:sp>
      <p:sp>
        <p:nvSpPr>
          <p:cNvPr id="6" name="Slayt Numarası Yer Tutucusu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56222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ikdörtgen 16"/>
          <p:cNvSpPr/>
          <p:nvPr/>
        </p:nvSpPr>
        <p:spPr>
          <a:xfrm>
            <a:off x="119269" y="187116"/>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tr-TR" sz="2400" b="1" i="1" dirty="0" smtClean="0">
                <a:solidFill>
                  <a:prstClr val="white"/>
                </a:solidFill>
                <a:latin typeface="Calibri" panose="020F0502020204030204" pitchFamily="34" charset="0"/>
              </a:rPr>
              <a:t>MİLLİ GELİR VE EKONOMİK DURUM</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5 Tablo"/>
          <p:cNvGraphicFramePr>
            <a:graphicFrameLocks noGrp="1"/>
          </p:cNvGraphicFramePr>
          <p:nvPr>
            <p:extLst>
              <p:ext uri="{D42A27DB-BD31-4B8C-83A1-F6EECF244321}">
                <p14:modId xmlns:p14="http://schemas.microsoft.com/office/powerpoint/2010/main" val="2042251621"/>
              </p:ext>
            </p:extLst>
          </p:nvPr>
        </p:nvGraphicFramePr>
        <p:xfrm>
          <a:off x="132523" y="849631"/>
          <a:ext cx="6564429" cy="1973081"/>
        </p:xfrm>
        <a:graphic>
          <a:graphicData uri="http://schemas.openxmlformats.org/drawingml/2006/table">
            <a:tbl>
              <a:tblPr>
                <a:effectLst>
                  <a:outerShdw blurRad="50800" dist="38100" dir="5400000" algn="t" rotWithShape="0">
                    <a:prstClr val="black">
                      <a:alpha val="40000"/>
                    </a:prstClr>
                  </a:outerShdw>
                </a:effectLst>
              </a:tblPr>
              <a:tblGrid>
                <a:gridCol w="1527998">
                  <a:extLst>
                    <a:ext uri="{9D8B030D-6E8A-4147-A177-3AD203B41FA5}">
                      <a16:colId xmlns:a16="http://schemas.microsoft.com/office/drawing/2014/main" val="20001"/>
                    </a:ext>
                  </a:extLst>
                </a:gridCol>
                <a:gridCol w="1637003">
                  <a:extLst>
                    <a:ext uri="{9D8B030D-6E8A-4147-A177-3AD203B41FA5}">
                      <a16:colId xmlns:a16="http://schemas.microsoft.com/office/drawing/2014/main" val="20002"/>
                    </a:ext>
                  </a:extLst>
                </a:gridCol>
                <a:gridCol w="1760095">
                  <a:extLst>
                    <a:ext uri="{9D8B030D-6E8A-4147-A177-3AD203B41FA5}">
                      <a16:colId xmlns:a16="http://schemas.microsoft.com/office/drawing/2014/main" val="20003"/>
                    </a:ext>
                  </a:extLst>
                </a:gridCol>
                <a:gridCol w="1639333">
                  <a:extLst>
                    <a:ext uri="{9D8B030D-6E8A-4147-A177-3AD203B41FA5}">
                      <a16:colId xmlns:a16="http://schemas.microsoft.com/office/drawing/2014/main" val="673014213"/>
                    </a:ext>
                  </a:extLst>
                </a:gridCol>
              </a:tblGrid>
              <a:tr h="40919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GAYRİ SAFİ YURT İÇİ HASILA (TL)</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36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2004</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14213D"/>
                          </a:solidFill>
                          <a:effectLst/>
                          <a:latin typeface="Calibri" panose="020F0502020204030204" pitchFamily="34" charset="0"/>
                          <a:cs typeface="Arial" pitchFamily="34" charset="0"/>
                        </a:rPr>
                        <a:t>2021</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2022</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71999">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TÜRKİYE</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582.852.799.000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7.209.040.000.000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15.011.775.979.000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83711">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İSTANBUL</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174.651.410.000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 2.202.155.938.000</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4.564.280.141.000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8913772"/>
                  </a:ext>
                </a:extLst>
              </a:tr>
              <a:tr h="371999">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İSTANBUL PAYI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%30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%30,5</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%30,4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33225860"/>
                  </a:ext>
                </a:extLst>
              </a:tr>
            </a:tbl>
          </a:graphicData>
        </a:graphic>
      </p:graphicFrame>
      <p:graphicFrame>
        <p:nvGraphicFramePr>
          <p:cNvPr id="11" name="5 Tablo"/>
          <p:cNvGraphicFramePr>
            <a:graphicFrameLocks noGrp="1"/>
          </p:cNvGraphicFramePr>
          <p:nvPr>
            <p:extLst>
              <p:ext uri="{D42A27DB-BD31-4B8C-83A1-F6EECF244321}">
                <p14:modId xmlns:p14="http://schemas.microsoft.com/office/powerpoint/2010/main" val="2250840942"/>
              </p:ext>
            </p:extLst>
          </p:nvPr>
        </p:nvGraphicFramePr>
        <p:xfrm>
          <a:off x="109022" y="2942646"/>
          <a:ext cx="6623082" cy="1589598"/>
        </p:xfrm>
        <a:graphic>
          <a:graphicData uri="http://schemas.openxmlformats.org/drawingml/2006/table">
            <a:tbl>
              <a:tblPr>
                <a:effectLst>
                  <a:outerShdw blurRad="50800" dist="38100" dir="5400000" algn="t" rotWithShape="0">
                    <a:prstClr val="black">
                      <a:alpha val="40000"/>
                    </a:prstClr>
                  </a:outerShdw>
                </a:effectLst>
              </a:tblPr>
              <a:tblGrid>
                <a:gridCol w="1501789">
                  <a:extLst>
                    <a:ext uri="{9D8B030D-6E8A-4147-A177-3AD203B41FA5}">
                      <a16:colId xmlns:a16="http://schemas.microsoft.com/office/drawing/2014/main" val="20001"/>
                    </a:ext>
                  </a:extLst>
                </a:gridCol>
                <a:gridCol w="1572017">
                  <a:extLst>
                    <a:ext uri="{9D8B030D-6E8A-4147-A177-3AD203B41FA5}">
                      <a16:colId xmlns:a16="http://schemas.microsoft.com/office/drawing/2014/main" val="20002"/>
                    </a:ext>
                  </a:extLst>
                </a:gridCol>
                <a:gridCol w="1679506">
                  <a:extLst>
                    <a:ext uri="{9D8B030D-6E8A-4147-A177-3AD203B41FA5}">
                      <a16:colId xmlns:a16="http://schemas.microsoft.com/office/drawing/2014/main" val="20003"/>
                    </a:ext>
                  </a:extLst>
                </a:gridCol>
                <a:gridCol w="1869770">
                  <a:extLst>
                    <a:ext uri="{9D8B030D-6E8A-4147-A177-3AD203B41FA5}">
                      <a16:colId xmlns:a16="http://schemas.microsoft.com/office/drawing/2014/main" val="4014587523"/>
                    </a:ext>
                  </a:extLst>
                </a:gridCol>
              </a:tblGrid>
              <a:tr h="42647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cs typeface="Arial" pitchFamily="34" charset="0"/>
                        </a:rPr>
                        <a:t>KİŞİ BAŞINA DÜŞEN GSYH (USD-$)</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877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2004</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14213D"/>
                          </a:solidFill>
                          <a:effectLst/>
                          <a:latin typeface="Calibri" panose="020F0502020204030204" pitchFamily="34" charset="0"/>
                          <a:cs typeface="Arial" pitchFamily="34" charset="0"/>
                        </a:rPr>
                        <a:t>2021</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Arial" pitchFamily="34" charset="0"/>
                        </a:rPr>
                        <a:t>2022</a:t>
                      </a:r>
                    </a:p>
                  </a:txBody>
                  <a:tcPr marL="68580" marR="68580" marT="0" marB="0"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87707">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TÜRKİYE</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6.021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 9.539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10.659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87707">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İSTANBUL</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10.332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 15.666</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fontAlgn="ctr"/>
                      <a:r>
                        <a:rPr kumimoji="0" lang="tr-TR" sz="1400" b="1" i="0" u="none" strike="noStrike" kern="1200" cap="none" normalizeH="0" baseline="0" dirty="0">
                          <a:ln>
                            <a:noFill/>
                          </a:ln>
                          <a:solidFill>
                            <a:schemeClr val="tx1"/>
                          </a:solidFill>
                          <a:effectLst/>
                          <a:latin typeface="Calibri" panose="020F0502020204030204" pitchFamily="34" charset="0"/>
                          <a:ea typeface="+mn-ea"/>
                          <a:cs typeface="+mn-cs"/>
                        </a:rPr>
                        <a:t> 17.349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88913772"/>
                  </a:ext>
                </a:extLst>
              </a:tr>
            </a:tbl>
          </a:graphicData>
        </a:graphic>
      </p:graphicFrame>
      <p:graphicFrame>
        <p:nvGraphicFramePr>
          <p:cNvPr id="12" name="Group 4"/>
          <p:cNvGraphicFramePr>
            <a:graphicFrameLocks noGrp="1"/>
          </p:cNvGraphicFramePr>
          <p:nvPr>
            <p:extLst>
              <p:ext uri="{D42A27DB-BD31-4B8C-83A1-F6EECF244321}">
                <p14:modId xmlns:p14="http://schemas.microsoft.com/office/powerpoint/2010/main" val="1874636065"/>
              </p:ext>
            </p:extLst>
          </p:nvPr>
        </p:nvGraphicFramePr>
        <p:xfrm>
          <a:off x="132521" y="4662282"/>
          <a:ext cx="6620613" cy="4622894"/>
        </p:xfrm>
        <a:graphic>
          <a:graphicData uri="http://schemas.openxmlformats.org/drawingml/2006/table">
            <a:tbl>
              <a:tblPr>
                <a:effectLst/>
              </a:tblPr>
              <a:tblGrid>
                <a:gridCol w="4518991">
                  <a:extLst>
                    <a:ext uri="{9D8B030D-6E8A-4147-A177-3AD203B41FA5}">
                      <a16:colId xmlns:a16="http://schemas.microsoft.com/office/drawing/2014/main" val="20000"/>
                    </a:ext>
                  </a:extLst>
                </a:gridCol>
                <a:gridCol w="2101622">
                  <a:extLst>
                    <a:ext uri="{9D8B030D-6E8A-4147-A177-3AD203B41FA5}">
                      <a16:colId xmlns:a16="http://schemas.microsoft.com/office/drawing/2014/main" val="20001"/>
                    </a:ext>
                  </a:extLst>
                </a:gridCol>
              </a:tblGrid>
              <a:tr h="47706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bg1"/>
                          </a:solidFill>
                          <a:effectLst/>
                          <a:latin typeface="Calibri" panose="020F0502020204030204" pitchFamily="34" charset="0"/>
                        </a:rPr>
                        <a:t>ŞİRKETLERİN DAĞILIMI  (FAAL)</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extLst>
                  <a:ext uri="{0D108BD9-81ED-4DB2-BD59-A6C34878D82A}">
                    <a16:rowId xmlns:a16="http://schemas.microsoft.com/office/drawing/2014/main" val="10000"/>
                  </a:ext>
                </a:extLst>
              </a:tr>
              <a:tr h="4265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Times New Roman" pitchFamily="18" charset="0"/>
                        </a:rPr>
                        <a:t>ŞİRKET TÜRÜ</a:t>
                      </a:r>
                      <a:endParaRPr kumimoji="0" lang="tr-TR" sz="16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Times New Roman" pitchFamily="18" charset="0"/>
                        </a:rPr>
                        <a:t>SAYISI (</a:t>
                      </a:r>
                      <a:r>
                        <a:rPr kumimoji="0" lang="tr-TR" sz="1600" b="1" i="0" u="none" strike="noStrike" cap="none" normalizeH="0" baseline="0" dirty="0" smtClean="0">
                          <a:ln>
                            <a:noFill/>
                          </a:ln>
                          <a:solidFill>
                            <a:srgbClr val="14213D"/>
                          </a:solidFill>
                          <a:effectLst/>
                          <a:latin typeface="Calibri" panose="020F0502020204030204" pitchFamily="34" charset="0"/>
                          <a:cs typeface="Times New Roman" pitchFamily="18" charset="0"/>
                        </a:rPr>
                        <a:t>2022)</a:t>
                      </a:r>
                      <a:endParaRPr kumimoji="0" lang="tr-TR" sz="16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35982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LİMİTED ŞİRKET </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281.292</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5982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ŞAHIS ŞİRKETİ</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algn="ct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96.666</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5982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ANONİM ŞİRKET </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86.114</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5982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KOLLEKTİF ŞİRKET </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322</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9594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rPr>
                        <a:t>  KOOPERATİF</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mn-cs"/>
                        </a:rPr>
                        <a:t>1.018</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4471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KOMANDİT ŞİRKET </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rPr>
                        <a:t>32</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5982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HOLDİNG  </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rPr>
                        <a:t>456</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1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  BANKA MERKEZ VE ŞUBELERİ</a:t>
                      </a:r>
                      <a:endParaRPr kumimoji="0" lang="tr-TR" sz="14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rPr>
                        <a:t>3.093</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478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14213D"/>
                          </a:solidFill>
                          <a:effectLst/>
                          <a:latin typeface="Calibri" panose="020F0502020204030204" pitchFamily="34" charset="0"/>
                          <a:cs typeface="Times New Roman" pitchFamily="18" charset="0"/>
                        </a:rPr>
                        <a:t>  TOPLAM</a:t>
                      </a:r>
                      <a:endParaRPr kumimoji="0" lang="tr-TR" sz="1600" b="1" i="0" u="none" strike="noStrike" cap="none" normalizeH="0" baseline="0" dirty="0">
                        <a:ln>
                          <a:noFill/>
                        </a:ln>
                        <a:solidFill>
                          <a:srgbClr val="14213D"/>
                        </a:solidFill>
                        <a:effectLst/>
                        <a:latin typeface="Calibri" panose="020F0502020204030204" pitchFamily="34" charset="0"/>
                      </a:endParaRP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algn="ctr" rtl="0" fontAlgn="ctr"/>
                      <a:r>
                        <a:rPr lang="tr-TR" sz="1600" b="1" i="0" u="none" strike="noStrike" dirty="0" smtClean="0">
                          <a:solidFill>
                            <a:srgbClr val="14213D"/>
                          </a:solidFill>
                          <a:effectLst/>
                          <a:latin typeface="Calibri" panose="020F0502020204030204" pitchFamily="34" charset="0"/>
                        </a:rPr>
                        <a:t>468.993</a:t>
                      </a:r>
                      <a:endParaRPr lang="tr-TR" sz="1600" b="1" i="0" u="none" strike="noStrike" dirty="0">
                        <a:solidFill>
                          <a:srgbClr val="14213D"/>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11015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7 Tablo"/>
          <p:cNvGraphicFramePr>
            <a:graphicFrameLocks noGrp="1"/>
          </p:cNvGraphicFramePr>
          <p:nvPr>
            <p:extLst/>
          </p:nvPr>
        </p:nvGraphicFramePr>
        <p:xfrm>
          <a:off x="143691" y="938166"/>
          <a:ext cx="6570617" cy="2248786"/>
        </p:xfrm>
        <a:graphic>
          <a:graphicData uri="http://schemas.openxmlformats.org/drawingml/2006/table">
            <a:tbl>
              <a:tblPr>
                <a:effectLst>
                  <a:outerShdw blurRad="50800" dist="38100" dir="5400000" algn="t" rotWithShape="0">
                    <a:prstClr val="black">
                      <a:alpha val="40000"/>
                    </a:prstClr>
                  </a:outerShdw>
                </a:effectLst>
              </a:tblPr>
              <a:tblGrid>
                <a:gridCol w="2580161">
                  <a:extLst>
                    <a:ext uri="{9D8B030D-6E8A-4147-A177-3AD203B41FA5}">
                      <a16:colId xmlns:a16="http://schemas.microsoft.com/office/drawing/2014/main" val="20000"/>
                    </a:ext>
                  </a:extLst>
                </a:gridCol>
                <a:gridCol w="707010">
                  <a:extLst>
                    <a:ext uri="{9D8B030D-6E8A-4147-A177-3AD203B41FA5}">
                      <a16:colId xmlns:a16="http://schemas.microsoft.com/office/drawing/2014/main" val="20001"/>
                    </a:ext>
                  </a:extLst>
                </a:gridCol>
                <a:gridCol w="796394">
                  <a:extLst>
                    <a:ext uri="{9D8B030D-6E8A-4147-A177-3AD203B41FA5}">
                      <a16:colId xmlns:a16="http://schemas.microsoft.com/office/drawing/2014/main" val="20002"/>
                    </a:ext>
                  </a:extLst>
                </a:gridCol>
                <a:gridCol w="796394">
                  <a:extLst>
                    <a:ext uri="{9D8B030D-6E8A-4147-A177-3AD203B41FA5}">
                      <a16:colId xmlns:a16="http://schemas.microsoft.com/office/drawing/2014/main" val="20003"/>
                    </a:ext>
                  </a:extLst>
                </a:gridCol>
                <a:gridCol w="845329">
                  <a:extLst>
                    <a:ext uri="{9D8B030D-6E8A-4147-A177-3AD203B41FA5}">
                      <a16:colId xmlns:a16="http://schemas.microsoft.com/office/drawing/2014/main" val="20004"/>
                    </a:ext>
                  </a:extLst>
                </a:gridCol>
                <a:gridCol w="845329">
                  <a:extLst>
                    <a:ext uri="{9D8B030D-6E8A-4147-A177-3AD203B41FA5}">
                      <a16:colId xmlns:a16="http://schemas.microsoft.com/office/drawing/2014/main" val="2789348245"/>
                    </a:ext>
                  </a:extLst>
                </a:gridCol>
              </a:tblGrid>
              <a:tr h="499730">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800" b="1" kern="0" dirty="0">
                          <a:solidFill>
                            <a:schemeClr val="bg1"/>
                          </a:solidFill>
                          <a:latin typeface="Calibri" panose="020F0502020204030204" pitchFamily="34" charset="0"/>
                          <a:ea typeface="+mn-ea"/>
                          <a:cs typeface="Arial" pitchFamily="34" charset="0"/>
                        </a:rPr>
                        <a:t>YABANCILARA MÜLK SATIŞI</a:t>
                      </a:r>
                      <a:endParaRPr lang="tr-TR" sz="1800" kern="0" dirty="0">
                        <a:solidFill>
                          <a:schemeClr val="bg1"/>
                        </a:solidFill>
                        <a:latin typeface="Arial" pitchFamily="34" charset="0"/>
                        <a:ea typeface="+mn-ea"/>
                        <a:cs typeface="Arial" pitchFamily="34" charset="0"/>
                      </a:endParaRPr>
                    </a:p>
                  </a:txBody>
                  <a:tcPr marL="8965" marR="8965" marT="8965"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400" b="1" i="0" u="none" strike="noStrike" kern="1200" dirty="0">
                        <a:solidFill>
                          <a:srgbClr val="000099"/>
                        </a:solidFill>
                        <a:latin typeface="Calibri" panose="020F0502020204030204" pitchFamily="34" charset="0"/>
                        <a:ea typeface="+mn-ea"/>
                        <a:cs typeface="Arial" pitchFamily="34" charset="0"/>
                      </a:endParaRPr>
                    </a:p>
                  </a:txBody>
                  <a:tcPr marL="8965" marR="8965" marT="896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rgbClr val="FFE66D"/>
                    </a:solidFill>
                  </a:tcPr>
                </a:tc>
                <a:extLst>
                  <a:ext uri="{0D108BD9-81ED-4DB2-BD59-A6C34878D82A}">
                    <a16:rowId xmlns:a16="http://schemas.microsoft.com/office/drawing/2014/main" val="10003"/>
                  </a:ext>
                </a:extLst>
              </a:tr>
              <a:tr h="499730">
                <a:tc>
                  <a:txBody>
                    <a:bodyPr/>
                    <a:lstStyle/>
                    <a:p>
                      <a:pPr marL="0" algn="ctr" defTabSz="914400" rtl="0" eaLnBrk="1" fontAlgn="b" latinLnBrk="0" hangingPunct="1"/>
                      <a:endParaRPr lang="tr-TR" sz="1200" b="1" i="0" u="none" strike="noStrike" kern="1200" dirty="0">
                        <a:solidFill>
                          <a:srgbClr val="14213D"/>
                        </a:solidFill>
                        <a:latin typeface="Calibri" panose="020F0502020204030204" pitchFamily="34" charset="0"/>
                        <a:ea typeface="+mn-ea"/>
                        <a:cs typeface="Arial" pitchFamily="34" charset="0"/>
                      </a:endParaRPr>
                    </a:p>
                  </a:txBody>
                  <a:tcPr marL="8965" marR="8965" marT="8965" marB="0" anchor="ctr" anchorCtr="1">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2018</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2019</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rgbClr val="14213D"/>
                          </a:solidFill>
                          <a:latin typeface="Calibri" panose="020F0502020204030204" pitchFamily="34" charset="0"/>
                          <a:ea typeface="+mn-ea"/>
                          <a:cs typeface="Arial" pitchFamily="34" charset="0"/>
                        </a:rPr>
                        <a:t>2020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400" b="1" i="0" u="none" strike="noStrike" kern="1200" dirty="0" smtClean="0">
                          <a:solidFill>
                            <a:srgbClr val="14213D"/>
                          </a:solidFill>
                          <a:latin typeface="Calibri" panose="020F0502020204030204" pitchFamily="34" charset="0"/>
                          <a:ea typeface="+mn-ea"/>
                          <a:cs typeface="Arial" pitchFamily="34" charset="0"/>
                        </a:rPr>
                        <a:t>2021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400" b="1" i="0" u="none" strike="noStrike" kern="1200" dirty="0" smtClean="0">
                          <a:solidFill>
                            <a:srgbClr val="14213D"/>
                          </a:solidFill>
                          <a:latin typeface="Calibri" panose="020F0502020204030204" pitchFamily="34" charset="0"/>
                          <a:ea typeface="+mn-ea"/>
                          <a:cs typeface="Arial" pitchFamily="34" charset="0"/>
                        </a:rPr>
                        <a:t>2022</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0"/>
                  </a:ext>
                </a:extLst>
              </a:tr>
              <a:tr h="624663">
                <a:tc>
                  <a:txBody>
                    <a:bodyPr/>
                    <a:lstStyle/>
                    <a:p>
                      <a:pPr algn="l" fontAlgn="b"/>
                      <a:r>
                        <a:rPr lang="tr-TR" sz="1200" b="1" i="0" u="none" strike="noStrike" dirty="0">
                          <a:solidFill>
                            <a:srgbClr val="14213D"/>
                          </a:solidFill>
                          <a:latin typeface="Calibri" panose="020F0502020204030204" pitchFamily="34" charset="0"/>
                          <a:cs typeface="Arial" pitchFamily="34" charset="0"/>
                        </a:rPr>
                        <a:t>YABANCI SERMAYELİ ŞİRKETLERE</a:t>
                      </a:r>
                      <a:r>
                        <a:rPr lang="tr-TR" sz="1200" b="1" i="0" u="none" strike="noStrike" baseline="0" dirty="0">
                          <a:solidFill>
                            <a:srgbClr val="14213D"/>
                          </a:solidFill>
                          <a:latin typeface="Calibri" panose="020F0502020204030204" pitchFamily="34" charset="0"/>
                          <a:cs typeface="Arial" pitchFamily="34" charset="0"/>
                        </a:rPr>
                        <a:t> SATILAN </a:t>
                      </a:r>
                      <a:r>
                        <a:rPr lang="tr-TR" sz="1200" b="1" i="0" u="none" strike="noStrike" dirty="0">
                          <a:solidFill>
                            <a:srgbClr val="14213D"/>
                          </a:solidFill>
                          <a:latin typeface="Calibri" panose="020F0502020204030204" pitchFamily="34" charset="0"/>
                          <a:cs typeface="Arial" pitchFamily="34" charset="0"/>
                        </a:rPr>
                        <a:t>MÜLK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2.643</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1.720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1.620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1" i="0" u="none" strike="noStrike" kern="1200" smtClean="0">
                          <a:solidFill>
                            <a:schemeClr val="tx1"/>
                          </a:solidFill>
                          <a:latin typeface="Calibri" panose="020F0502020204030204" pitchFamily="34" charset="0"/>
                          <a:ea typeface="+mn-ea"/>
                          <a:cs typeface="Arial" pitchFamily="34" charset="0"/>
                        </a:rPr>
                        <a:t>2.445</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400" b="1" i="0" u="none" strike="noStrike" kern="1200" dirty="0" smtClean="0">
                          <a:solidFill>
                            <a:schemeClr val="tx1"/>
                          </a:solidFill>
                          <a:latin typeface="Calibri" panose="020F0502020204030204" pitchFamily="34" charset="0"/>
                          <a:ea typeface="+mn-ea"/>
                          <a:cs typeface="Arial" pitchFamily="34" charset="0"/>
                        </a:rPr>
                        <a:t>1.858</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24663">
                <a:tc>
                  <a:txBody>
                    <a:bodyPr/>
                    <a:lstStyle/>
                    <a:p>
                      <a:pPr algn="just" fontAlgn="b"/>
                      <a:r>
                        <a:rPr lang="tr-TR" sz="1200" b="1" i="0" u="none" strike="noStrike" dirty="0">
                          <a:solidFill>
                            <a:srgbClr val="14213D"/>
                          </a:solidFill>
                          <a:latin typeface="Calibri" panose="020F0502020204030204" pitchFamily="34" charset="0"/>
                          <a:cs typeface="Arial" pitchFamily="34" charset="0"/>
                        </a:rPr>
                        <a:t>YABANCI GERÇEK</a:t>
                      </a:r>
                      <a:r>
                        <a:rPr lang="tr-TR" sz="1200" b="1" i="0" u="none" strike="noStrike" baseline="0" dirty="0">
                          <a:solidFill>
                            <a:srgbClr val="14213D"/>
                          </a:solidFill>
                          <a:latin typeface="Calibri" panose="020F0502020204030204" pitchFamily="34" charset="0"/>
                          <a:cs typeface="Arial" pitchFamily="34" charset="0"/>
                        </a:rPr>
                        <a:t> </a:t>
                      </a:r>
                      <a:r>
                        <a:rPr lang="tr-TR" sz="1200" b="1" i="0" u="none" strike="noStrike" dirty="0">
                          <a:solidFill>
                            <a:srgbClr val="14213D"/>
                          </a:solidFill>
                          <a:latin typeface="Calibri" panose="020F0502020204030204" pitchFamily="34" charset="0"/>
                          <a:cs typeface="Arial" pitchFamily="34" charset="0"/>
                        </a:rPr>
                        <a:t>KİŞİLERE</a:t>
                      </a:r>
                      <a:r>
                        <a:rPr lang="tr-TR" sz="1200" b="1" i="0" u="none" strike="noStrike" baseline="0" dirty="0">
                          <a:solidFill>
                            <a:srgbClr val="14213D"/>
                          </a:solidFill>
                          <a:latin typeface="Calibri" panose="020F0502020204030204" pitchFamily="34" charset="0"/>
                          <a:cs typeface="Arial" pitchFamily="34" charset="0"/>
                        </a:rPr>
                        <a:t> </a:t>
                      </a:r>
                    </a:p>
                    <a:p>
                      <a:pPr algn="just" fontAlgn="b"/>
                      <a:r>
                        <a:rPr lang="tr-TR" sz="1200" b="1" i="0" u="none" strike="noStrike" baseline="0" dirty="0">
                          <a:solidFill>
                            <a:srgbClr val="14213D"/>
                          </a:solidFill>
                          <a:latin typeface="Calibri" panose="020F0502020204030204" pitchFamily="34" charset="0"/>
                          <a:cs typeface="Arial" pitchFamily="34" charset="0"/>
                        </a:rPr>
                        <a:t>SATILAN M</a:t>
                      </a:r>
                      <a:r>
                        <a:rPr lang="tr-TR" sz="1200" b="1" i="0" u="none" strike="noStrike" dirty="0">
                          <a:solidFill>
                            <a:srgbClr val="14213D"/>
                          </a:solidFill>
                          <a:latin typeface="Calibri" panose="020F0502020204030204" pitchFamily="34" charset="0"/>
                          <a:cs typeface="Arial" pitchFamily="34" charset="0"/>
                        </a:rPr>
                        <a:t>ÜLK  SAYISI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15.876</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24.350</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latinLnBrk="0" hangingPunct="1"/>
                      <a:r>
                        <a:rPr lang="tr-TR" sz="1200" b="1" kern="1200" dirty="0">
                          <a:solidFill>
                            <a:schemeClr val="tx1"/>
                          </a:solidFill>
                          <a:latin typeface="Calibri" panose="020F0502020204030204" pitchFamily="34" charset="0"/>
                          <a:ea typeface="+mn-ea"/>
                          <a:cs typeface="Arial" pitchFamily="34" charset="0"/>
                        </a:rPr>
                        <a:t>22.419</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kern="1200" dirty="0" smtClean="0">
                          <a:solidFill>
                            <a:schemeClr val="tx1"/>
                          </a:solidFill>
                          <a:latin typeface="Calibri" panose="020F0502020204030204" pitchFamily="34" charset="0"/>
                          <a:ea typeface="+mn-ea"/>
                          <a:cs typeface="Arial" pitchFamily="34" charset="0"/>
                        </a:rPr>
                        <a:t>30.178</a:t>
                      </a:r>
                      <a:endParaRPr lang="tr-TR" sz="1200" b="1"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kern="1200" dirty="0" smtClean="0">
                          <a:solidFill>
                            <a:schemeClr val="tx1"/>
                          </a:solidFill>
                          <a:latin typeface="Calibri" panose="020F0502020204030204" pitchFamily="34" charset="0"/>
                          <a:ea typeface="+mn-ea"/>
                          <a:cs typeface="Arial" pitchFamily="34" charset="0"/>
                        </a:rPr>
                        <a:t>27.420</a:t>
                      </a:r>
                      <a:endParaRPr lang="tr-TR" sz="1200" b="1"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4" name="Tablo 3"/>
          <p:cNvGraphicFramePr>
            <a:graphicFrameLocks noGrp="1"/>
          </p:cNvGraphicFramePr>
          <p:nvPr>
            <p:extLst/>
          </p:nvPr>
        </p:nvGraphicFramePr>
        <p:xfrm>
          <a:off x="143691" y="3369562"/>
          <a:ext cx="6570616" cy="5672838"/>
        </p:xfrm>
        <a:graphic>
          <a:graphicData uri="http://schemas.openxmlformats.org/drawingml/2006/table">
            <a:tbl>
              <a:tblPr>
                <a:effectLst>
                  <a:outerShdw blurRad="50800" dist="38100" dir="5400000" algn="t" rotWithShape="0">
                    <a:prstClr val="black">
                      <a:alpha val="40000"/>
                    </a:prstClr>
                  </a:outerShdw>
                </a:effectLst>
              </a:tblPr>
              <a:tblGrid>
                <a:gridCol w="821327">
                  <a:extLst>
                    <a:ext uri="{9D8B030D-6E8A-4147-A177-3AD203B41FA5}">
                      <a16:colId xmlns:a16="http://schemas.microsoft.com/office/drawing/2014/main" val="3389241839"/>
                    </a:ext>
                  </a:extLst>
                </a:gridCol>
                <a:gridCol w="821327">
                  <a:extLst>
                    <a:ext uri="{9D8B030D-6E8A-4147-A177-3AD203B41FA5}">
                      <a16:colId xmlns:a16="http://schemas.microsoft.com/office/drawing/2014/main" val="1065915504"/>
                    </a:ext>
                  </a:extLst>
                </a:gridCol>
                <a:gridCol w="821327">
                  <a:extLst>
                    <a:ext uri="{9D8B030D-6E8A-4147-A177-3AD203B41FA5}">
                      <a16:colId xmlns:a16="http://schemas.microsoft.com/office/drawing/2014/main" val="2714074225"/>
                    </a:ext>
                  </a:extLst>
                </a:gridCol>
                <a:gridCol w="821327">
                  <a:extLst>
                    <a:ext uri="{9D8B030D-6E8A-4147-A177-3AD203B41FA5}">
                      <a16:colId xmlns:a16="http://schemas.microsoft.com/office/drawing/2014/main" val="1604955415"/>
                    </a:ext>
                  </a:extLst>
                </a:gridCol>
                <a:gridCol w="821327">
                  <a:extLst>
                    <a:ext uri="{9D8B030D-6E8A-4147-A177-3AD203B41FA5}">
                      <a16:colId xmlns:a16="http://schemas.microsoft.com/office/drawing/2014/main" val="866333550"/>
                    </a:ext>
                  </a:extLst>
                </a:gridCol>
                <a:gridCol w="821327">
                  <a:extLst>
                    <a:ext uri="{9D8B030D-6E8A-4147-A177-3AD203B41FA5}">
                      <a16:colId xmlns:a16="http://schemas.microsoft.com/office/drawing/2014/main" val="1394035242"/>
                    </a:ext>
                  </a:extLst>
                </a:gridCol>
                <a:gridCol w="910047">
                  <a:extLst>
                    <a:ext uri="{9D8B030D-6E8A-4147-A177-3AD203B41FA5}">
                      <a16:colId xmlns:a16="http://schemas.microsoft.com/office/drawing/2014/main" val="1536396035"/>
                    </a:ext>
                  </a:extLst>
                </a:gridCol>
                <a:gridCol w="732607">
                  <a:extLst>
                    <a:ext uri="{9D8B030D-6E8A-4147-A177-3AD203B41FA5}">
                      <a16:colId xmlns:a16="http://schemas.microsoft.com/office/drawing/2014/main" val="3989345114"/>
                    </a:ext>
                  </a:extLst>
                </a:gridCol>
              </a:tblGrid>
              <a:tr h="750124">
                <a:tc gridSpan="8">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800" b="1" dirty="0">
                          <a:solidFill>
                            <a:schemeClr val="bg1"/>
                          </a:solidFill>
                          <a:latin typeface="Calibri" panose="020F0502020204030204" pitchFamily="34" charset="0"/>
                        </a:rPr>
                        <a:t>UYRUĞUNA GÖRE YABANCI GERÇEK KİŞİLERE MÜLK SATIŞ SIRALAMASI (İLK 5 ÜLKE) </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tr-TR" sz="1200" b="1" i="0" u="none" strike="noStrike" kern="1200" dirty="0">
                        <a:solidFill>
                          <a:schemeClr val="bg1"/>
                        </a:solidFill>
                        <a:latin typeface="Calibri" panose="020F0502020204030204" pitchFamily="34" charset="0"/>
                        <a:ea typeface="+mn-ea"/>
                        <a:cs typeface="Arial" pitchFamily="34" charset="0"/>
                      </a:endParaRPr>
                    </a:p>
                  </a:txBody>
                  <a:tcPr marL="9050" marR="9050" marT="9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4213D"/>
                    </a:solidFill>
                  </a:tcPr>
                </a:tc>
                <a:tc hMerge="1">
                  <a:txBody>
                    <a:bodyPr/>
                    <a:lstStyle/>
                    <a:p>
                      <a:endParaRPr lang="tr-TR"/>
                    </a:p>
                  </a:txBody>
                  <a:tcPr/>
                </a:tc>
                <a:extLst>
                  <a:ext uri="{0D108BD9-81ED-4DB2-BD59-A6C34878D82A}">
                    <a16:rowId xmlns:a16="http://schemas.microsoft.com/office/drawing/2014/main" val="10000"/>
                  </a:ext>
                </a:extLst>
              </a:tr>
              <a:tr h="502175">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rgbClr val="14213D"/>
                          </a:solidFill>
                          <a:latin typeface="Calibri" panose="020F0502020204030204" pitchFamily="34" charset="0"/>
                          <a:ea typeface="+mn-ea"/>
                          <a:cs typeface="Arial" pitchFamily="34" charset="0"/>
                        </a:rPr>
                        <a:t>2019</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rgbClr val="14213D"/>
                          </a:solidFill>
                          <a:latin typeface="Calibri" panose="020F0502020204030204" pitchFamily="34" charset="0"/>
                          <a:ea typeface="+mn-ea"/>
                          <a:cs typeface="Arial" pitchFamily="34" charset="0"/>
                        </a:rPr>
                        <a:t>2020</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b="1" i="0" u="none" strike="noStrike" kern="1200" dirty="0" smtClean="0">
                          <a:solidFill>
                            <a:srgbClr val="14213D"/>
                          </a:solidFill>
                          <a:latin typeface="Calibri" panose="020F0502020204030204" pitchFamily="34" charset="0"/>
                          <a:ea typeface="+mn-ea"/>
                          <a:cs typeface="Arial" pitchFamily="34" charset="0"/>
                        </a:rPr>
                        <a:t>2021</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gridSpan="2">
                  <a:txBody>
                    <a:bodyPr/>
                    <a:lstStyle/>
                    <a:p>
                      <a:pPr algn="ctr"/>
                      <a:r>
                        <a:rPr lang="tr-TR" sz="1400" b="1" i="0" u="none" strike="noStrike" kern="1200" dirty="0" smtClean="0">
                          <a:solidFill>
                            <a:srgbClr val="14213D"/>
                          </a:solidFill>
                          <a:latin typeface="Calibri" panose="020F0502020204030204" pitchFamily="34" charset="0"/>
                          <a:ea typeface="+mn-ea"/>
                          <a:cs typeface="Arial" pitchFamily="34" charset="0"/>
                        </a:rPr>
                        <a:t>2022</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extLst>
                  <a:ext uri="{0D108BD9-81ED-4DB2-BD59-A6C34878D82A}">
                    <a16:rowId xmlns:a16="http://schemas.microsoft.com/office/drawing/2014/main" val="185934669"/>
                  </a:ext>
                </a:extLst>
              </a:tr>
              <a:tr h="69725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ÜLKE ADI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rgbClr val="14213D"/>
                          </a:solidFill>
                          <a:latin typeface="Calibri" panose="020F0502020204030204" pitchFamily="34" charset="0"/>
                          <a:ea typeface="+mn-ea"/>
                          <a:cs typeface="Arial" pitchFamily="34" charset="0"/>
                        </a:rPr>
                        <a:t>GERÇEK KİŞİ SAYISI</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671057470"/>
                  </a:ext>
                </a:extLst>
              </a:tr>
              <a:tr h="442896">
                <a:tc>
                  <a:txBody>
                    <a:bodyPr/>
                    <a:lstStyle/>
                    <a:p>
                      <a:pPr algn="ctr" fontAlgn="ctr"/>
                      <a:r>
                        <a:rPr lang="tr-TR" sz="1200" b="1" i="0" u="none" strike="noStrike" dirty="0">
                          <a:solidFill>
                            <a:srgbClr val="000000"/>
                          </a:solidFill>
                          <a:effectLst/>
                          <a:latin typeface="Calibri" panose="020F0502020204030204" pitchFamily="34" charset="0"/>
                        </a:rPr>
                        <a:t>İran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3.590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İran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5.330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333333"/>
                          </a:solidFill>
                          <a:effectLst/>
                          <a:latin typeface="+mn-lt"/>
                        </a:rPr>
                        <a:t>İran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8.191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İran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6.283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69498968"/>
                  </a:ext>
                </a:extLst>
              </a:tr>
              <a:tr h="697253">
                <a:tc>
                  <a:txBody>
                    <a:bodyPr/>
                    <a:lstStyle/>
                    <a:p>
                      <a:pPr algn="ctr" fontAlgn="ctr"/>
                      <a:r>
                        <a:rPr lang="tr-TR" sz="1200" b="1" i="0" u="none" strike="noStrike" dirty="0">
                          <a:solidFill>
                            <a:srgbClr val="000000"/>
                          </a:solidFill>
                          <a:effectLst/>
                          <a:latin typeface="Calibri" panose="020F0502020204030204" pitchFamily="34" charset="0"/>
                        </a:rPr>
                        <a:t>Irak</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2.951</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Irak</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2.581</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a:solidFill>
                            <a:srgbClr val="333333"/>
                          </a:solidFill>
                          <a:effectLst/>
                          <a:latin typeface="+mn-lt"/>
                        </a:rPr>
                        <a:t>Irak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3.042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Rusya Federasyonu</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2.700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73333995"/>
                  </a:ext>
                </a:extLst>
              </a:tr>
              <a:tr h="442896">
                <a:tc>
                  <a:txBody>
                    <a:bodyPr/>
                    <a:lstStyle/>
                    <a:p>
                      <a:pPr algn="ctr" fontAlgn="ctr"/>
                      <a:r>
                        <a:rPr lang="tr-TR" sz="1200" b="1" i="0" u="none" strike="noStrike" dirty="0">
                          <a:solidFill>
                            <a:srgbClr val="000000"/>
                          </a:solidFill>
                          <a:effectLst/>
                          <a:latin typeface="Calibri" panose="020F0502020204030204" pitchFamily="34" charset="0"/>
                        </a:rPr>
                        <a:t>Afganistan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1.499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Afganistan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1.610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a:solidFill>
                            <a:srgbClr val="333333"/>
                          </a:solidFill>
                          <a:effectLst/>
                          <a:latin typeface="+mn-lt"/>
                        </a:rPr>
                        <a:t>Afganistan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2.351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Irak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2.013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66467424"/>
                  </a:ext>
                </a:extLst>
              </a:tr>
              <a:tr h="697253">
                <a:tc>
                  <a:txBody>
                    <a:bodyPr/>
                    <a:lstStyle/>
                    <a:p>
                      <a:pPr algn="ctr" fontAlgn="ctr"/>
                      <a:r>
                        <a:rPr lang="tr-TR" sz="1200" b="1" i="0" u="none" strike="noStrike" dirty="0">
                          <a:solidFill>
                            <a:srgbClr val="000000"/>
                          </a:solidFill>
                          <a:effectLst/>
                          <a:latin typeface="Calibri" panose="020F0502020204030204" pitchFamily="34" charset="0"/>
                        </a:rPr>
                        <a:t>Suudi Arabistan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1.067</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Çin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969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a:solidFill>
                            <a:srgbClr val="333333"/>
                          </a:solidFill>
                          <a:effectLst/>
                          <a:latin typeface="+mn-lt"/>
                        </a:rPr>
                        <a:t>Çin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1.003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Afganistan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1.474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38017986"/>
                  </a:ext>
                </a:extLst>
              </a:tr>
              <a:tr h="442896">
                <a:tc>
                  <a:txBody>
                    <a:bodyPr/>
                    <a:lstStyle/>
                    <a:p>
                      <a:pPr algn="ctr" fontAlgn="ctr"/>
                      <a:r>
                        <a:rPr lang="tr-TR" sz="1200" b="1" i="0" u="none" strike="noStrike" dirty="0">
                          <a:solidFill>
                            <a:srgbClr val="000000"/>
                          </a:solidFill>
                          <a:effectLst/>
                          <a:latin typeface="Calibri" panose="020F0502020204030204" pitchFamily="34" charset="0"/>
                        </a:rPr>
                        <a:t>Ürdün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960</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Yemen</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928</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a:solidFill>
                            <a:srgbClr val="333333"/>
                          </a:solidFill>
                          <a:effectLst/>
                          <a:latin typeface="+mn-lt"/>
                        </a:rPr>
                        <a:t>Yemen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333333"/>
                          </a:solidFill>
                          <a:effectLst/>
                          <a:latin typeface="+mn-lt"/>
                        </a:rPr>
                        <a:t>1.003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1" i="0" u="none" strike="noStrike" kern="1200" dirty="0">
                          <a:solidFill>
                            <a:srgbClr val="000000"/>
                          </a:solidFill>
                          <a:effectLst/>
                          <a:latin typeface="+mn-lt"/>
                          <a:ea typeface="+mn-ea"/>
                          <a:cs typeface="+mn-cs"/>
                        </a:rPr>
                        <a:t>Çin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000" b="1" i="0" u="none" strike="noStrike" dirty="0">
                          <a:solidFill>
                            <a:srgbClr val="333333"/>
                          </a:solidFill>
                          <a:effectLst/>
                          <a:latin typeface="Tahoma" panose="020B0604030504040204" pitchFamily="34" charset="0"/>
                        </a:rPr>
                        <a:t>994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34863209"/>
                  </a:ext>
                </a:extLst>
              </a:tr>
              <a:tr h="442896">
                <a:tc>
                  <a:txBody>
                    <a:bodyPr/>
                    <a:lstStyle/>
                    <a:p>
                      <a:pPr algn="ctr" fontAlgn="ctr"/>
                      <a:r>
                        <a:rPr lang="tr-TR" sz="1200" b="1" i="0" u="none" strike="noStrike" dirty="0">
                          <a:solidFill>
                            <a:srgbClr val="000000"/>
                          </a:solidFill>
                          <a:effectLst/>
                          <a:latin typeface="Calibri" panose="020F0502020204030204" pitchFamily="34" charset="0"/>
                        </a:rPr>
                        <a:t>Diğer</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0" i="0" u="none" strike="noStrike" dirty="0">
                          <a:solidFill>
                            <a:srgbClr val="000000"/>
                          </a:solidFill>
                          <a:effectLst/>
                          <a:latin typeface="Calibri" panose="020F0502020204030204" pitchFamily="34" charset="0"/>
                        </a:rPr>
                        <a:t>12.132</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Diğer</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11.001</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smtClean="0">
                          <a:solidFill>
                            <a:srgbClr val="000000"/>
                          </a:solidFill>
                          <a:effectLst/>
                          <a:latin typeface="+mn-lt"/>
                        </a:rPr>
                        <a:t>Diğer</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200" b="1" i="0" u="none" strike="noStrike" dirty="0">
                          <a:solidFill>
                            <a:srgbClr val="000000"/>
                          </a:solidFill>
                          <a:effectLst/>
                          <a:latin typeface="+mn-lt"/>
                        </a:rPr>
                        <a:t>14.588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b"/>
                      <a:r>
                        <a:rPr lang="tr-TR" sz="1200" b="1" i="0" u="none" strike="noStrike" dirty="0" smtClean="0">
                          <a:solidFill>
                            <a:srgbClr val="000000"/>
                          </a:solidFill>
                          <a:effectLst/>
                          <a:latin typeface="+mn-lt"/>
                        </a:rPr>
                        <a:t>Diğer</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b"/>
                      <a:r>
                        <a:rPr lang="tr-TR" sz="1200" b="1" i="0" u="none" strike="noStrike" dirty="0" smtClean="0">
                          <a:solidFill>
                            <a:srgbClr val="000000"/>
                          </a:solidFill>
                          <a:effectLst/>
                          <a:latin typeface="+mn-lt"/>
                        </a:rPr>
                        <a:t>13.956</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01150607"/>
                  </a:ext>
                </a:extLst>
              </a:tr>
              <a:tr h="557196">
                <a:tc>
                  <a:txBody>
                    <a:bodyPr/>
                    <a:lstStyle/>
                    <a:p>
                      <a:pPr algn="ctr" fontAlgn="ctr"/>
                      <a:r>
                        <a:rPr lang="tr-TR" sz="1200" b="1" i="0" u="none" strike="noStrike" dirty="0">
                          <a:solidFill>
                            <a:srgbClr val="000000"/>
                          </a:solidFill>
                          <a:effectLst/>
                          <a:latin typeface="Calibri" panose="020F0502020204030204" pitchFamily="34" charset="0"/>
                        </a:rPr>
                        <a:t>Toplam</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fontAlgn="ctr"/>
                      <a:r>
                        <a:rPr lang="tr-TR" sz="1200" b="1" i="0" u="none" strike="noStrike" dirty="0">
                          <a:solidFill>
                            <a:srgbClr val="000000"/>
                          </a:solidFill>
                          <a:effectLst/>
                          <a:latin typeface="Calibri" panose="020F0502020204030204" pitchFamily="34" charset="0"/>
                        </a:rPr>
                        <a:t>22.199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000000"/>
                          </a:solidFill>
                          <a:effectLst/>
                          <a:latin typeface="Calibri" panose="020F0502020204030204" pitchFamily="34" charset="0"/>
                        </a:rPr>
                        <a:t>Toplam</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a:solidFill>
                            <a:srgbClr val="000000"/>
                          </a:solidFill>
                          <a:effectLst/>
                          <a:latin typeface="Calibri" panose="020F0502020204030204" pitchFamily="34" charset="0"/>
                          <a:ea typeface="+mn-ea"/>
                          <a:cs typeface="+mn-cs"/>
                        </a:rPr>
                        <a:t>22.419</a:t>
                      </a: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Toplam</a:t>
                      </a:r>
                      <a:endParaRPr lang="tr-TR" sz="1200" b="1" i="0" u="none" strike="noStrike" dirty="0">
                        <a:solidFill>
                          <a:srgbClr val="000000"/>
                        </a:solidFill>
                        <a:effectLst/>
                        <a:latin typeface="+mn-lt"/>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smtClean="0">
                          <a:solidFill>
                            <a:srgbClr val="000000"/>
                          </a:solidFill>
                          <a:effectLst/>
                          <a:latin typeface="+mn-lt"/>
                          <a:ea typeface="+mn-ea"/>
                          <a:cs typeface="+mn-cs"/>
                        </a:rPr>
                        <a:t>30.178</a:t>
                      </a:r>
                      <a:endParaRPr lang="tr-TR" sz="1200" b="1" i="0" u="none" strike="noStrike" kern="1200" dirty="0">
                        <a:solidFill>
                          <a:srgbClr val="000000"/>
                        </a:solidFill>
                        <a:effectLst/>
                        <a:latin typeface="+mn-lt"/>
                        <a:ea typeface="+mn-ea"/>
                        <a:cs typeface="+mn-cs"/>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smtClean="0">
                          <a:solidFill>
                            <a:srgbClr val="000000"/>
                          </a:solidFill>
                          <a:effectLst/>
                          <a:latin typeface="+mn-lt"/>
                        </a:rPr>
                        <a:t>Toplam</a:t>
                      </a:r>
                      <a:endParaRPr lang="tr-TR" sz="1200" b="1" i="0" u="none" strike="noStrike" dirty="0">
                        <a:solidFill>
                          <a:srgbClr val="000000"/>
                        </a:solidFill>
                        <a:effectLst/>
                        <a:latin typeface="+mn-lt"/>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457200" rtl="0" eaLnBrk="1" fontAlgn="ctr" latinLnBrk="0" hangingPunct="1"/>
                      <a:r>
                        <a:rPr lang="tr-TR" sz="1200" b="1" i="0" u="none" strike="noStrike" kern="1200" dirty="0" smtClean="0">
                          <a:solidFill>
                            <a:srgbClr val="000000"/>
                          </a:solidFill>
                          <a:effectLst/>
                          <a:latin typeface="+mn-lt"/>
                          <a:ea typeface="+mn-ea"/>
                          <a:cs typeface="+mn-cs"/>
                        </a:rPr>
                        <a:t>27.420</a:t>
                      </a:r>
                      <a:endParaRPr lang="tr-TR" sz="1200" b="1" i="0" u="none" strike="noStrike" kern="1200" dirty="0">
                        <a:solidFill>
                          <a:srgbClr val="000000"/>
                        </a:solidFill>
                        <a:effectLst/>
                        <a:latin typeface="+mn-lt"/>
                        <a:ea typeface="+mn-ea"/>
                        <a:cs typeface="+mn-cs"/>
                      </a:endParaRPr>
                    </a:p>
                  </a:txBody>
                  <a:tcPr marL="9050" marR="9050" marT="905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71896276"/>
                  </a:ext>
                </a:extLst>
              </a:tr>
            </a:tbl>
          </a:graphicData>
        </a:graphic>
      </p:graphicFrame>
      <p:sp>
        <p:nvSpPr>
          <p:cNvPr id="5" name="Dikdörtgen 4"/>
          <p:cNvSpPr/>
          <p:nvPr/>
        </p:nvSpPr>
        <p:spPr>
          <a:xfrm>
            <a:off x="0" y="187116"/>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YABANCILARA MÜLK SATIŞI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34816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1672213570"/>
              </p:ext>
            </p:extLst>
          </p:nvPr>
        </p:nvGraphicFramePr>
        <p:xfrm>
          <a:off x="174811" y="991847"/>
          <a:ext cx="6617874" cy="8403943"/>
        </p:xfrm>
        <a:graphic>
          <a:graphicData uri="http://schemas.openxmlformats.org/drawingml/2006/table">
            <a:tbl>
              <a:tblPr>
                <a:effectLst>
                  <a:outerShdw blurRad="50800" dist="38100" dir="5400000" algn="t" rotWithShape="0">
                    <a:prstClr val="black">
                      <a:alpha val="40000"/>
                    </a:prstClr>
                  </a:outerShdw>
                </a:effectLst>
              </a:tblPr>
              <a:tblGrid>
                <a:gridCol w="819182">
                  <a:extLst>
                    <a:ext uri="{9D8B030D-6E8A-4147-A177-3AD203B41FA5}">
                      <a16:colId xmlns:a16="http://schemas.microsoft.com/office/drawing/2014/main" val="20000"/>
                    </a:ext>
                  </a:extLst>
                </a:gridCol>
                <a:gridCol w="1037515">
                  <a:extLst>
                    <a:ext uri="{9D8B030D-6E8A-4147-A177-3AD203B41FA5}">
                      <a16:colId xmlns:a16="http://schemas.microsoft.com/office/drawing/2014/main" val="20001"/>
                    </a:ext>
                  </a:extLst>
                </a:gridCol>
                <a:gridCol w="988960">
                  <a:extLst>
                    <a:ext uri="{9D8B030D-6E8A-4147-A177-3AD203B41FA5}">
                      <a16:colId xmlns:a16="http://schemas.microsoft.com/office/drawing/2014/main" val="20002"/>
                    </a:ext>
                  </a:extLst>
                </a:gridCol>
                <a:gridCol w="823160">
                  <a:extLst>
                    <a:ext uri="{9D8B030D-6E8A-4147-A177-3AD203B41FA5}">
                      <a16:colId xmlns:a16="http://schemas.microsoft.com/office/drawing/2014/main" val="20003"/>
                    </a:ext>
                  </a:extLst>
                </a:gridCol>
                <a:gridCol w="1102163">
                  <a:extLst>
                    <a:ext uri="{9D8B030D-6E8A-4147-A177-3AD203B41FA5}">
                      <a16:colId xmlns:a16="http://schemas.microsoft.com/office/drawing/2014/main" val="20004"/>
                    </a:ext>
                  </a:extLst>
                </a:gridCol>
                <a:gridCol w="1082325">
                  <a:extLst>
                    <a:ext uri="{9D8B030D-6E8A-4147-A177-3AD203B41FA5}">
                      <a16:colId xmlns:a16="http://schemas.microsoft.com/office/drawing/2014/main" val="20005"/>
                    </a:ext>
                  </a:extLst>
                </a:gridCol>
                <a:gridCol w="764569">
                  <a:extLst>
                    <a:ext uri="{9D8B030D-6E8A-4147-A177-3AD203B41FA5}">
                      <a16:colId xmlns:a16="http://schemas.microsoft.com/office/drawing/2014/main" val="20006"/>
                    </a:ext>
                  </a:extLst>
                </a:gridCol>
              </a:tblGrid>
              <a:tr h="47492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İHRACAT  (Milyon USD)</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İTHALAT (Milyon USD)</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004839">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TÜRKİYE</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İSTANBUL</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PAYI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TÜRKİYE</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İSTANBUL</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PAYI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769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2014</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a:solidFill>
                            <a:schemeClr val="tx1"/>
                          </a:solidFill>
                          <a:latin typeface="Calibri" panose="020F0502020204030204" pitchFamily="34" charset="0"/>
                        </a:rPr>
                        <a:t>157.715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82.075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242.224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135.945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60615277"/>
                  </a:ext>
                </a:extLst>
              </a:tr>
              <a:tr h="769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2015</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dirty="0">
                          <a:solidFill>
                            <a:schemeClr val="tx1"/>
                          </a:solidFill>
                          <a:latin typeface="Calibri" panose="020F0502020204030204" pitchFamily="34" charset="0"/>
                        </a:rPr>
                        <a:t>143.934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77.068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207.203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cs typeface="Arial" pitchFamily="34" charset="0"/>
                        </a:rPr>
                        <a:t>117.784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69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2016</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  142.606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76.208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198.601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116.008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69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2017</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157.055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81.485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233.792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134.679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69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2018 </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400" b="0" i="0" u="none" strike="noStrike" kern="1200" dirty="0">
                          <a:solidFill>
                            <a:schemeClr val="tx1"/>
                          </a:solidFill>
                          <a:latin typeface="Calibri" panose="020F0502020204030204" pitchFamily="34" charset="0"/>
                          <a:ea typeface="+mn-ea"/>
                          <a:cs typeface="+mn-cs"/>
                        </a:rPr>
                        <a:t>168.023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85.023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0" i="0" u="none" strike="noStrike" dirty="0">
                          <a:solidFill>
                            <a:schemeClr val="tx1"/>
                          </a:solidFill>
                          <a:latin typeface="Calibri" panose="020F0502020204030204" pitchFamily="34" charset="0"/>
                        </a:rPr>
                        <a:t>223.039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b="0" i="0" u="none" strike="noStrike" dirty="0">
                          <a:solidFill>
                            <a:schemeClr val="tx1"/>
                          </a:solidFill>
                          <a:latin typeface="Calibri" panose="020F0502020204030204" pitchFamily="34" charset="0"/>
                        </a:rPr>
                        <a:t>120.575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latin typeface="Calibri" panose="020F0502020204030204" pitchFamily="34" charset="0"/>
                        </a:rPr>
                        <a:t>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769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2019</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171.531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86.155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smtClean="0">
                          <a:solidFill>
                            <a:schemeClr val="tx1"/>
                          </a:solidFill>
                          <a:latin typeface="Calibri" panose="020F0502020204030204" pitchFamily="34" charset="0"/>
                          <a:ea typeface="+mn-ea"/>
                          <a:cs typeface="+mn-cs"/>
                        </a:rPr>
                        <a:t>50</a:t>
                      </a:r>
                      <a:endParaRPr lang="tr-TR" sz="1400" b="1" i="0" u="none" strike="noStrike" kern="1200" dirty="0">
                        <a:solidFill>
                          <a:schemeClr val="tx1"/>
                        </a:solidFill>
                        <a:latin typeface="Calibri" panose="020F0502020204030204" pitchFamily="34" charset="0"/>
                        <a:ea typeface="+mn-ea"/>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202.705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105.553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lnSpc>
                          <a:spcPct val="150000"/>
                        </a:lnSpc>
                        <a:spcAft>
                          <a:spcPts val="0"/>
                        </a:spcAft>
                      </a:pPr>
                      <a:r>
                        <a:rPr lang="tr-TR" sz="1400" b="1" i="0" u="none" strike="noStrike" kern="1200" dirty="0">
                          <a:solidFill>
                            <a:schemeClr val="tx1"/>
                          </a:solidFill>
                          <a:latin typeface="Calibri" panose="020F0502020204030204" pitchFamily="34" charset="0"/>
                          <a:ea typeface="+mn-ea"/>
                          <a:cs typeface="+mn-cs"/>
                        </a:rPr>
                        <a:t>52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769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14213D"/>
                          </a:solidFill>
                          <a:effectLst/>
                          <a:latin typeface="Calibri" panose="020F0502020204030204" pitchFamily="34" charset="0"/>
                          <a:cs typeface="Arial" pitchFamily="34" charset="0"/>
                        </a:rPr>
                        <a:t>2020</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a:solidFill>
                            <a:schemeClr val="tx1"/>
                          </a:solidFill>
                          <a:latin typeface="Calibri" panose="020F0502020204030204" pitchFamily="34" charset="0"/>
                          <a:ea typeface="+mn-ea"/>
                          <a:cs typeface="+mn-cs"/>
                        </a:rPr>
                        <a:t>169.481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82.748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219.397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a:solidFill>
                            <a:schemeClr val="tx1"/>
                          </a:solidFill>
                          <a:latin typeface="Calibri" panose="020F0502020204030204" pitchFamily="34" charset="0"/>
                          <a:ea typeface="+mn-ea"/>
                          <a:cs typeface="+mn-cs"/>
                        </a:rPr>
                        <a:t>126.831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a:solidFill>
                            <a:schemeClr val="tx1"/>
                          </a:solidFill>
                          <a:latin typeface="Calibri" panose="020F0502020204030204" pitchFamily="34" charset="0"/>
                          <a:ea typeface="+mn-ea"/>
                          <a:cs typeface="+mn-cs"/>
                        </a:rPr>
                        <a:t>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769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2021</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smtClean="0">
                          <a:solidFill>
                            <a:schemeClr val="tx1"/>
                          </a:solidFill>
                          <a:latin typeface="Calibri" panose="020F0502020204030204" pitchFamily="34" charset="0"/>
                          <a:ea typeface="+mn-ea"/>
                          <a:cs typeface="+mn-cs"/>
                        </a:rPr>
                        <a:t>225.291</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smtClean="0">
                          <a:solidFill>
                            <a:schemeClr val="tx1"/>
                          </a:solidFill>
                          <a:latin typeface="Calibri" panose="020F0502020204030204" pitchFamily="34" charset="0"/>
                          <a:ea typeface="+mn-ea"/>
                          <a:cs typeface="+mn-cs"/>
                        </a:rPr>
                        <a:t>108.865</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smtClean="0">
                          <a:solidFill>
                            <a:schemeClr val="tx1"/>
                          </a:solidFill>
                          <a:latin typeface="Calibri" panose="020F0502020204030204" pitchFamily="34" charset="0"/>
                          <a:ea typeface="+mn-ea"/>
                          <a:cs typeface="+mn-cs"/>
                        </a:rPr>
                        <a:t>48</a:t>
                      </a:r>
                      <a:endParaRPr lang="tr-TR" sz="1400" b="1"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smtClean="0">
                          <a:solidFill>
                            <a:schemeClr val="tx1"/>
                          </a:solidFill>
                          <a:latin typeface="Calibri" panose="020F0502020204030204" pitchFamily="34" charset="0"/>
                          <a:ea typeface="+mn-ea"/>
                          <a:cs typeface="+mn-cs"/>
                        </a:rPr>
                        <a:t>271.424</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smtClean="0">
                          <a:solidFill>
                            <a:schemeClr val="tx1"/>
                          </a:solidFill>
                          <a:latin typeface="Calibri" panose="020F0502020204030204" pitchFamily="34" charset="0"/>
                          <a:ea typeface="+mn-ea"/>
                          <a:cs typeface="+mn-cs"/>
                        </a:rPr>
                        <a:t>138.221</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smtClean="0">
                          <a:solidFill>
                            <a:schemeClr val="tx1"/>
                          </a:solidFill>
                          <a:latin typeface="Calibri" panose="020F0502020204030204" pitchFamily="34" charset="0"/>
                          <a:ea typeface="+mn-ea"/>
                          <a:cs typeface="+mn-cs"/>
                        </a:rPr>
                        <a:t>51</a:t>
                      </a:r>
                      <a:endParaRPr lang="tr-TR" sz="1400" b="1"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92456303"/>
                  </a:ext>
                </a:extLst>
              </a:tr>
              <a:tr h="7693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2022</a:t>
                      </a:r>
                    </a:p>
                  </a:txBody>
                  <a:tcPr marL="40875" marR="40875"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AE5"/>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0" i="0" u="none" strike="noStrike" kern="1200" dirty="0" smtClean="0">
                          <a:solidFill>
                            <a:schemeClr val="tx1"/>
                          </a:solidFill>
                          <a:latin typeface="Calibri" panose="020F0502020204030204" pitchFamily="34" charset="0"/>
                          <a:ea typeface="+mn-ea"/>
                          <a:cs typeface="+mn-cs"/>
                        </a:rPr>
                        <a:t>254.171</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smtClean="0">
                          <a:solidFill>
                            <a:schemeClr val="tx1"/>
                          </a:solidFill>
                          <a:latin typeface="Calibri" panose="020F0502020204030204" pitchFamily="34" charset="0"/>
                          <a:ea typeface="+mn-ea"/>
                          <a:cs typeface="+mn-cs"/>
                        </a:rPr>
                        <a:t>124.627</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smtClean="0">
                          <a:solidFill>
                            <a:schemeClr val="tx1"/>
                          </a:solidFill>
                          <a:latin typeface="Calibri" panose="020F0502020204030204" pitchFamily="34" charset="0"/>
                          <a:ea typeface="+mn-ea"/>
                          <a:cs typeface="+mn-cs"/>
                        </a:rPr>
                        <a:t>49</a:t>
                      </a:r>
                      <a:endParaRPr lang="tr-TR" sz="1400" b="1"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smtClean="0">
                          <a:solidFill>
                            <a:schemeClr val="tx1"/>
                          </a:solidFill>
                          <a:latin typeface="Calibri" panose="020F0502020204030204" pitchFamily="34" charset="0"/>
                          <a:ea typeface="+mn-ea"/>
                          <a:cs typeface="+mn-cs"/>
                        </a:rPr>
                        <a:t>363.710</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0" i="0" u="none" strike="noStrike" kern="1200" dirty="0" smtClean="0">
                          <a:solidFill>
                            <a:schemeClr val="tx1"/>
                          </a:solidFill>
                          <a:latin typeface="Calibri" panose="020F0502020204030204" pitchFamily="34" charset="0"/>
                          <a:ea typeface="+mn-ea"/>
                          <a:cs typeface="+mn-cs"/>
                        </a:rPr>
                        <a:t>178.739</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b" latinLnBrk="0" hangingPunct="1">
                        <a:spcAft>
                          <a:spcPts val="0"/>
                        </a:spcAft>
                      </a:pPr>
                      <a:r>
                        <a:rPr lang="tr-TR" sz="1400" b="1" i="0" u="none" strike="noStrike" kern="1200" dirty="0" smtClean="0">
                          <a:solidFill>
                            <a:schemeClr val="tx1"/>
                          </a:solidFill>
                          <a:latin typeface="Calibri" panose="020F0502020204030204" pitchFamily="34" charset="0"/>
                          <a:ea typeface="+mn-ea"/>
                          <a:cs typeface="+mn-cs"/>
                        </a:rPr>
                        <a:t>49</a:t>
                      </a:r>
                      <a:endParaRPr lang="tr-TR" sz="1400" b="1"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92271166"/>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DIŞ TİCARET VERİLERİ</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36574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Group 66"/>
          <p:cNvGraphicFramePr>
            <a:graphicFrameLocks noGrp="1"/>
          </p:cNvGraphicFramePr>
          <p:nvPr>
            <p:extLst>
              <p:ext uri="{D42A27DB-BD31-4B8C-83A1-F6EECF244321}">
                <p14:modId xmlns:p14="http://schemas.microsoft.com/office/powerpoint/2010/main" val="3400961319"/>
              </p:ext>
            </p:extLst>
          </p:nvPr>
        </p:nvGraphicFramePr>
        <p:xfrm>
          <a:off x="163264" y="980658"/>
          <a:ext cx="6531473" cy="8295868"/>
        </p:xfrm>
        <a:graphic>
          <a:graphicData uri="http://schemas.openxmlformats.org/drawingml/2006/table">
            <a:tbl>
              <a:tblPr>
                <a:effectLst>
                  <a:outerShdw blurRad="50800" dist="38100" dir="5400000" algn="t" rotWithShape="0">
                    <a:prstClr val="black">
                      <a:alpha val="40000"/>
                    </a:prstClr>
                  </a:outerShdw>
                </a:effectLst>
              </a:tblPr>
              <a:tblGrid>
                <a:gridCol w="964284">
                  <a:extLst>
                    <a:ext uri="{9D8B030D-6E8A-4147-A177-3AD203B41FA5}">
                      <a16:colId xmlns:a16="http://schemas.microsoft.com/office/drawing/2014/main" val="20000"/>
                    </a:ext>
                  </a:extLst>
                </a:gridCol>
                <a:gridCol w="963037">
                  <a:extLst>
                    <a:ext uri="{9D8B030D-6E8A-4147-A177-3AD203B41FA5}">
                      <a16:colId xmlns:a16="http://schemas.microsoft.com/office/drawing/2014/main" val="20001"/>
                    </a:ext>
                  </a:extLst>
                </a:gridCol>
                <a:gridCol w="1258488">
                  <a:extLst>
                    <a:ext uri="{9D8B030D-6E8A-4147-A177-3AD203B41FA5}">
                      <a16:colId xmlns:a16="http://schemas.microsoft.com/office/drawing/2014/main" val="20002"/>
                    </a:ext>
                  </a:extLst>
                </a:gridCol>
                <a:gridCol w="1204199">
                  <a:extLst>
                    <a:ext uri="{9D8B030D-6E8A-4147-A177-3AD203B41FA5}">
                      <a16:colId xmlns:a16="http://schemas.microsoft.com/office/drawing/2014/main" val="20003"/>
                    </a:ext>
                  </a:extLst>
                </a:gridCol>
                <a:gridCol w="1070732">
                  <a:extLst>
                    <a:ext uri="{9D8B030D-6E8A-4147-A177-3AD203B41FA5}">
                      <a16:colId xmlns:a16="http://schemas.microsoft.com/office/drawing/2014/main" val="20004"/>
                    </a:ext>
                  </a:extLst>
                </a:gridCol>
                <a:gridCol w="1070733">
                  <a:extLst>
                    <a:ext uri="{9D8B030D-6E8A-4147-A177-3AD203B41FA5}">
                      <a16:colId xmlns:a16="http://schemas.microsoft.com/office/drawing/2014/main" val="20005"/>
                    </a:ext>
                  </a:extLst>
                </a:gridCol>
              </a:tblGrid>
              <a:tr h="1425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Times New Roman" pitchFamily="18" charset="0"/>
                        </a:rPr>
                        <a:t>YILI</a:t>
                      </a: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Times New Roman" pitchFamily="18" charset="0"/>
                        </a:rPr>
                        <a:t>İSTANBUL/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Times New Roman" pitchFamily="18" charset="0"/>
                        </a:rPr>
                        <a:t>TÜRKİYE</a:t>
                      </a: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Calibri" panose="020F0502020204030204" pitchFamily="34" charset="0"/>
                          <a:cs typeface="Times New Roman" pitchFamily="18" charset="0"/>
                        </a:rPr>
                        <a:t>TAHAKKUK </a:t>
                      </a:r>
                      <a:endParaRPr kumimoji="0" lang="tr-TR" sz="1200" b="1" i="0" u="none" strike="noStrike" cap="none" normalizeH="0" baseline="0" dirty="0" smtClean="0">
                        <a:ln>
                          <a:noFill/>
                        </a:ln>
                        <a:solidFill>
                          <a:schemeClr val="bg1"/>
                        </a:solidFill>
                        <a:effectLst/>
                        <a:latin typeface="Calibri" panose="020F0502020204030204"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Calibri" panose="020F0502020204030204" pitchFamily="34" charset="0"/>
                          <a:cs typeface="Times New Roman" pitchFamily="18" charset="0"/>
                        </a:rPr>
                        <a:t>(BİN TL</a:t>
                      </a:r>
                      <a:r>
                        <a:rPr kumimoji="0" lang="tr-TR" sz="1200" b="1" i="0" u="none" strike="noStrike" cap="none" normalizeH="0" baseline="0" dirty="0">
                          <a:ln>
                            <a:noFill/>
                          </a:ln>
                          <a:solidFill>
                            <a:schemeClr val="bg1"/>
                          </a:solidFill>
                          <a:effectLst/>
                          <a:latin typeface="Calibri" panose="020F0502020204030204" pitchFamily="34" charset="0"/>
                          <a:cs typeface="Times New Roman" pitchFamily="18" charset="0"/>
                        </a:rPr>
                        <a:t>) (NET)</a:t>
                      </a:r>
                      <a:endParaRPr kumimoji="0" lang="tr-TR" sz="1200" b="0" i="0" u="none" strike="noStrike" cap="none" normalizeH="0" baseline="0" dirty="0">
                        <a:ln>
                          <a:noFill/>
                        </a:ln>
                        <a:solidFill>
                          <a:schemeClr val="bg1"/>
                        </a:solidFill>
                        <a:effectLst/>
                        <a:latin typeface="Calibri" panose="020F0502020204030204" pitchFamily="34" charset="0"/>
                      </a:endParaRP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Calibri" panose="020F0502020204030204" pitchFamily="34" charset="0"/>
                          <a:cs typeface="Times New Roman" pitchFamily="18" charset="0"/>
                        </a:rPr>
                        <a:t>TAHSİLAT </a:t>
                      </a:r>
                      <a:endParaRPr kumimoji="0" lang="tr-TR" sz="1200" b="1" i="0" u="none" strike="noStrike" cap="none" normalizeH="0" baseline="0" dirty="0" smtClean="0">
                        <a:ln>
                          <a:noFill/>
                        </a:ln>
                        <a:solidFill>
                          <a:schemeClr val="bg1"/>
                        </a:solidFill>
                        <a:effectLst/>
                        <a:latin typeface="Calibri" panose="020F0502020204030204"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bg1"/>
                          </a:solidFill>
                          <a:effectLst/>
                          <a:latin typeface="Calibri" panose="020F0502020204030204" pitchFamily="34" charset="0"/>
                          <a:cs typeface="Times New Roman" pitchFamily="18" charset="0"/>
                        </a:rPr>
                        <a:t>(BİN TL</a:t>
                      </a:r>
                      <a:r>
                        <a:rPr kumimoji="0" lang="tr-TR" sz="1200" b="1" i="0" u="none" strike="noStrike" cap="none" normalizeH="0" baseline="0" dirty="0">
                          <a:ln>
                            <a:noFill/>
                          </a:ln>
                          <a:solidFill>
                            <a:schemeClr val="bg1"/>
                          </a:solidFill>
                          <a:effectLst/>
                          <a:latin typeface="Calibri" panose="020F0502020204030204" pitchFamily="34" charset="0"/>
                          <a:cs typeface="Times New Roman" pitchFamily="18" charset="0"/>
                        </a:rPr>
                        <a:t>) (NET)</a:t>
                      </a:r>
                      <a:endParaRPr kumimoji="0" lang="tr-TR" sz="1200" b="0" i="0" u="none" strike="noStrike" cap="none" normalizeH="0" baseline="0" dirty="0">
                        <a:ln>
                          <a:noFill/>
                        </a:ln>
                        <a:solidFill>
                          <a:schemeClr val="bg1"/>
                        </a:solidFill>
                        <a:effectLst/>
                        <a:latin typeface="Calibri" panose="020F0502020204030204" pitchFamily="34" charset="0"/>
                      </a:endParaRP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Calibri" panose="020F0502020204030204" pitchFamily="34" charset="0"/>
                          <a:cs typeface="Times New Roman" pitchFamily="18" charset="0"/>
                        </a:rPr>
                        <a:t>TAHSİLAT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Calibri" panose="020F0502020204030204" pitchFamily="34" charset="0"/>
                          <a:cs typeface="Times New Roman" pitchFamily="18" charset="0"/>
                        </a:rPr>
                        <a:t>ORANI ( %)</a:t>
                      </a:r>
                      <a:endParaRPr kumimoji="0" lang="tr-TR" sz="1200" b="0" i="0" u="none" strike="noStrike" cap="none" normalizeH="0" baseline="0" dirty="0">
                        <a:ln>
                          <a:noFill/>
                        </a:ln>
                        <a:solidFill>
                          <a:schemeClr val="bg1"/>
                        </a:solidFill>
                        <a:effectLst/>
                        <a:latin typeface="Calibri" panose="020F0502020204030204" pitchFamily="34" charset="0"/>
                      </a:endParaRP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cap="none" normalizeH="0" baseline="0" dirty="0">
                          <a:ln>
                            <a:noFill/>
                          </a:ln>
                          <a:solidFill>
                            <a:schemeClr val="bg1"/>
                          </a:solidFill>
                          <a:effectLst/>
                          <a:latin typeface="Calibri" panose="020F0502020204030204" pitchFamily="34" charset="0"/>
                          <a:cs typeface="Times New Roman" pitchFamily="18" charset="0"/>
                        </a:rPr>
                        <a:t>İSTANBUL/ TÜRKİYE TAHSİLAT  ORANI (%) </a:t>
                      </a:r>
                      <a:endParaRPr kumimoji="0" lang="tr-TR" sz="1200" b="0" i="0" u="none" strike="noStrike" cap="none" normalizeH="0" baseline="0" dirty="0">
                        <a:ln>
                          <a:noFill/>
                        </a:ln>
                        <a:solidFill>
                          <a:schemeClr val="bg1"/>
                        </a:solidFill>
                        <a:effectLst/>
                        <a:latin typeface="Calibri" panose="020F0502020204030204" pitchFamily="34" charset="0"/>
                      </a:endParaRPr>
                    </a:p>
                  </a:txBody>
                  <a:tcPr marL="91431" marR="91431" marT="45716" marB="45716"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691898">
                <a:tc rowSpan="2">
                  <a:txBody>
                    <a:bodyPr/>
                    <a:lstStyle/>
                    <a:p>
                      <a:r>
                        <a:rPr lang="tr-TR" sz="1400" b="1" dirty="0">
                          <a:latin typeface="Calibri" panose="020F0502020204030204" pitchFamily="34" charset="0"/>
                        </a:rPr>
                        <a:t>     </a:t>
                      </a:r>
                      <a:r>
                        <a:rPr lang="tr-TR" sz="1400" b="1" baseline="0" dirty="0">
                          <a:latin typeface="Calibri" panose="020F0502020204030204" pitchFamily="34" charset="0"/>
                        </a:rPr>
                        <a:t> </a:t>
                      </a:r>
                      <a:r>
                        <a:rPr lang="tr-TR" sz="1400" b="1" dirty="0">
                          <a:latin typeface="Calibri" panose="020F0502020204030204" pitchFamily="34" charset="0"/>
                        </a:rPr>
                        <a:t>2018</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İstanbul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50000"/>
                        </a:lnSpc>
                        <a:spcBef>
                          <a:spcPct val="0"/>
                        </a:spcBef>
                        <a:spcAft>
                          <a:spcPts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493.455.046</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ct val="150000"/>
                        </a:lnSpc>
                        <a:spcAft>
                          <a:spcPts val="0"/>
                        </a:spcAft>
                      </a:pPr>
                      <a:r>
                        <a:rPr lang="tr-TR" sz="1400" b="0" kern="1200" dirty="0">
                          <a:solidFill>
                            <a:schemeClr val="tx1"/>
                          </a:solidFill>
                          <a:latin typeface="Calibri" panose="020F0502020204030204" pitchFamily="34" charset="0"/>
                          <a:ea typeface="+mn-ea"/>
                          <a:cs typeface="+mn-cs"/>
                        </a:rPr>
                        <a:t>294.827.392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59,7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rowSpan="2">
                  <a:txBody>
                    <a:bodyPr/>
                    <a:lstStyle/>
                    <a:p>
                      <a:pPr algn="ctr" rtl="0" fontAlgn="ctr"/>
                      <a:r>
                        <a:rPr lang="tr-TR" sz="1400" b="1" i="0" u="none" strike="noStrike" dirty="0">
                          <a:solidFill>
                            <a:schemeClr val="tx1"/>
                          </a:solidFill>
                          <a:effectLst/>
                          <a:latin typeface="Calibri" panose="020F0502020204030204" pitchFamily="34" charset="0"/>
                        </a:rPr>
                        <a:t>42,4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91898">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tr-TR" sz="2000" b="1" i="0" u="none" strike="noStrike" cap="none" normalizeH="0" baseline="0" dirty="0">
                        <a:ln>
                          <a:noFill/>
                        </a:ln>
                        <a:solidFill>
                          <a:schemeClr val="tx1"/>
                        </a:solidFill>
                        <a:effectLst/>
                        <a:latin typeface="Arial" pitchFamily="34"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Türkiye</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1.102.713.186</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694.163.062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62,9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vMerge="1">
                  <a:txBody>
                    <a:bodyPr/>
                    <a:lstStyle/>
                    <a:p>
                      <a:endParaRPr lang="tr-TR"/>
                    </a:p>
                  </a:txBody>
                  <a:tcP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91898">
                <a:tc rowSpan="2">
                  <a:txBody>
                    <a:bodyPr/>
                    <a:lstStyle/>
                    <a:p>
                      <a:pPr algn="ctr"/>
                      <a:r>
                        <a:rPr lang="tr-TR" sz="1400" b="1" dirty="0">
                          <a:latin typeface="Calibri" panose="020F0502020204030204" pitchFamily="34" charset="0"/>
                        </a:rPr>
                        <a:t>2019</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İstanbul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545.110.830</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327.136.402</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60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rowSpan="2">
                  <a:txBody>
                    <a:bodyPr/>
                    <a:lstStyle/>
                    <a:p>
                      <a:pPr algn="ctr" rtl="0" fontAlgn="ctr"/>
                      <a:r>
                        <a:rPr lang="tr-TR" sz="1400" b="1" i="0" u="none" strike="noStrike" dirty="0">
                          <a:solidFill>
                            <a:schemeClr val="tx1"/>
                          </a:solidFill>
                          <a:effectLst/>
                          <a:latin typeface="Calibri" panose="020F0502020204030204" pitchFamily="34" charset="0"/>
                        </a:rPr>
                        <a:t>39,5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691898">
                <a:tc vMerge="1">
                  <a:txBody>
                    <a:bodyPr/>
                    <a:lstStyle/>
                    <a:p>
                      <a:endParaRPr lang="tr-TR" sz="1400" b="1" dirty="0">
                        <a:latin typeface="Bookman Old Style" panose="02050604050505020204" pitchFamily="18"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Türkiye</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1.296.955.505</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827.523.979</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63,8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vMerge="1">
                  <a:txBody>
                    <a:bodyPr/>
                    <a:lstStyle/>
                    <a:p>
                      <a:pPr algn="ctr" rtl="0" fontAlgn="ctr"/>
                      <a:endParaRPr lang="tr-TR" sz="1400" b="1" i="0" u="none" strike="noStrike" dirty="0">
                        <a:solidFill>
                          <a:schemeClr val="tx1"/>
                        </a:solidFill>
                        <a:effectLst/>
                        <a:latin typeface="Bookman Old Style" panose="02050604050505020204" pitchFamily="18" charset="0"/>
                      </a:endParaRPr>
                    </a:p>
                  </a:txBody>
                  <a:tcPr marL="9525" marR="9525" marT="952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91898">
                <a:tc rowSpan="2">
                  <a:txBody>
                    <a:bodyPr/>
                    <a:lstStyle/>
                    <a:p>
                      <a:pPr algn="ctr"/>
                      <a:r>
                        <a:rPr lang="tr-TR" sz="1400" b="1" dirty="0">
                          <a:latin typeface="Calibri" panose="020F0502020204030204" pitchFamily="34" charset="0"/>
                        </a:rPr>
                        <a:t>2020</a:t>
                      </a:r>
                      <a:r>
                        <a:rPr lang="tr-TR" sz="1400" b="1" baseline="0" dirty="0">
                          <a:latin typeface="Calibri" panose="020F0502020204030204" pitchFamily="34" charset="0"/>
                        </a:rPr>
                        <a:t>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İstanbul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660.790.698</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406.960.890</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61,59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rowSpan="2">
                  <a:txBody>
                    <a:bodyPr/>
                    <a:lstStyle/>
                    <a:p>
                      <a:pPr algn="ctr" rtl="0" fontAlgn="ctr"/>
                      <a:r>
                        <a:rPr lang="tr-TR" sz="1400" b="1" i="0" u="none" strike="noStrike" dirty="0">
                          <a:solidFill>
                            <a:schemeClr val="tx1"/>
                          </a:solidFill>
                          <a:effectLst/>
                          <a:latin typeface="Calibri" panose="020F0502020204030204" pitchFamily="34" charset="0"/>
                        </a:rPr>
                        <a:t>41.15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682080">
                <a:tc vMerge="1">
                  <a:txBody>
                    <a:bodyPr/>
                    <a:lstStyle/>
                    <a:p>
                      <a:pPr algn="ctr"/>
                      <a:endParaRPr lang="tr-TR" sz="1300" b="1" dirty="0">
                        <a:latin typeface="Bookman Old Style" panose="02050604050505020204" pitchFamily="18"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Türkiye</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1.556.959.024</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mn-cs"/>
                        </a:rPr>
                        <a:t>988.870.587</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a:solidFill>
                            <a:schemeClr val="tx1"/>
                          </a:solidFill>
                          <a:effectLst/>
                          <a:latin typeface="Calibri" panose="020F0502020204030204" pitchFamily="34" charset="0"/>
                        </a:rPr>
                        <a:t>63,51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vMerge="1">
                  <a:txBody>
                    <a:bodyPr/>
                    <a:lstStyle/>
                    <a:p>
                      <a:pPr algn="ctr" rtl="0" fontAlgn="ctr"/>
                      <a:endParaRPr lang="tr-TR" sz="1300" b="1" i="0" u="none" strike="noStrike" dirty="0">
                        <a:solidFill>
                          <a:schemeClr val="tx1"/>
                        </a:solidFill>
                        <a:effectLst/>
                        <a:latin typeface="Bookman Old Style" panose="02050604050505020204" pitchFamily="18" charset="0"/>
                      </a:endParaRPr>
                    </a:p>
                  </a:txBody>
                  <a:tcPr marL="9525" marR="9525" marT="952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82080">
                <a:tc rowSpan="2">
                  <a:txBody>
                    <a:bodyPr/>
                    <a:lstStyle/>
                    <a:p>
                      <a:pPr algn="ctr"/>
                      <a:r>
                        <a:rPr lang="tr-TR" sz="1400" b="1" dirty="0" smtClean="0">
                          <a:latin typeface="Calibri" panose="020F0502020204030204" pitchFamily="34" charset="0"/>
                        </a:rPr>
                        <a:t>2021</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İstanbul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872.746.356</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550.714.564</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smtClean="0">
                          <a:solidFill>
                            <a:schemeClr val="tx1"/>
                          </a:solidFill>
                          <a:effectLst/>
                          <a:latin typeface="Calibri" panose="020F0502020204030204" pitchFamily="34" charset="0"/>
                        </a:rPr>
                        <a:t>63,10</a:t>
                      </a:r>
                      <a:endParaRPr lang="tr-TR" sz="1400" b="1"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rowSpan="2">
                  <a:txBody>
                    <a:bodyPr/>
                    <a:lstStyle/>
                    <a:p>
                      <a:pPr algn="ctr" rtl="0" fontAlgn="ctr"/>
                      <a:r>
                        <a:rPr lang="tr-TR" sz="1400" b="1" i="0" u="none" strike="noStrike" dirty="0" smtClean="0">
                          <a:solidFill>
                            <a:schemeClr val="tx1"/>
                          </a:solidFill>
                          <a:effectLst/>
                          <a:latin typeface="Calibri" panose="020F0502020204030204" pitchFamily="34" charset="0"/>
                        </a:rPr>
                        <a:t>40,05</a:t>
                      </a:r>
                      <a:endParaRPr lang="tr-TR" sz="1400" b="1"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62188847"/>
                  </a:ext>
                </a:extLst>
              </a:tr>
              <a:tr h="682080">
                <a:tc vMerge="1">
                  <a:txBody>
                    <a:bodyPr/>
                    <a:lstStyle/>
                    <a:p>
                      <a:pPr algn="ctr"/>
                      <a:endParaRPr lang="tr-TR" sz="1300" b="1" dirty="0">
                        <a:latin typeface="Bookman Old Style" panose="02050604050505020204" pitchFamily="18" charset="0"/>
                      </a:endParaRPr>
                    </a:p>
                  </a:txBody>
                  <a:tcPr marL="91431" marR="91431" marT="45716" marB="45716"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Türkiye</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2.132.420.616</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1.375.004.369</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smtClean="0">
                          <a:solidFill>
                            <a:schemeClr val="tx1"/>
                          </a:solidFill>
                          <a:effectLst/>
                          <a:latin typeface="Calibri" panose="020F0502020204030204" pitchFamily="34" charset="0"/>
                        </a:rPr>
                        <a:t>64,48</a:t>
                      </a:r>
                      <a:endParaRPr lang="tr-TR" sz="1400" b="1"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vMerge="1">
                  <a:txBody>
                    <a:bodyPr/>
                    <a:lstStyle/>
                    <a:p>
                      <a:pPr algn="ctr" rtl="0" fontAlgn="ctr"/>
                      <a:endParaRPr lang="tr-TR" sz="1300" b="1" i="0" u="none" strike="noStrike" dirty="0">
                        <a:solidFill>
                          <a:schemeClr val="tx1"/>
                        </a:solidFill>
                        <a:effectLst/>
                        <a:latin typeface="Bookman Old Style" panose="02050604050505020204" pitchFamily="18" charset="0"/>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58232046"/>
                  </a:ext>
                </a:extLst>
              </a:tr>
              <a:tr h="682080">
                <a:tc rowSpan="2">
                  <a:txBody>
                    <a:bodyPr/>
                    <a:lstStyle/>
                    <a:p>
                      <a:pPr algn="ctr"/>
                      <a:r>
                        <a:rPr lang="tr-TR" sz="1400" b="1" dirty="0" smtClean="0">
                          <a:latin typeface="Calibri" panose="020F0502020204030204" pitchFamily="34" charset="0"/>
                        </a:rPr>
                        <a:t>2022</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rgbClr val="F2D49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rPr>
                        <a:t>İstanbul </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876.438.000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509.128.000</a:t>
                      </a: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smtClean="0">
                          <a:solidFill>
                            <a:schemeClr val="tx1"/>
                          </a:solidFill>
                          <a:effectLst/>
                          <a:latin typeface="Calibri" panose="020F0502020204030204" pitchFamily="34" charset="0"/>
                        </a:rPr>
                        <a:t>58,09</a:t>
                      </a:r>
                      <a:endParaRPr lang="tr-TR" sz="1400" b="1"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rowSpan="2">
                  <a:txBody>
                    <a:bodyPr/>
                    <a:lstStyle/>
                    <a:p>
                      <a:pPr algn="ctr" rtl="0" fontAlgn="ctr"/>
                      <a:r>
                        <a:rPr lang="tr-TR" sz="1400" b="1" i="0" u="none" strike="noStrike" dirty="0" smtClean="0">
                          <a:solidFill>
                            <a:schemeClr val="tx1"/>
                          </a:solidFill>
                          <a:effectLst/>
                          <a:latin typeface="Calibri" panose="020F0502020204030204" pitchFamily="34" charset="0"/>
                        </a:rPr>
                        <a:t>40,05</a:t>
                      </a:r>
                      <a:endParaRPr lang="tr-TR" sz="1400" b="1"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78540515"/>
                  </a:ext>
                </a:extLst>
              </a:tr>
              <a:tr h="682080">
                <a:tc vMerge="1">
                  <a:txBody>
                    <a:bodyPr/>
                    <a:lstStyle/>
                    <a:p>
                      <a:pPr algn="ctr"/>
                      <a:endParaRPr lang="tr-TR" sz="1300" b="1" dirty="0">
                        <a:latin typeface="Bookman Old Style" panose="02050604050505020204" pitchFamily="18" charset="0"/>
                      </a:endParaRPr>
                    </a:p>
                  </a:txBody>
                  <a:tcPr marL="91431" marR="91431" marT="45716" marB="45716"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tr-TR" sz="1400" b="1" i="0" u="none" strike="noStrike" cap="none" normalizeH="0" baseline="0" dirty="0">
                          <a:ln>
                            <a:noFill/>
                          </a:ln>
                          <a:solidFill>
                            <a:schemeClr val="tx1"/>
                          </a:solidFill>
                          <a:effectLst/>
                          <a:latin typeface="Calibri" panose="020F0502020204030204" pitchFamily="34" charset="0"/>
                        </a:rPr>
                        <a:t>Türkiye</a:t>
                      </a:r>
                    </a:p>
                  </a:txBody>
                  <a:tcPr marL="91431" marR="91431" marT="45716" marB="45716"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2.189.250.000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mn-cs"/>
                        </a:rPr>
                        <a:t>1.235.681.000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mn-cs"/>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smtClean="0">
                          <a:solidFill>
                            <a:schemeClr val="tx1"/>
                          </a:solidFill>
                          <a:effectLst/>
                          <a:latin typeface="Calibri" panose="020F0502020204030204" pitchFamily="34" charset="0"/>
                        </a:rPr>
                        <a:t>56,44</a:t>
                      </a:r>
                      <a:endParaRPr lang="tr-TR" sz="1400" b="1"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lnTlToBr>
                      <a:noFill/>
                    </a:lnTlToBr>
                    <a:lnBlToTr>
                      <a:noFill/>
                    </a:lnBlToTr>
                    <a:solidFill>
                      <a:schemeClr val="bg1"/>
                    </a:solidFill>
                  </a:tcPr>
                </a:tc>
                <a:tc vMerge="1">
                  <a:txBody>
                    <a:bodyPr/>
                    <a:lstStyle/>
                    <a:p>
                      <a:pPr algn="ctr" rtl="0" fontAlgn="ctr"/>
                      <a:endParaRPr lang="tr-TR" sz="1300" b="1" i="0" u="none" strike="noStrike" dirty="0">
                        <a:solidFill>
                          <a:schemeClr val="tx1"/>
                        </a:solidFill>
                        <a:effectLst/>
                        <a:latin typeface="Bookman Old Style" panose="02050604050505020204" pitchFamily="18" charset="0"/>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80975012"/>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GENEL BÜTÇE GELİRLERİ </a:t>
            </a:r>
            <a:r>
              <a:rPr kumimoji="0" lang="tr-TR" sz="16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(BİN TL)</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876309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
          <p:cNvGraphicFramePr>
            <a:graphicFrameLocks noGrp="1"/>
          </p:cNvGraphicFramePr>
          <p:nvPr>
            <p:extLst>
              <p:ext uri="{D42A27DB-BD31-4B8C-83A1-F6EECF244321}">
                <p14:modId xmlns:p14="http://schemas.microsoft.com/office/powerpoint/2010/main" val="1766086492"/>
              </p:ext>
            </p:extLst>
          </p:nvPr>
        </p:nvGraphicFramePr>
        <p:xfrm>
          <a:off x="110261" y="899501"/>
          <a:ext cx="6608593" cy="3791769"/>
        </p:xfrm>
        <a:graphic>
          <a:graphicData uri="http://schemas.openxmlformats.org/drawingml/2006/table">
            <a:tbl>
              <a:tblPr>
                <a:effectLst>
                  <a:outerShdw blurRad="50800" dist="38100" dir="5400000" algn="t" rotWithShape="0">
                    <a:prstClr val="black">
                      <a:alpha val="40000"/>
                    </a:prstClr>
                  </a:outerShdw>
                </a:effectLst>
              </a:tblPr>
              <a:tblGrid>
                <a:gridCol w="1076374">
                  <a:extLst>
                    <a:ext uri="{9D8B030D-6E8A-4147-A177-3AD203B41FA5}">
                      <a16:colId xmlns:a16="http://schemas.microsoft.com/office/drawing/2014/main" val="20000"/>
                    </a:ext>
                  </a:extLst>
                </a:gridCol>
                <a:gridCol w="837844">
                  <a:extLst>
                    <a:ext uri="{9D8B030D-6E8A-4147-A177-3AD203B41FA5}">
                      <a16:colId xmlns:a16="http://schemas.microsoft.com/office/drawing/2014/main" val="20001"/>
                    </a:ext>
                  </a:extLst>
                </a:gridCol>
                <a:gridCol w="837844">
                  <a:extLst>
                    <a:ext uri="{9D8B030D-6E8A-4147-A177-3AD203B41FA5}">
                      <a16:colId xmlns:a16="http://schemas.microsoft.com/office/drawing/2014/main" val="20002"/>
                    </a:ext>
                  </a:extLst>
                </a:gridCol>
                <a:gridCol w="846445">
                  <a:extLst>
                    <a:ext uri="{9D8B030D-6E8A-4147-A177-3AD203B41FA5}">
                      <a16:colId xmlns:a16="http://schemas.microsoft.com/office/drawing/2014/main" val="20003"/>
                    </a:ext>
                  </a:extLst>
                </a:gridCol>
                <a:gridCol w="952885">
                  <a:extLst>
                    <a:ext uri="{9D8B030D-6E8A-4147-A177-3AD203B41FA5}">
                      <a16:colId xmlns:a16="http://schemas.microsoft.com/office/drawing/2014/main" val="20004"/>
                    </a:ext>
                  </a:extLst>
                </a:gridCol>
                <a:gridCol w="740005">
                  <a:extLst>
                    <a:ext uri="{9D8B030D-6E8A-4147-A177-3AD203B41FA5}">
                      <a16:colId xmlns:a16="http://schemas.microsoft.com/office/drawing/2014/main" val="20005"/>
                    </a:ext>
                  </a:extLst>
                </a:gridCol>
                <a:gridCol w="793544">
                  <a:extLst>
                    <a:ext uri="{9D8B030D-6E8A-4147-A177-3AD203B41FA5}">
                      <a16:colId xmlns:a16="http://schemas.microsoft.com/office/drawing/2014/main" val="20006"/>
                    </a:ext>
                  </a:extLst>
                </a:gridCol>
                <a:gridCol w="523652">
                  <a:extLst>
                    <a:ext uri="{9D8B030D-6E8A-4147-A177-3AD203B41FA5}">
                      <a16:colId xmlns:a16="http://schemas.microsoft.com/office/drawing/2014/main" val="20007"/>
                    </a:ext>
                  </a:extLst>
                </a:gridCol>
              </a:tblGrid>
              <a:tr h="470733">
                <a:tc gridSpan="8">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tr-TR" sz="1600" b="1" u="none" strike="noStrike" cap="none" normalizeH="0" baseline="0" dirty="0">
                          <a:ln>
                            <a:noFill/>
                          </a:ln>
                          <a:solidFill>
                            <a:schemeClr val="bg1"/>
                          </a:solidFill>
                          <a:effectLst/>
                          <a:latin typeface="+mn-lt"/>
                        </a:rPr>
                        <a:t>ÖRGÜN + YAYGIN  EĞİTİM  (TÜRKİYE / İSTANBUL)</a:t>
                      </a:r>
                      <a:endParaRPr kumimoji="0" lang="tr-TR" sz="1600" b="1" i="0" u="none" strike="noStrike" cap="none" normalizeH="0" baseline="0" dirty="0">
                        <a:ln>
                          <a:noFill/>
                        </a:ln>
                        <a:solidFill>
                          <a:schemeClr val="bg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91431" marR="91431" marT="45716" marB="45716"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79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tr-TR" sz="11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TÜRKİYE</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gridSpan="3">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İSTANBUL </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İSTANBUL</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 PAY</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627716">
                <a:tc>
                  <a:txBody>
                    <a:bodyPr/>
                    <a:lstStyle/>
                    <a:p>
                      <a:pPr marL="0" marR="0" lvl="0" indent="0" algn="just" defTabSz="914400" rtl="0" eaLnBrk="1" fontAlgn="base" latinLnBrk="0" hangingPunct="1">
                        <a:lnSpc>
                          <a:spcPct val="100000"/>
                        </a:lnSpc>
                        <a:spcBef>
                          <a:spcPct val="0"/>
                        </a:spcBef>
                        <a:spcAft>
                          <a:spcPct val="0"/>
                        </a:spcAft>
                        <a:buClr>
                          <a:schemeClr val="hlink"/>
                        </a:buClr>
                        <a:buSzPct val="120000"/>
                        <a:buFontTx/>
                        <a:buNone/>
                        <a:tabLst/>
                      </a:pPr>
                      <a:endParaRPr kumimoji="0" lang="tr-TR" sz="1100" b="1" i="0" u="none" strike="noStrike" cap="none" normalizeH="0" baseline="0" dirty="0">
                        <a:ln>
                          <a:noFill/>
                        </a:ln>
                        <a:solidFill>
                          <a:schemeClr val="tx1"/>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ÖRGÜN</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endParaRPr kumimoji="0" lang="tr-TR" sz="1100" b="1" u="none" strike="noStrike" kern="1200" cap="none" normalizeH="0" baseline="0" dirty="0">
                        <a:ln>
                          <a:noFill/>
                        </a:ln>
                        <a:solidFill>
                          <a:srgbClr val="14213D"/>
                        </a:solidFill>
                        <a:effectLst/>
                        <a:latin typeface="+mn-lt"/>
                      </a:endParaRP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100" b="1" u="none" strike="noStrike" kern="1200" cap="none" normalizeH="0" baseline="0" dirty="0">
                          <a:ln>
                            <a:noFill/>
                          </a:ln>
                          <a:solidFill>
                            <a:srgbClr val="14213D"/>
                          </a:solidFill>
                          <a:effectLst/>
                          <a:latin typeface="+mn-lt"/>
                        </a:rPr>
                        <a:t>YAYGIN</a:t>
                      </a:r>
                    </a:p>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TOPLAM</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ÖRGÜN</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defRPr/>
                      </a:pPr>
                      <a:r>
                        <a:rPr kumimoji="0" lang="tr-TR" sz="1100" b="1" u="none" strike="noStrike" cap="none" normalizeH="0" baseline="0" dirty="0" smtClean="0">
                          <a:ln>
                            <a:noFill/>
                          </a:ln>
                          <a:solidFill>
                            <a:srgbClr val="14213D"/>
                          </a:solidFill>
                          <a:effectLst/>
                          <a:latin typeface="+mn-lt"/>
                        </a:rPr>
                        <a:t>YAYGIN</a:t>
                      </a:r>
                      <a:endParaRPr kumimoji="0" lang="tr-TR" sz="1100" b="1" u="none" strike="noStrike" kern="1200" cap="none" normalizeH="0" baseline="0" dirty="0">
                        <a:ln>
                          <a:noFill/>
                        </a:ln>
                        <a:solidFill>
                          <a:srgbClr val="14213D"/>
                        </a:solidFill>
                        <a:effectLst/>
                        <a:latin typeface="+mn-lt"/>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rgbClr val="14213D"/>
                          </a:solidFill>
                          <a:effectLst/>
                          <a:latin typeface="+mn-lt"/>
                        </a:rPr>
                        <a:t>TOPLAM</a:t>
                      </a:r>
                      <a:endParaRPr kumimoji="0" lang="tr-TR" sz="1100" b="1" i="0" u="none" strike="noStrike" cap="none" normalizeH="0" baseline="0" dirty="0">
                        <a:ln>
                          <a:noFill/>
                        </a:ln>
                        <a:solidFill>
                          <a:srgbClr val="14213D"/>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vMerge="1">
                  <a:txBody>
                    <a:bodyPr/>
                    <a:lstStyle/>
                    <a:p>
                      <a:pPr marL="0" marR="0" lvl="0" indent="0" algn="r" defTabSz="914400" rtl="0" eaLnBrk="1" fontAlgn="base" latinLnBrk="0" hangingPunct="1">
                        <a:lnSpc>
                          <a:spcPct val="100000"/>
                        </a:lnSpc>
                        <a:spcBef>
                          <a:spcPct val="0"/>
                        </a:spcBef>
                        <a:spcAft>
                          <a:spcPct val="0"/>
                        </a:spcAft>
                        <a:buClr>
                          <a:schemeClr val="hlink"/>
                        </a:buClr>
                        <a:buSzPct val="120000"/>
                        <a:buFontTx/>
                        <a:buNone/>
                        <a:tabLst/>
                      </a:pPr>
                      <a:endParaRPr kumimoji="0" lang="tr-TR" sz="1400" b="1" i="0" u="none" strike="noStrike" cap="none" normalizeH="0" baseline="0" dirty="0">
                        <a:ln>
                          <a:noFill/>
                        </a:ln>
                        <a:solidFill>
                          <a:srgbClr val="FF0000"/>
                        </a:solidFill>
                        <a:effectLst/>
                        <a:latin typeface="Times New Roman" pitchFamily="18" charset="0"/>
                      </a:endParaRPr>
                    </a:p>
                  </a:txBody>
                  <a:tcPr marL="91431" marR="91431" marT="45716" marB="45716" anchor="ctr" horzOverflow="overflow">
                    <a:lnL w="19050" cap="flat" cmpd="sng" algn="ctr">
                      <a:solidFill>
                        <a:schemeClr val="tx1"/>
                      </a:solidFill>
                      <a:prstDash val="solid"/>
                      <a:round/>
                      <a:headEnd type="none" w="med" len="med"/>
                      <a:tailEnd type="none" w="med" len="med"/>
                    </a:lnL>
                    <a:lnR w="28575" cap="flat" cmpd="sng" algn="ctr">
                      <a:solidFill>
                        <a:srgbClr val="000099"/>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0733">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chemeClr val="tx1"/>
                          </a:solidFill>
                          <a:effectLst/>
                          <a:latin typeface="+mn-lt"/>
                        </a:rPr>
                        <a:t>OKUL</a:t>
                      </a:r>
                      <a:endParaRPr kumimoji="0" lang="tr-TR" sz="11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b="1" dirty="0" smtClean="0">
                          <a:solidFill>
                            <a:schemeClr val="tx1"/>
                          </a:solidFill>
                          <a:effectLst/>
                          <a:latin typeface="+mn-lt"/>
                          <a:ea typeface="SimSun" panose="02010600030101010101" pitchFamily="2" charset="-122"/>
                          <a:cs typeface="Arial TUR" panose="020B0604020202020204" pitchFamily="34" charset="0"/>
                        </a:rPr>
                        <a:t>70.383</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100" kern="1200" dirty="0" smtClean="0">
                          <a:solidFill>
                            <a:schemeClr val="tx1"/>
                          </a:solidFill>
                          <a:effectLst/>
                          <a:latin typeface="+mn-lt"/>
                          <a:ea typeface="SimSun" panose="02010600030101010101" pitchFamily="2" charset="-122"/>
                          <a:cs typeface="Arial TUR" panose="020B0604020202020204" pitchFamily="34" charset="0"/>
                        </a:rPr>
                        <a:t>19.625</a:t>
                      </a:r>
                      <a:endParaRPr lang="tr-TR" sz="1100"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100" kern="1200" dirty="0" smtClean="0">
                          <a:solidFill>
                            <a:schemeClr val="tx1"/>
                          </a:solidFill>
                          <a:effectLst/>
                          <a:latin typeface="+mn-lt"/>
                          <a:ea typeface="SimSun" panose="02010600030101010101" pitchFamily="2" charset="-122"/>
                          <a:cs typeface="Arial TUR" panose="020B0604020202020204" pitchFamily="34" charset="0"/>
                        </a:rPr>
                        <a:t>90.008</a:t>
                      </a:r>
                      <a:endParaRPr lang="tr-TR" sz="1100"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100" kern="1200" dirty="0" smtClean="0">
                          <a:solidFill>
                            <a:schemeClr val="tx1"/>
                          </a:solidFill>
                          <a:effectLst/>
                          <a:latin typeface="+mn-lt"/>
                          <a:ea typeface="SimSun" panose="02010600030101010101" pitchFamily="2" charset="-122"/>
                          <a:cs typeface="Arial TUR" panose="020B0604020202020204" pitchFamily="34" charset="0"/>
                        </a:rPr>
                        <a:t>7.691</a:t>
                      </a:r>
                      <a:endParaRPr lang="tr-TR" sz="1100"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100" kern="1200" dirty="0" smtClean="0">
                          <a:solidFill>
                            <a:schemeClr val="tx1"/>
                          </a:solidFill>
                          <a:effectLst/>
                          <a:latin typeface="+mn-lt"/>
                          <a:ea typeface="SimSun" panose="02010600030101010101" pitchFamily="2" charset="-122"/>
                          <a:cs typeface="Arial TUR" panose="020B0604020202020204" pitchFamily="34" charset="0"/>
                        </a:rPr>
                        <a:t>3.310</a:t>
                      </a:r>
                      <a:endParaRPr lang="tr-TR" sz="1100"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100" kern="1200" dirty="0" smtClean="0">
                          <a:solidFill>
                            <a:schemeClr val="tx1"/>
                          </a:solidFill>
                          <a:effectLst/>
                          <a:latin typeface="+mn-lt"/>
                          <a:ea typeface="SimSun" panose="02010600030101010101" pitchFamily="2" charset="-122"/>
                          <a:cs typeface="Arial TUR" panose="020B0604020202020204" pitchFamily="34" charset="0"/>
                        </a:rPr>
                        <a:t>11.001</a:t>
                      </a:r>
                      <a:endParaRPr lang="tr-TR" sz="1100"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100" kern="1200" dirty="0" smtClean="0">
                          <a:solidFill>
                            <a:schemeClr val="tx1"/>
                          </a:solidFill>
                          <a:effectLst/>
                          <a:latin typeface="+mn-lt"/>
                          <a:ea typeface="SimSun" panose="02010600030101010101" pitchFamily="2" charset="-122"/>
                          <a:cs typeface="Arial TUR" panose="020B0604020202020204" pitchFamily="34" charset="0"/>
                        </a:rPr>
                        <a:t>12,22</a:t>
                      </a:r>
                      <a:endParaRPr lang="tr-TR" sz="1100"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7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chemeClr val="tx1"/>
                          </a:solidFill>
                          <a:effectLst/>
                          <a:latin typeface="+mn-lt"/>
                        </a:rPr>
                        <a:t>DERSLİK </a:t>
                      </a:r>
                      <a:endParaRPr kumimoji="0" lang="tr-TR" sz="11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b="1" dirty="0" smtClean="0">
                          <a:solidFill>
                            <a:schemeClr val="tx1"/>
                          </a:solidFill>
                          <a:effectLst/>
                          <a:latin typeface="+mn-lt"/>
                          <a:ea typeface="SimSun" panose="02010600030101010101" pitchFamily="2" charset="-122"/>
                          <a:cs typeface="Arial TUR" panose="020B0604020202020204" pitchFamily="34" charset="0"/>
                        </a:rPr>
                        <a:t>749.454</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132.444</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881.898</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106.530</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21.770</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128.300</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14,55</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7807">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chemeClr val="tx1"/>
                          </a:solidFill>
                          <a:effectLst/>
                          <a:latin typeface="+mn-lt"/>
                        </a:rPr>
                        <a:t>ÖĞRETMEN </a:t>
                      </a:r>
                      <a:endParaRPr kumimoji="0" lang="tr-TR" sz="11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b="1" dirty="0" smtClean="0">
                          <a:solidFill>
                            <a:schemeClr val="tx1"/>
                          </a:solidFill>
                          <a:effectLst/>
                          <a:latin typeface="+mn-lt"/>
                          <a:ea typeface="SimSun" panose="02010600030101010101" pitchFamily="2" charset="-122"/>
                          <a:cs typeface="Arial TUR" panose="020B0604020202020204" pitchFamily="34" charset="0"/>
                        </a:rPr>
                        <a:t>1.139.673</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100.878</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1.240.551</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162.198</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22.889</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185.087</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14,92</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53174">
                <a:tc>
                  <a:txBody>
                    <a:bodyPr/>
                    <a:lstStyle/>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chemeClr val="tx1"/>
                          </a:solidFill>
                          <a:effectLst/>
                          <a:latin typeface="+mn-lt"/>
                        </a:rPr>
                        <a:t>ÖĞRENCİ/</a:t>
                      </a:r>
                    </a:p>
                    <a:p>
                      <a:pPr marL="0" marR="0" lvl="0" indent="0" algn="l" defTabSz="914400" rtl="0" eaLnBrk="1" fontAlgn="base" latinLnBrk="0" hangingPunct="1">
                        <a:lnSpc>
                          <a:spcPct val="100000"/>
                        </a:lnSpc>
                        <a:spcBef>
                          <a:spcPct val="0"/>
                        </a:spcBef>
                        <a:spcAft>
                          <a:spcPct val="0"/>
                        </a:spcAft>
                        <a:buClr>
                          <a:schemeClr val="hlink"/>
                        </a:buClr>
                        <a:buSzPct val="120000"/>
                        <a:buFontTx/>
                        <a:buNone/>
                        <a:tabLst/>
                      </a:pPr>
                      <a:r>
                        <a:rPr kumimoji="0" lang="tr-TR" sz="1100" b="1" u="none" strike="noStrike" cap="none" normalizeH="0" baseline="0" dirty="0">
                          <a:ln>
                            <a:noFill/>
                          </a:ln>
                          <a:solidFill>
                            <a:schemeClr val="tx1"/>
                          </a:solidFill>
                          <a:effectLst/>
                          <a:latin typeface="+mn-lt"/>
                        </a:rPr>
                        <a:t>KURSİYER</a:t>
                      </a:r>
                      <a:endParaRPr kumimoji="0" lang="tr-TR" sz="1100" b="1" i="0" u="none" strike="noStrike" cap="none" normalizeH="0" baseline="0" dirty="0">
                        <a:ln>
                          <a:noFill/>
                        </a:ln>
                        <a:solidFill>
                          <a:schemeClr val="tx1"/>
                        </a:solidFill>
                        <a:effectLst/>
                        <a:latin typeface="+mn-lt"/>
                        <a:cs typeface="Arial" pitchFamily="34" charset="0"/>
                      </a:endParaRPr>
                    </a:p>
                  </a:txBody>
                  <a:tcPr marL="68573" marR="68573" marT="34287" marB="34287" anchor="ctr" horzOverflow="overflow">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b="1" dirty="0" smtClean="0">
                          <a:solidFill>
                            <a:schemeClr val="tx1"/>
                          </a:solidFill>
                          <a:effectLst/>
                          <a:latin typeface="+mn-lt"/>
                          <a:ea typeface="SimSun" panose="02010600030101010101" pitchFamily="2" charset="-122"/>
                          <a:cs typeface="Arial TUR" panose="020B0604020202020204" pitchFamily="34" charset="0"/>
                        </a:rPr>
                        <a:t>19.155.571</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6.295.528</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25.451.099</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3.321.099(*)</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671.956</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3.993.055</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r">
                        <a:spcAft>
                          <a:spcPts val="0"/>
                        </a:spcAft>
                      </a:pPr>
                      <a:r>
                        <a:rPr lang="tr-TR" sz="1100" dirty="0" smtClean="0">
                          <a:solidFill>
                            <a:schemeClr val="tx1"/>
                          </a:solidFill>
                          <a:effectLst/>
                          <a:latin typeface="+mn-lt"/>
                          <a:ea typeface="SimSun" panose="02010600030101010101" pitchFamily="2" charset="-122"/>
                          <a:cs typeface="Arial TUR" panose="020B0604020202020204" pitchFamily="34" charset="0"/>
                        </a:rPr>
                        <a:t>14,35</a:t>
                      </a:r>
                      <a:endParaRPr lang="tr-TR" sz="1100" dirty="0">
                        <a:solidFill>
                          <a:schemeClr val="tx1"/>
                        </a:solidFill>
                        <a:effectLst/>
                        <a:latin typeface="+mn-lt"/>
                        <a:ea typeface="SimSun" panose="02010600030101010101" pitchFamily="2" charset="-122"/>
                      </a:endParaRPr>
                    </a:p>
                  </a:txBody>
                  <a:tcPr marL="68580" marR="6858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EĞİTİM GENEL DURUMU</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7" name="4 Tablo"/>
          <p:cNvGraphicFramePr>
            <a:graphicFrameLocks noGrp="1"/>
          </p:cNvGraphicFramePr>
          <p:nvPr>
            <p:extLst>
              <p:ext uri="{D42A27DB-BD31-4B8C-83A1-F6EECF244321}">
                <p14:modId xmlns:p14="http://schemas.microsoft.com/office/powerpoint/2010/main" val="458084966"/>
              </p:ext>
            </p:extLst>
          </p:nvPr>
        </p:nvGraphicFramePr>
        <p:xfrm>
          <a:off x="110261" y="4850297"/>
          <a:ext cx="6589060" cy="4623666"/>
        </p:xfrm>
        <a:graphic>
          <a:graphicData uri="http://schemas.openxmlformats.org/drawingml/2006/table">
            <a:tbl>
              <a:tblPr>
                <a:effectLst>
                  <a:outerShdw blurRad="50800" dist="38100" dir="5400000" algn="t" rotWithShape="0">
                    <a:prstClr val="black">
                      <a:alpha val="40000"/>
                    </a:prstClr>
                  </a:outerShdw>
                </a:effectLst>
              </a:tblPr>
              <a:tblGrid>
                <a:gridCol w="3298272">
                  <a:extLst>
                    <a:ext uri="{9D8B030D-6E8A-4147-A177-3AD203B41FA5}">
                      <a16:colId xmlns:a16="http://schemas.microsoft.com/office/drawing/2014/main" val="20000"/>
                    </a:ext>
                  </a:extLst>
                </a:gridCol>
                <a:gridCol w="1057208">
                  <a:extLst>
                    <a:ext uri="{9D8B030D-6E8A-4147-A177-3AD203B41FA5}">
                      <a16:colId xmlns:a16="http://schemas.microsoft.com/office/drawing/2014/main" val="20001"/>
                    </a:ext>
                  </a:extLst>
                </a:gridCol>
                <a:gridCol w="1116790">
                  <a:extLst>
                    <a:ext uri="{9D8B030D-6E8A-4147-A177-3AD203B41FA5}">
                      <a16:colId xmlns:a16="http://schemas.microsoft.com/office/drawing/2014/main" val="20002"/>
                    </a:ext>
                  </a:extLst>
                </a:gridCol>
                <a:gridCol w="1116790">
                  <a:extLst>
                    <a:ext uri="{9D8B030D-6E8A-4147-A177-3AD203B41FA5}">
                      <a16:colId xmlns:a16="http://schemas.microsoft.com/office/drawing/2014/main" val="20003"/>
                    </a:ext>
                  </a:extLst>
                </a:gridCol>
              </a:tblGrid>
              <a:tr h="558826">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600" b="1" u="none" strike="noStrike" kern="1200" dirty="0">
                          <a:solidFill>
                            <a:schemeClr val="bg1"/>
                          </a:solidFill>
                        </a:rPr>
                        <a:t>İSTANBUL İLİ </a:t>
                      </a:r>
                    </a:p>
                    <a:p>
                      <a:pPr marL="0" marR="0" indent="0" algn="ctr" defTabSz="914400" rtl="0" eaLnBrk="1" fontAlgn="b" latinLnBrk="0" hangingPunct="1">
                        <a:lnSpc>
                          <a:spcPct val="100000"/>
                        </a:lnSpc>
                        <a:spcBef>
                          <a:spcPts val="0"/>
                        </a:spcBef>
                        <a:spcAft>
                          <a:spcPts val="0"/>
                        </a:spcAft>
                        <a:buClrTx/>
                        <a:buSzTx/>
                        <a:buFontTx/>
                        <a:buNone/>
                        <a:tabLst/>
                        <a:defRPr/>
                      </a:pPr>
                      <a:r>
                        <a:rPr lang="tr-TR" sz="1600" b="1" u="none" strike="noStrike" kern="1200" dirty="0">
                          <a:solidFill>
                            <a:schemeClr val="bg1"/>
                          </a:solidFill>
                        </a:rPr>
                        <a:t>EĞİTİM GENEL DURUMU</a:t>
                      </a:r>
                      <a:endParaRPr lang="tr-TR" sz="1600" b="1" i="0" u="none" strike="noStrike" kern="1200" dirty="0">
                        <a:solidFill>
                          <a:schemeClr val="bg1"/>
                        </a:solidFill>
                        <a:latin typeface="Calibri" panose="020F0502020204030204" pitchFamily="34" charset="0"/>
                        <a:ea typeface="+mn-ea"/>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algn="ctr" fontAlgn="b"/>
                      <a:endParaRPr lang="tr-TR" sz="1500" b="1" i="0" u="none" strike="noStrike" dirty="0">
                        <a:solidFill>
                          <a:srgbClr val="000099"/>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500" b="1" i="0" u="none" strike="noStrike" kern="1200" dirty="0">
                        <a:solidFill>
                          <a:srgbClr val="000099"/>
                        </a:solidFill>
                        <a:latin typeface="Bookman Old Style" pitchFamily="18" charset="0"/>
                        <a:ea typeface="+mn-ea"/>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627730">
                <a:tc>
                  <a:txBody>
                    <a:bodyPr/>
                    <a:lstStyle/>
                    <a:p>
                      <a:pPr algn="ctr" fontAlgn="b"/>
                      <a:r>
                        <a:rPr lang="tr-TR" sz="1400" b="1" u="none" strike="noStrike" dirty="0">
                          <a:solidFill>
                            <a:srgbClr val="14213D"/>
                          </a:solidFill>
                        </a:rPr>
                        <a:t>EĞİTİM</a:t>
                      </a:r>
                      <a:endParaRPr lang="tr-TR" sz="1400" b="1" i="0" u="none" strike="noStrike" dirty="0">
                        <a:solidFill>
                          <a:srgbClr val="14213D"/>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u="none" strike="noStrike" kern="1200" dirty="0">
                          <a:solidFill>
                            <a:srgbClr val="14213D"/>
                          </a:solidFill>
                        </a:rPr>
                        <a:t>2020-2021</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400" b="1" u="none" strike="noStrike" kern="1200" dirty="0" smtClean="0">
                        <a:solidFill>
                          <a:srgbClr val="14213D"/>
                        </a:solidFill>
                        <a:latin typeface="+mn-lt"/>
                        <a:ea typeface="+mn-ea"/>
                        <a:cs typeface="+mn-cs"/>
                      </a:endParaRPr>
                    </a:p>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u="none" strike="noStrike" kern="1200" dirty="0" smtClean="0">
                          <a:solidFill>
                            <a:srgbClr val="14213D"/>
                          </a:solidFill>
                          <a:latin typeface="+mn-lt"/>
                          <a:ea typeface="+mn-ea"/>
                          <a:cs typeface="+mn-cs"/>
                        </a:rPr>
                        <a:t>2021-2022</a:t>
                      </a:r>
                    </a:p>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u="none" strike="noStrike" kern="1200" dirty="0" smtClean="0">
                          <a:solidFill>
                            <a:srgbClr val="14213D"/>
                          </a:solidFill>
                          <a:latin typeface="+mn-lt"/>
                          <a:ea typeface="+mn-ea"/>
                          <a:cs typeface="+mn-cs"/>
                        </a:rPr>
                        <a:t> </a:t>
                      </a:r>
                      <a:endParaRPr lang="tr-TR" sz="1400" b="1" u="none" strike="noStrike" kern="1200" dirty="0">
                        <a:solidFill>
                          <a:srgbClr val="14213D"/>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endParaRPr lang="tr-TR" sz="1400" b="1" u="none" strike="noStrike" kern="1200" dirty="0" smtClean="0">
                        <a:solidFill>
                          <a:srgbClr val="14213D"/>
                        </a:solidFill>
                        <a:latin typeface="+mn-lt"/>
                        <a:ea typeface="+mn-ea"/>
                        <a:cs typeface="+mn-cs"/>
                      </a:endParaRPr>
                    </a:p>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u="none" strike="noStrike" kern="1200" dirty="0" smtClean="0">
                          <a:solidFill>
                            <a:srgbClr val="14213D"/>
                          </a:solidFill>
                          <a:latin typeface="+mn-lt"/>
                          <a:ea typeface="+mn-ea"/>
                          <a:cs typeface="+mn-cs"/>
                        </a:rPr>
                        <a:t>2022-2023</a:t>
                      </a:r>
                    </a:p>
                    <a:p>
                      <a:pPr marL="0" marR="0" lvl="0" indent="0" algn="ctr" defTabSz="914400" rtl="0" eaLnBrk="1" fontAlgn="b" latinLnBrk="0" hangingPunct="1">
                        <a:lnSpc>
                          <a:spcPct val="100000"/>
                        </a:lnSpc>
                        <a:spcBef>
                          <a:spcPct val="0"/>
                        </a:spcBef>
                        <a:spcAft>
                          <a:spcPct val="0"/>
                        </a:spcAft>
                        <a:buClrTx/>
                        <a:buSzTx/>
                        <a:buFontTx/>
                        <a:buNone/>
                        <a:tabLst/>
                        <a:defRPr/>
                      </a:pPr>
                      <a:r>
                        <a:rPr lang="tr-TR" sz="1400" b="1" u="none" strike="noStrike" kern="1200" dirty="0" smtClean="0">
                          <a:solidFill>
                            <a:srgbClr val="14213D"/>
                          </a:solidFill>
                          <a:latin typeface="+mn-lt"/>
                          <a:ea typeface="+mn-ea"/>
                          <a:cs typeface="+mn-cs"/>
                        </a:rPr>
                        <a:t> </a:t>
                      </a:r>
                      <a:endParaRPr lang="tr-TR" sz="1400" b="1" u="none" strike="noStrike" kern="1200" dirty="0">
                        <a:solidFill>
                          <a:srgbClr val="14213D"/>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06909">
                <a:tc>
                  <a:txBody>
                    <a:bodyPr/>
                    <a:lstStyle/>
                    <a:p>
                      <a:pPr algn="l" fontAlgn="b"/>
                      <a:r>
                        <a:rPr lang="tr-TR" sz="1400" b="1" u="none" strike="noStrike" dirty="0">
                          <a:solidFill>
                            <a:schemeClr val="tx1"/>
                          </a:solidFill>
                        </a:rPr>
                        <a:t>OKUL ÖNCESİ ÖĞRENCİLER</a:t>
                      </a:r>
                      <a:endParaRPr lang="tr-TR" sz="14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152.883</a:t>
                      </a:r>
                      <a:endParaRPr lang="tr-TR" sz="14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262.920</a:t>
                      </a:r>
                      <a:endParaRPr lang="tr-TR" sz="14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a:solidFill>
                            <a:schemeClr val="tx1"/>
                          </a:solidFill>
                          <a:latin typeface="+mn-lt"/>
                          <a:ea typeface="+mn-ea"/>
                          <a:cs typeface="+mn-cs"/>
                        </a:rPr>
                        <a:t>291.793</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7600">
                <a:tc>
                  <a:txBody>
                    <a:bodyPr/>
                    <a:lstStyle/>
                    <a:p>
                      <a:pPr algn="l" fontAlgn="b"/>
                      <a:r>
                        <a:rPr lang="tr-TR" sz="1400" b="1" u="none" strike="noStrike" dirty="0">
                          <a:solidFill>
                            <a:schemeClr val="tx1"/>
                          </a:solidFill>
                        </a:rPr>
                        <a:t>İLKÖĞRETİM ÖĞRENCİLERİ</a:t>
                      </a:r>
                      <a:endParaRPr lang="tr-TR" sz="14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1.788.481</a:t>
                      </a:r>
                      <a:endParaRPr lang="tr-TR" sz="14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1.827.143</a:t>
                      </a:r>
                      <a:endParaRPr lang="tr-TR" sz="14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a:solidFill>
                            <a:schemeClr val="tx1"/>
                          </a:solidFill>
                          <a:latin typeface="+mn-lt"/>
                          <a:ea typeface="+mn-ea"/>
                          <a:cs typeface="+mn-cs"/>
                        </a:rPr>
                        <a:t>1.870,409</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7600">
                <a:tc>
                  <a:txBody>
                    <a:bodyPr/>
                    <a:lstStyle/>
                    <a:p>
                      <a:pPr marL="0" algn="l" defTabSz="914400" rtl="0" eaLnBrk="1" fontAlgn="b" latinLnBrk="0" hangingPunct="1"/>
                      <a:r>
                        <a:rPr lang="tr-TR" sz="1400" b="1" u="none" strike="noStrike" kern="1200" dirty="0">
                          <a:solidFill>
                            <a:schemeClr val="tx1"/>
                          </a:solidFill>
                          <a:latin typeface="+mn-lt"/>
                          <a:ea typeface="+mn-ea"/>
                          <a:cs typeface="+mn-cs"/>
                        </a:rPr>
                        <a:t>ORTAÖĞRETİM GENEL </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452.325</a:t>
                      </a:r>
                      <a:endParaRPr lang="tr-TR" sz="14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465.872</a:t>
                      </a:r>
                      <a:endParaRPr lang="tr-TR" sz="14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a:solidFill>
                            <a:schemeClr val="tx1"/>
                          </a:solidFill>
                          <a:latin typeface="+mn-lt"/>
                          <a:ea typeface="+mn-ea"/>
                          <a:cs typeface="+mn-cs"/>
                        </a:rPr>
                        <a:t>461.949</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8291">
                <a:tc>
                  <a:txBody>
                    <a:bodyPr/>
                    <a:lstStyle/>
                    <a:p>
                      <a:pPr marL="0" algn="l" defTabSz="914400" rtl="0" eaLnBrk="1" fontAlgn="b" latinLnBrk="0" hangingPunct="1"/>
                      <a:r>
                        <a:rPr lang="tr-TR" sz="1400" b="1" u="none" strike="noStrike" kern="1200" dirty="0">
                          <a:solidFill>
                            <a:schemeClr val="tx1"/>
                          </a:solidFill>
                          <a:latin typeface="+mn-lt"/>
                          <a:ea typeface="+mn-ea"/>
                          <a:cs typeface="+mn-cs"/>
                        </a:rPr>
                        <a:t>ORTAÖĞRETİM MESLEKİ ve TEKNİK EĞİTİM GENEL (İHL ve Özel Eğitim Ortaokulu dahil)</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397.148</a:t>
                      </a:r>
                      <a:endParaRPr lang="tr-TR" sz="14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378.220</a:t>
                      </a:r>
                      <a:endParaRPr lang="tr-TR" sz="1400" b="1" u="none" strike="noStrike" kern="1200" dirty="0">
                        <a:solidFill>
                          <a:schemeClr val="tx1"/>
                        </a:solidFill>
                        <a:latin typeface="+mn-lt"/>
                        <a:ea typeface="+mn-ea"/>
                        <a:cs typeface="+mn-cs"/>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a:solidFill>
                            <a:schemeClr val="tx1"/>
                          </a:solidFill>
                          <a:latin typeface="+mn-lt"/>
                          <a:ea typeface="+mn-ea"/>
                          <a:cs typeface="+mn-cs"/>
                        </a:rPr>
                        <a:t>357.343</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909">
                <a:tc>
                  <a:txBody>
                    <a:bodyPr/>
                    <a:lstStyle/>
                    <a:p>
                      <a:pPr algn="l" fontAlgn="b"/>
                      <a:r>
                        <a:rPr lang="tr-TR" sz="1400" b="1" u="none" strike="noStrike" dirty="0">
                          <a:solidFill>
                            <a:schemeClr val="tx1"/>
                          </a:solidFill>
                        </a:rPr>
                        <a:t>ORTAÖĞRETİM TOPLAMI</a:t>
                      </a:r>
                      <a:endParaRPr lang="tr-TR" sz="14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849.473</a:t>
                      </a:r>
                      <a:endParaRPr lang="tr-TR" sz="14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844.092</a:t>
                      </a:r>
                      <a:endParaRPr lang="tr-TR" sz="14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a:solidFill>
                            <a:schemeClr val="tx1"/>
                          </a:solidFill>
                          <a:latin typeface="+mn-lt"/>
                          <a:ea typeface="+mn-ea"/>
                          <a:cs typeface="+mn-cs"/>
                        </a:rPr>
                        <a:t>819.292</a:t>
                      </a: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909">
                <a:tc>
                  <a:txBody>
                    <a:bodyPr/>
                    <a:lstStyle/>
                    <a:p>
                      <a:pPr algn="just" fontAlgn="b"/>
                      <a:r>
                        <a:rPr lang="tr-TR" sz="1400" b="1" u="none" strike="noStrike" dirty="0">
                          <a:solidFill>
                            <a:schemeClr val="tx1"/>
                          </a:solidFill>
                        </a:rPr>
                        <a:t>TOPLAM ÖĞRENCİ SAYISI</a:t>
                      </a:r>
                      <a:endParaRPr lang="tr-TR" sz="14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2.789.616</a:t>
                      </a:r>
                      <a:endParaRPr lang="tr-TR" sz="14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2.934.155</a:t>
                      </a:r>
                      <a:endParaRPr lang="tr-TR" sz="14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2.981.494</a:t>
                      </a:r>
                      <a:endParaRPr lang="tr-TR" sz="14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10007"/>
                  </a:ext>
                </a:extLst>
              </a:tr>
              <a:tr h="406909">
                <a:tc>
                  <a:txBody>
                    <a:bodyPr/>
                    <a:lstStyle/>
                    <a:p>
                      <a:pPr algn="just" fontAlgn="b"/>
                      <a:r>
                        <a:rPr lang="tr-TR" sz="1400" u="none" strike="noStrike" dirty="0">
                          <a:solidFill>
                            <a:schemeClr val="tx1"/>
                          </a:solidFill>
                        </a:rPr>
                        <a:t>OKUMAZ</a:t>
                      </a:r>
                      <a:r>
                        <a:rPr lang="tr-TR" sz="1400" u="none" strike="noStrike" baseline="0" dirty="0">
                          <a:solidFill>
                            <a:schemeClr val="tx1"/>
                          </a:solidFill>
                        </a:rPr>
                        <a:t> YAZMAZ  ORANI   %</a:t>
                      </a:r>
                      <a:endParaRPr lang="tr-TR" sz="14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a:solidFill>
                            <a:schemeClr val="tx1"/>
                          </a:solidFill>
                          <a:latin typeface="+mn-lt"/>
                          <a:ea typeface="+mn-ea"/>
                          <a:cs typeface="+mn-cs"/>
                        </a:rPr>
                        <a:t>3</a:t>
                      </a: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3</a:t>
                      </a:r>
                      <a:endParaRPr lang="tr-TR" sz="14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3</a:t>
                      </a:r>
                      <a:endParaRPr lang="tr-TR" sz="14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06909">
                <a:tc>
                  <a:txBody>
                    <a:bodyPr/>
                    <a:lstStyle/>
                    <a:p>
                      <a:pPr algn="just" fontAlgn="b"/>
                      <a:r>
                        <a:rPr lang="tr-TR" sz="1400" u="none" strike="noStrike" dirty="0">
                          <a:solidFill>
                            <a:schemeClr val="tx1"/>
                          </a:solidFill>
                        </a:rPr>
                        <a:t>DERSLİK SAYISI  (Örgün)</a:t>
                      </a:r>
                      <a:endParaRPr lang="tr-TR" sz="1400" b="1" i="0" u="none" strike="noStrike" dirty="0">
                        <a:solidFill>
                          <a:schemeClr val="tx1"/>
                        </a:solidFill>
                        <a:latin typeface="Calibri" panose="020F0502020204030204" pitchFamily="34" charset="0"/>
                        <a:cs typeface="Arial" pitchFamily="34" charset="0"/>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103.414</a:t>
                      </a:r>
                      <a:endParaRPr lang="tr-TR" sz="14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107.004</a:t>
                      </a:r>
                      <a:endParaRPr lang="tr-TR" sz="14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914400" rtl="0" eaLnBrk="1" fontAlgn="b" latinLnBrk="0" hangingPunct="1">
                        <a:spcAft>
                          <a:spcPts val="0"/>
                        </a:spcAft>
                      </a:pPr>
                      <a:r>
                        <a:rPr lang="tr-TR" sz="1400" b="1" u="none" strike="noStrike" kern="1200" dirty="0" smtClean="0">
                          <a:solidFill>
                            <a:schemeClr val="tx1"/>
                          </a:solidFill>
                          <a:latin typeface="+mn-lt"/>
                          <a:ea typeface="+mn-ea"/>
                          <a:cs typeface="+mn-cs"/>
                        </a:rPr>
                        <a:t>106.530</a:t>
                      </a:r>
                      <a:endParaRPr lang="tr-TR" sz="1400" b="1" u="none" strike="noStrike" kern="1200" dirty="0">
                        <a:solidFill>
                          <a:schemeClr val="tx1"/>
                        </a:solidFill>
                        <a:latin typeface="+mn-lt"/>
                        <a:ea typeface="+mn-ea"/>
                        <a:cs typeface="+mn-cs"/>
                      </a:endParaRPr>
                    </a:p>
                  </a:txBody>
                  <a:tcPr marL="6724" marR="6724" marT="6724"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48920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26897" y="746305"/>
          <a:ext cx="6831104" cy="7683267"/>
        </p:xfrm>
        <a:graphic>
          <a:graphicData uri="http://schemas.openxmlformats.org/drawingml/2006/table">
            <a:tbl>
              <a:tblPr>
                <a:effectLst>
                  <a:outerShdw blurRad="50800" dist="38100" dir="5400000" algn="t" rotWithShape="0">
                    <a:prstClr val="black">
                      <a:alpha val="40000"/>
                    </a:prstClr>
                  </a:outerShdw>
                </a:effectLst>
              </a:tblPr>
              <a:tblGrid>
                <a:gridCol w="1266697">
                  <a:extLst>
                    <a:ext uri="{9D8B030D-6E8A-4147-A177-3AD203B41FA5}">
                      <a16:colId xmlns:a16="http://schemas.microsoft.com/office/drawing/2014/main" val="2733055641"/>
                    </a:ext>
                  </a:extLst>
                </a:gridCol>
                <a:gridCol w="579061">
                  <a:extLst>
                    <a:ext uri="{9D8B030D-6E8A-4147-A177-3AD203B41FA5}">
                      <a16:colId xmlns:a16="http://schemas.microsoft.com/office/drawing/2014/main" val="3940498526"/>
                    </a:ext>
                  </a:extLst>
                </a:gridCol>
                <a:gridCol w="687635">
                  <a:extLst>
                    <a:ext uri="{9D8B030D-6E8A-4147-A177-3AD203B41FA5}">
                      <a16:colId xmlns:a16="http://schemas.microsoft.com/office/drawing/2014/main" val="3036278389"/>
                    </a:ext>
                  </a:extLst>
                </a:gridCol>
                <a:gridCol w="687635">
                  <a:extLst>
                    <a:ext uri="{9D8B030D-6E8A-4147-A177-3AD203B41FA5}">
                      <a16:colId xmlns:a16="http://schemas.microsoft.com/office/drawing/2014/main" val="538854711"/>
                    </a:ext>
                  </a:extLst>
                </a:gridCol>
                <a:gridCol w="687635">
                  <a:extLst>
                    <a:ext uri="{9D8B030D-6E8A-4147-A177-3AD203B41FA5}">
                      <a16:colId xmlns:a16="http://schemas.microsoft.com/office/drawing/2014/main" val="43167351"/>
                    </a:ext>
                  </a:extLst>
                </a:gridCol>
                <a:gridCol w="579061">
                  <a:extLst>
                    <a:ext uri="{9D8B030D-6E8A-4147-A177-3AD203B41FA5}">
                      <a16:colId xmlns:a16="http://schemas.microsoft.com/office/drawing/2014/main" val="590316393"/>
                    </a:ext>
                  </a:extLst>
                </a:gridCol>
                <a:gridCol w="579061">
                  <a:extLst>
                    <a:ext uri="{9D8B030D-6E8A-4147-A177-3AD203B41FA5}">
                      <a16:colId xmlns:a16="http://schemas.microsoft.com/office/drawing/2014/main" val="3771417382"/>
                    </a:ext>
                  </a:extLst>
                </a:gridCol>
                <a:gridCol w="615253">
                  <a:extLst>
                    <a:ext uri="{9D8B030D-6E8A-4147-A177-3AD203B41FA5}">
                      <a16:colId xmlns:a16="http://schemas.microsoft.com/office/drawing/2014/main" val="1126414330"/>
                    </a:ext>
                  </a:extLst>
                </a:gridCol>
                <a:gridCol w="361913">
                  <a:extLst>
                    <a:ext uri="{9D8B030D-6E8A-4147-A177-3AD203B41FA5}">
                      <a16:colId xmlns:a16="http://schemas.microsoft.com/office/drawing/2014/main" val="1861796769"/>
                    </a:ext>
                  </a:extLst>
                </a:gridCol>
                <a:gridCol w="389048">
                  <a:extLst>
                    <a:ext uri="{9D8B030D-6E8A-4147-A177-3AD203B41FA5}">
                      <a16:colId xmlns:a16="http://schemas.microsoft.com/office/drawing/2014/main" val="549650521"/>
                    </a:ext>
                  </a:extLst>
                </a:gridCol>
                <a:gridCol w="398105">
                  <a:extLst>
                    <a:ext uri="{9D8B030D-6E8A-4147-A177-3AD203B41FA5}">
                      <a16:colId xmlns:a16="http://schemas.microsoft.com/office/drawing/2014/main" val="1166603327"/>
                    </a:ext>
                  </a:extLst>
                </a:gridCol>
              </a:tblGrid>
              <a:tr h="651649">
                <a:tc rowSpan="2">
                  <a:txBody>
                    <a:bodyPr/>
                    <a:lstStyle/>
                    <a:p>
                      <a:pPr algn="ctr" rtl="0" fontAlgn="ctr"/>
                      <a:r>
                        <a:rPr lang="tr-TR" sz="1000" u="none" strike="noStrike" dirty="0">
                          <a:solidFill>
                            <a:schemeClr val="bg1"/>
                          </a:solidFill>
                          <a:effectLst/>
                          <a:latin typeface="+mn-lt"/>
                        </a:rPr>
                        <a:t>OKUL TÜRÜ</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Okul/Kurum/ Sınıf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gridSpan="3">
                  <a:txBody>
                    <a:bodyPr/>
                    <a:lstStyle/>
                    <a:p>
                      <a:pPr algn="ctr" rtl="0" fontAlgn="ctr"/>
                      <a:r>
                        <a:rPr lang="tr-TR" sz="1000" u="none" strike="noStrike" dirty="0">
                          <a:solidFill>
                            <a:schemeClr val="bg1"/>
                          </a:solidFill>
                          <a:effectLst/>
                          <a:latin typeface="+mn-lt"/>
                        </a:rPr>
                        <a:t>Öğrenci Sayısı</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rowSpan="2">
                  <a:txBody>
                    <a:bodyPr/>
                    <a:lstStyle/>
                    <a:p>
                      <a:pPr algn="ctr" rtl="0" fontAlgn="ctr"/>
                      <a:r>
                        <a:rPr lang="tr-TR" sz="1000" u="none" strike="noStrike" dirty="0">
                          <a:solidFill>
                            <a:schemeClr val="bg1"/>
                          </a:solidFill>
                          <a:effectLst/>
                          <a:latin typeface="+mn-lt"/>
                        </a:rPr>
                        <a:t>Öğretmen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Derslik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Şube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rowSpan="2">
                  <a:txBody>
                    <a:bodyPr/>
                    <a:lstStyle/>
                    <a:p>
                      <a:pPr algn="ctr" rtl="0" fontAlgn="ctr"/>
                      <a:r>
                        <a:rPr lang="tr-TR" sz="1000" u="none" strike="noStrike" dirty="0">
                          <a:solidFill>
                            <a:schemeClr val="bg1"/>
                          </a:solidFill>
                          <a:effectLst/>
                          <a:latin typeface="+mn-lt"/>
                        </a:rPr>
                        <a:t>Öğretmen Başına Düşen Öğrenci Sayısı</a:t>
                      </a:r>
                      <a:endParaRPr lang="tr-TR" sz="1000" b="1" i="0" u="none" strike="noStrike" dirty="0">
                        <a:solidFill>
                          <a:schemeClr val="bg1"/>
                        </a:solidFill>
                        <a:effectLst/>
                        <a:latin typeface="+mn-lt"/>
                      </a:endParaRPr>
                    </a:p>
                  </a:txBody>
                  <a:tcPr marL="3953" marR="3953" marT="3953" marB="0" vert="vert27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2560205403"/>
                  </a:ext>
                </a:extLst>
              </a:tr>
              <a:tr h="682231">
                <a:tc vMerge="1">
                  <a:txBody>
                    <a:bodyPr/>
                    <a:lstStyle/>
                    <a:p>
                      <a:endParaRPr lang="tr-TR"/>
                    </a:p>
                  </a:txBody>
                  <a:tcPr/>
                </a:tc>
                <a:tc vMerge="1">
                  <a:txBody>
                    <a:bodyPr/>
                    <a:lstStyle/>
                    <a:p>
                      <a:endParaRPr lang="tr-TR"/>
                    </a:p>
                  </a:txBody>
                  <a:tcPr/>
                </a:tc>
                <a:tc>
                  <a:txBody>
                    <a:bodyPr/>
                    <a:lstStyle/>
                    <a:p>
                      <a:pPr algn="ctr" rtl="0" fontAlgn="ctr"/>
                      <a:r>
                        <a:rPr lang="tr-TR" sz="1000" u="none" strike="noStrike" dirty="0">
                          <a:solidFill>
                            <a:schemeClr val="bg1"/>
                          </a:solidFill>
                          <a:effectLst/>
                          <a:latin typeface="+mn-lt"/>
                        </a:rPr>
                        <a:t>TOPLAM</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1000" u="none" strike="noStrike" dirty="0">
                          <a:solidFill>
                            <a:schemeClr val="bg1"/>
                          </a:solidFill>
                          <a:effectLst/>
                          <a:latin typeface="+mn-lt"/>
                        </a:rPr>
                        <a:t>Erkek</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rtl="0" fontAlgn="ctr"/>
                      <a:r>
                        <a:rPr lang="tr-TR" sz="1000" u="none" strike="noStrike" dirty="0">
                          <a:solidFill>
                            <a:schemeClr val="bg1"/>
                          </a:solidFill>
                          <a:effectLst/>
                          <a:latin typeface="+mn-lt"/>
                        </a:rPr>
                        <a:t>Kız</a:t>
                      </a:r>
                      <a:endParaRPr lang="tr-TR" sz="1000" b="1" i="0" u="none" strike="noStrike" dirty="0">
                        <a:solidFill>
                          <a:schemeClr val="bg1"/>
                        </a:solidFill>
                        <a:effectLst/>
                        <a:latin typeface="+mn-lt"/>
                      </a:endParaRPr>
                    </a:p>
                  </a:txBody>
                  <a:tcPr marL="3953" marR="3953" marT="395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914284447"/>
                  </a:ext>
                </a:extLst>
              </a:tr>
              <a:tr h="300043">
                <a:tc>
                  <a:txBody>
                    <a:bodyPr/>
                    <a:lstStyle/>
                    <a:p>
                      <a:pPr algn="l" rtl="0" fontAlgn="ctr"/>
                      <a:r>
                        <a:rPr lang="en-US" sz="1000" u="none" strike="noStrike" dirty="0">
                          <a:solidFill>
                            <a:srgbClr val="14213D"/>
                          </a:solidFill>
                          <a:effectLst/>
                          <a:latin typeface="+mn-lt"/>
                        </a:rPr>
                        <a:t>OKUL ÖNCESİ TOPLAMI </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3.834</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291.793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152.569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139.224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13.330</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16.910</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16.064</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481935962"/>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Anaokulu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2.557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221.336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116.037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105.299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9.351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11.359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11.867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18</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22</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59430621"/>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Anasınıfı</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1.257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69.603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35.949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33.654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3.716</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5.361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4.045</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13</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18</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373323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Anaokulu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20</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854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583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271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263</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190</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152</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62305050"/>
                  </a:ext>
                </a:extLst>
              </a:tr>
              <a:tr h="300043">
                <a:tc>
                  <a:txBody>
                    <a:bodyPr/>
                    <a:lstStyle/>
                    <a:p>
                      <a:pPr algn="l" rtl="0" fontAlgn="ctr"/>
                      <a:r>
                        <a:rPr lang="en-US" sz="1000" b="0" u="none" strike="noStrike" dirty="0">
                          <a:solidFill>
                            <a:srgbClr val="14213D"/>
                          </a:solidFill>
                          <a:effectLst/>
                          <a:latin typeface="+mn-lt"/>
                        </a:rPr>
                        <a:t>İLKOKUL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1.648</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971.566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499.533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472.033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42.861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36.423</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35.283</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28</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23</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377331849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İlkokul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1.601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969.692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498.273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471.419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42.225</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35.639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34.884</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23</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12004618"/>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İlkokulu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1.874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1.260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614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636</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784</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399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97950443"/>
                  </a:ext>
                </a:extLst>
              </a:tr>
              <a:tr h="300043">
                <a:tc>
                  <a:txBody>
                    <a:bodyPr/>
                    <a:lstStyle/>
                    <a:p>
                      <a:pPr algn="l" rtl="0" fontAlgn="ctr"/>
                      <a:r>
                        <a:rPr lang="en-US" sz="1000" u="none" strike="noStrike" dirty="0">
                          <a:solidFill>
                            <a:srgbClr val="14213D"/>
                          </a:solidFill>
                          <a:effectLst/>
                          <a:latin typeface="+mn-lt"/>
                        </a:rPr>
                        <a:t>ORTAOKUL TOPLAMI</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1.761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898.843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461.979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436.864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50.967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27.017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34.111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18</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851836779"/>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Ortaokul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1.354</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763.228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401.683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361.545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43.351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22.933</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28.049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18</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33560968"/>
                  </a:ext>
                </a:extLst>
              </a:tr>
              <a:tr h="300043">
                <a:tc>
                  <a:txBody>
                    <a:bodyPr/>
                    <a:lstStyle/>
                    <a:p>
                      <a:pPr algn="r" rtl="0" fontAlgn="ctr"/>
                      <a:r>
                        <a:rPr lang="en-US" sz="1000" u="none" strike="noStrike" dirty="0">
                          <a:effectLst/>
                          <a:latin typeface="+mn-lt"/>
                        </a:rPr>
                        <a:t>      İmam </a:t>
                      </a:r>
                      <a:r>
                        <a:rPr lang="en-US" sz="1000" u="none" strike="noStrike" dirty="0" err="1">
                          <a:effectLst/>
                          <a:latin typeface="+mn-lt"/>
                        </a:rPr>
                        <a:t>Hatip</a:t>
                      </a:r>
                      <a:r>
                        <a:rPr lang="en-US" sz="1000" u="none" strike="noStrike" dirty="0">
                          <a:effectLst/>
                          <a:latin typeface="+mn-lt"/>
                        </a:rPr>
                        <a:t>  </a:t>
                      </a:r>
                      <a:r>
                        <a:rPr lang="en-US" sz="1000" u="none" strike="noStrike" dirty="0" err="1">
                          <a:effectLst/>
                          <a:latin typeface="+mn-lt"/>
                        </a:rPr>
                        <a:t>Ortaokulu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222</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97.676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45.008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52.668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6.931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3.915</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4.052</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14</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41177314"/>
                  </a:ext>
                </a:extLst>
              </a:tr>
              <a:tr h="397078">
                <a:tc>
                  <a:txBody>
                    <a:bodyPr/>
                    <a:lstStyle/>
                    <a:p>
                      <a:pPr algn="r" rtl="0" fontAlgn="ctr"/>
                      <a:r>
                        <a:rPr lang="en-US" sz="1000" u="none" strike="noStrike" dirty="0">
                          <a:effectLst/>
                          <a:latin typeface="+mn-lt"/>
                        </a:rPr>
                        <a:t>      İHL </a:t>
                      </a:r>
                      <a:r>
                        <a:rPr lang="en-US" sz="1000" u="none" strike="noStrike" dirty="0" err="1">
                          <a:effectLst/>
                          <a:latin typeface="+mn-lt"/>
                        </a:rPr>
                        <a:t>Bünyesinde</a:t>
                      </a:r>
                      <a:r>
                        <a:rPr lang="en-US" sz="1000" u="none" strike="noStrike" dirty="0">
                          <a:effectLst/>
                          <a:latin typeface="+mn-lt"/>
                        </a:rPr>
                        <a:t> </a:t>
                      </a:r>
                      <a:r>
                        <a:rPr lang="en-US" sz="1000" u="none" strike="noStrike" dirty="0" err="1">
                          <a:effectLst/>
                          <a:latin typeface="+mn-lt"/>
                        </a:rPr>
                        <a:t>Yer</a:t>
                      </a:r>
                      <a:r>
                        <a:rPr lang="en-US" sz="1000" u="none" strike="noStrike" dirty="0">
                          <a:effectLst/>
                          <a:latin typeface="+mn-lt"/>
                        </a:rPr>
                        <a:t> Alan İHO</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138</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35.991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14.008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21.983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1.605</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04438170"/>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Ortaokulu</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1.948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1.280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668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685</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169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405</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12</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618546541"/>
                  </a:ext>
                </a:extLst>
              </a:tr>
              <a:tr h="377630">
                <a:tc>
                  <a:txBody>
                    <a:bodyPr/>
                    <a:lstStyle/>
                    <a:p>
                      <a:pPr algn="l" rtl="0" fontAlgn="ctr"/>
                      <a:r>
                        <a:rPr lang="en-US" sz="1000" b="0" u="none" strike="noStrike" dirty="0">
                          <a:solidFill>
                            <a:srgbClr val="14213D"/>
                          </a:solidFill>
                          <a:effectLst/>
                          <a:latin typeface="+mn-lt"/>
                        </a:rPr>
                        <a:t>TEMEL EĞİTİM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5.986</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2.162.202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1.114.081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1.048.121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103.442</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74.989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85.458</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534828668"/>
                  </a:ext>
                </a:extLst>
              </a:tr>
              <a:tr h="451675">
                <a:tc>
                  <a:txBody>
                    <a:bodyPr/>
                    <a:lstStyle/>
                    <a:p>
                      <a:pPr algn="l" rtl="0" fontAlgn="ctr"/>
                      <a:r>
                        <a:rPr lang="en-US" sz="1000" b="0" u="none" strike="noStrike" dirty="0">
                          <a:solidFill>
                            <a:srgbClr val="14213D"/>
                          </a:solidFill>
                          <a:effectLst/>
                          <a:latin typeface="+mn-lt"/>
                        </a:rPr>
                        <a:t>ORTAÖĞRETİM TOPLAMI</a:t>
                      </a:r>
                      <a:endParaRPr lang="en-US" sz="1000" b="0"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1.705</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819.292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422.220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397.072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58.756</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34.223</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32.455</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271575164"/>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Genel</a:t>
                      </a:r>
                      <a:r>
                        <a:rPr lang="en-US" sz="1000" u="none" strike="noStrike" dirty="0">
                          <a:effectLst/>
                          <a:latin typeface="+mn-lt"/>
                        </a:rPr>
                        <a:t> </a:t>
                      </a:r>
                      <a:r>
                        <a:rPr lang="en-US" sz="1000" u="none" strike="noStrike" dirty="0" err="1">
                          <a:effectLst/>
                          <a:latin typeface="+mn-lt"/>
                        </a:rPr>
                        <a:t>Ortaöğretim</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1.037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461.949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219.183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242.766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29.238</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18.256</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17.036</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16</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53566114"/>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Mesleki</a:t>
                      </a:r>
                      <a:r>
                        <a:rPr lang="en-US" sz="1000" u="none" strike="noStrike" dirty="0">
                          <a:effectLst/>
                          <a:latin typeface="+mn-lt"/>
                        </a:rPr>
                        <a:t> </a:t>
                      </a:r>
                      <a:r>
                        <a:rPr lang="en-US" sz="1000" u="none" strike="noStrike" dirty="0" err="1">
                          <a:effectLst/>
                          <a:latin typeface="+mn-lt"/>
                        </a:rPr>
                        <a:t>ve</a:t>
                      </a:r>
                      <a:r>
                        <a:rPr lang="en-US" sz="1000" u="none" strike="noStrike" dirty="0">
                          <a:effectLst/>
                          <a:latin typeface="+mn-lt"/>
                        </a:rPr>
                        <a:t> </a:t>
                      </a:r>
                      <a:r>
                        <a:rPr lang="en-US" sz="1000" u="none" strike="noStrike" dirty="0" err="1">
                          <a:effectLst/>
                          <a:latin typeface="+mn-lt"/>
                        </a:rPr>
                        <a:t>Teknik</a:t>
                      </a:r>
                      <a:r>
                        <a:rPr lang="en-US" sz="1000" u="none" strike="noStrike" dirty="0">
                          <a:effectLst/>
                          <a:latin typeface="+mn-lt"/>
                        </a:rPr>
                        <a:t>  </a:t>
                      </a:r>
                      <a:r>
                        <a:rPr lang="en-US" sz="1000" u="none" strike="noStrike" dirty="0" err="1">
                          <a:effectLst/>
                          <a:latin typeface="+mn-lt"/>
                        </a:rPr>
                        <a:t>Ortaöğretim</a:t>
                      </a:r>
                      <a:r>
                        <a:rPr lang="en-US" sz="1000" u="none" strike="noStrike" dirty="0">
                          <a:effectLst/>
                          <a:latin typeface="+mn-lt"/>
                        </a:rPr>
                        <a:t> </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386</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264.655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164.624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100.031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18.325</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8.799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10.842</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50</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41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24</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81701886"/>
                  </a:ext>
                </a:extLst>
              </a:tr>
              <a:tr h="397078">
                <a:tc>
                  <a:txBody>
                    <a:bodyPr/>
                    <a:lstStyle/>
                    <a:p>
                      <a:pPr algn="r" rtl="0" fontAlgn="ctr"/>
                      <a:r>
                        <a:rPr lang="en-US" sz="1000" u="none" strike="noStrike" dirty="0">
                          <a:effectLst/>
                          <a:latin typeface="+mn-lt"/>
                        </a:rPr>
                        <a:t>      Din </a:t>
                      </a:r>
                      <a:r>
                        <a:rPr lang="en-US" sz="1000" u="none" strike="noStrike" dirty="0" err="1">
                          <a:effectLst/>
                          <a:latin typeface="+mn-lt"/>
                        </a:rPr>
                        <a:t>Öğretimi</a:t>
                      </a:r>
                      <a:r>
                        <a:rPr lang="en-US" sz="1000" u="none" strike="noStrike" dirty="0">
                          <a:effectLst/>
                          <a:latin typeface="+mn-lt"/>
                        </a:rPr>
                        <a:t> </a:t>
                      </a:r>
                      <a:r>
                        <a:rPr lang="en-US" sz="1000" u="none" strike="noStrike" dirty="0" err="1">
                          <a:effectLst/>
                          <a:latin typeface="+mn-lt"/>
                        </a:rPr>
                        <a:t>Genel</a:t>
                      </a:r>
                      <a:r>
                        <a:rPr lang="en-US" sz="1000" u="none" strike="noStrike" dirty="0">
                          <a:effectLst/>
                          <a:latin typeface="+mn-lt"/>
                        </a:rPr>
                        <a:t> </a:t>
                      </a:r>
                      <a:r>
                        <a:rPr lang="en-US" sz="1000" u="none" strike="noStrike" dirty="0" err="1">
                          <a:effectLst/>
                          <a:latin typeface="+mn-lt"/>
                        </a:rPr>
                        <a:t>Müdürlüğü</a:t>
                      </a:r>
                      <a:r>
                        <a:rPr lang="en-US" sz="1000" u="none" strike="noStrike" dirty="0">
                          <a:effectLst/>
                          <a:latin typeface="+mn-lt"/>
                        </a:rPr>
                        <a:t> (İHL)</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223</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87.407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35.042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52.365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9.629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6.521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3.807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13</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74305293"/>
                  </a:ext>
                </a:extLst>
              </a:tr>
              <a:tr h="300043">
                <a:tc>
                  <a:txBody>
                    <a:bodyPr/>
                    <a:lstStyle/>
                    <a:p>
                      <a:pPr algn="r" rtl="0" fontAlgn="ctr"/>
                      <a:r>
                        <a:rPr lang="en-US" sz="1000" u="none" strike="noStrike" dirty="0">
                          <a:effectLst/>
                          <a:latin typeface="+mn-lt"/>
                        </a:rPr>
                        <a:t>      </a:t>
                      </a:r>
                      <a:r>
                        <a:rPr lang="en-US" sz="1000" u="none" strike="noStrike" dirty="0" err="1">
                          <a:effectLst/>
                          <a:latin typeface="+mn-lt"/>
                        </a:rPr>
                        <a:t>Özel</a:t>
                      </a:r>
                      <a:r>
                        <a:rPr lang="en-US" sz="1000" u="none" strike="noStrike" dirty="0">
                          <a:effectLst/>
                          <a:latin typeface="+mn-lt"/>
                        </a:rPr>
                        <a:t> </a:t>
                      </a:r>
                      <a:r>
                        <a:rPr lang="en-US" sz="1000" u="none" strike="noStrike" dirty="0" err="1">
                          <a:effectLst/>
                          <a:latin typeface="+mn-lt"/>
                        </a:rPr>
                        <a:t>Eğitim</a:t>
                      </a:r>
                      <a:r>
                        <a:rPr lang="en-US" sz="1000" u="none" strike="noStrike" dirty="0">
                          <a:effectLst/>
                          <a:latin typeface="+mn-lt"/>
                        </a:rPr>
                        <a:t> </a:t>
                      </a:r>
                      <a:r>
                        <a:rPr lang="en-US" sz="1000" u="none" strike="noStrike" dirty="0" err="1">
                          <a:effectLst/>
                          <a:latin typeface="+mn-lt"/>
                        </a:rPr>
                        <a:t>Lisesi</a:t>
                      </a:r>
                      <a:endParaRPr lang="en-US" sz="1000" b="1" i="0" u="none" strike="noStrike" dirty="0">
                        <a:solidFill>
                          <a:srgbClr val="000000"/>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59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5.281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3.371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1.910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1.564</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647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770</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a:solidFill>
                            <a:schemeClr val="tx1"/>
                          </a:solidFill>
                          <a:effectLst/>
                          <a:latin typeface="+mn-lt"/>
                          <a:ea typeface="SimSun" panose="02010600030101010101" pitchFamily="2" charset="-122"/>
                          <a:cs typeface="+mn-cs"/>
                        </a:rPr>
                        <a:t>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3255475"/>
                  </a:ext>
                </a:extLst>
              </a:tr>
              <a:tr h="500073">
                <a:tc>
                  <a:txBody>
                    <a:bodyPr/>
                    <a:lstStyle/>
                    <a:p>
                      <a:pPr algn="l" rtl="0" fontAlgn="ctr"/>
                      <a:r>
                        <a:rPr lang="en-US" sz="1000" b="1" u="none" strike="noStrike" dirty="0">
                          <a:solidFill>
                            <a:srgbClr val="14213D"/>
                          </a:solidFill>
                          <a:effectLst/>
                          <a:latin typeface="+mn-lt"/>
                        </a:rPr>
                        <a:t>ÖRGÜN EĞİTİM TOPLAMI</a:t>
                      </a:r>
                      <a:endParaRPr lang="en-US" sz="1000" b="1" i="0" u="none" strike="noStrike" dirty="0">
                        <a:solidFill>
                          <a:srgbClr val="14213D"/>
                        </a:solidFill>
                        <a:effectLst/>
                        <a:latin typeface="+mn-lt"/>
                      </a:endParaRPr>
                    </a:p>
                  </a:txBody>
                  <a:tcPr marL="3660" marR="3660" marT="366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7.691</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2.981.494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1.536.301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a:solidFill>
                            <a:schemeClr val="tx1"/>
                          </a:solidFill>
                          <a:effectLst/>
                          <a:latin typeface="+mn-lt"/>
                          <a:ea typeface="SimSun" panose="02010600030101010101" pitchFamily="2" charset="-122"/>
                          <a:cs typeface="+mn-cs"/>
                        </a:rPr>
                        <a:t>1.445.193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162.198</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106.530</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117.913</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27</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kern="1200" dirty="0" smtClean="0">
                          <a:solidFill>
                            <a:schemeClr val="tx1"/>
                          </a:solidFill>
                          <a:effectLst/>
                          <a:latin typeface="+mn-lt"/>
                          <a:ea typeface="SimSun" panose="02010600030101010101" pitchFamily="2" charset="-122"/>
                          <a:cs typeface="+mn-cs"/>
                        </a:rPr>
                        <a:t>19</a:t>
                      </a:r>
                      <a:endParaRPr lang="tr-TR" sz="1000" kern="1200" dirty="0">
                        <a:solidFill>
                          <a:schemeClr val="tx1"/>
                        </a:solidFill>
                        <a:effectLst/>
                        <a:latin typeface="+mn-lt"/>
                        <a:ea typeface="SimSun" panose="02010600030101010101" pitchFamily="2" charset="-122"/>
                        <a:cs typeface="+mn-cs"/>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597190907"/>
                  </a:ext>
                </a:extLst>
              </a:tr>
            </a:tbl>
          </a:graphicData>
        </a:graphic>
      </p:graphicFrame>
      <p:sp>
        <p:nvSpPr>
          <p:cNvPr id="4" name="Dikdörtgen 3"/>
          <p:cNvSpPr/>
          <p:nvPr/>
        </p:nvSpPr>
        <p:spPr>
          <a:xfrm>
            <a:off x="26897" y="133699"/>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ÖRGÜN EĞİTİM DETAYI </a:t>
            </a:r>
            <a:r>
              <a:rPr kumimoji="0" lang="tr-TR" sz="16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(Resmi-Özel Toplamı)</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Dikdörtgen 4"/>
          <p:cNvSpPr/>
          <p:nvPr/>
        </p:nvSpPr>
        <p:spPr>
          <a:xfrm>
            <a:off x="-12700" y="8439827"/>
            <a:ext cx="6897594"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1: Anasınıflarında görev </a:t>
            </a:r>
            <a:r>
              <a:rPr kumimoji="0" lang="tr-TR" sz="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yapan 3.716 öğretmen </a:t>
            </a: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ile </a:t>
            </a:r>
            <a:r>
              <a:rPr kumimoji="0" lang="tr-TR" sz="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5.361 </a:t>
            </a: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derslik hem okulöncesinde hem de diğer kademelerde de hesaplandığı için toplamdan düşülmüştür.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2: İmam Hatip Liseleri bünyesinde yer alan İmam Hatip Ortaokulu derslik ve öğretmen sayıları. İmam Hatip Ortaokulu kademesinde de hesaplandığı için toplamdan düşülmüştür</a:t>
            </a:r>
            <a:r>
              <a:rPr kumimoji="0" lang="tr-TR" sz="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3: 2022-2023 Eğitim Öğretim Yılında bazı kurumlar bünyesinde bulunan anasınıfları dersliklerinin bağımsız anaokullarına dönüştürülmesi nedeni bağımsız anaokulu ve özel eğitim anaokulu derslik sayısına dahil edilen </a:t>
            </a:r>
            <a:r>
              <a:rPr kumimoji="0" lang="tr-TR" sz="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2.682 </a:t>
            </a:r>
            <a:r>
              <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tahsisli derslik sayısı toplam derslik sayısından düşülmüştür.(Resmi Okulöncesini kapsar.)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tr-TR"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1902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80685" y="874058"/>
          <a:ext cx="6683184" cy="7570695"/>
        </p:xfrm>
        <a:graphic>
          <a:graphicData uri="http://schemas.openxmlformats.org/drawingml/2006/table">
            <a:tbl>
              <a:tblPr>
                <a:effectLst>
                  <a:outerShdw blurRad="50800" dist="38100" dir="5400000" algn="t" rotWithShape="0">
                    <a:prstClr val="black">
                      <a:alpha val="40000"/>
                    </a:prstClr>
                  </a:outerShdw>
                </a:effectLst>
              </a:tblPr>
              <a:tblGrid>
                <a:gridCol w="936417">
                  <a:extLst>
                    <a:ext uri="{9D8B030D-6E8A-4147-A177-3AD203B41FA5}">
                      <a16:colId xmlns:a16="http://schemas.microsoft.com/office/drawing/2014/main" val="101702362"/>
                    </a:ext>
                  </a:extLst>
                </a:gridCol>
                <a:gridCol w="615725">
                  <a:extLst>
                    <a:ext uri="{9D8B030D-6E8A-4147-A177-3AD203B41FA5}">
                      <a16:colId xmlns:a16="http://schemas.microsoft.com/office/drawing/2014/main" val="1111504042"/>
                    </a:ext>
                  </a:extLst>
                </a:gridCol>
                <a:gridCol w="615725">
                  <a:extLst>
                    <a:ext uri="{9D8B030D-6E8A-4147-A177-3AD203B41FA5}">
                      <a16:colId xmlns:a16="http://schemas.microsoft.com/office/drawing/2014/main" val="3522886417"/>
                    </a:ext>
                  </a:extLst>
                </a:gridCol>
                <a:gridCol w="615725">
                  <a:extLst>
                    <a:ext uri="{9D8B030D-6E8A-4147-A177-3AD203B41FA5}">
                      <a16:colId xmlns:a16="http://schemas.microsoft.com/office/drawing/2014/main" val="1424363409"/>
                    </a:ext>
                  </a:extLst>
                </a:gridCol>
                <a:gridCol w="718346">
                  <a:extLst>
                    <a:ext uri="{9D8B030D-6E8A-4147-A177-3AD203B41FA5}">
                      <a16:colId xmlns:a16="http://schemas.microsoft.com/office/drawing/2014/main" val="2754743862"/>
                    </a:ext>
                  </a:extLst>
                </a:gridCol>
                <a:gridCol w="718346">
                  <a:extLst>
                    <a:ext uri="{9D8B030D-6E8A-4147-A177-3AD203B41FA5}">
                      <a16:colId xmlns:a16="http://schemas.microsoft.com/office/drawing/2014/main" val="2936454766"/>
                    </a:ext>
                  </a:extLst>
                </a:gridCol>
                <a:gridCol w="615725">
                  <a:extLst>
                    <a:ext uri="{9D8B030D-6E8A-4147-A177-3AD203B41FA5}">
                      <a16:colId xmlns:a16="http://schemas.microsoft.com/office/drawing/2014/main" val="4130442133"/>
                    </a:ext>
                  </a:extLst>
                </a:gridCol>
                <a:gridCol w="615725">
                  <a:extLst>
                    <a:ext uri="{9D8B030D-6E8A-4147-A177-3AD203B41FA5}">
                      <a16:colId xmlns:a16="http://schemas.microsoft.com/office/drawing/2014/main" val="2329205647"/>
                    </a:ext>
                  </a:extLst>
                </a:gridCol>
                <a:gridCol w="615725">
                  <a:extLst>
                    <a:ext uri="{9D8B030D-6E8A-4147-A177-3AD203B41FA5}">
                      <a16:colId xmlns:a16="http://schemas.microsoft.com/office/drawing/2014/main" val="4098375079"/>
                    </a:ext>
                  </a:extLst>
                </a:gridCol>
                <a:gridCol w="615725">
                  <a:extLst>
                    <a:ext uri="{9D8B030D-6E8A-4147-A177-3AD203B41FA5}">
                      <a16:colId xmlns:a16="http://schemas.microsoft.com/office/drawing/2014/main" val="679418486"/>
                    </a:ext>
                  </a:extLst>
                </a:gridCol>
              </a:tblGrid>
              <a:tr h="741108">
                <a:tc gridSpan="2">
                  <a:txBody>
                    <a:bodyPr/>
                    <a:lstStyle/>
                    <a:p>
                      <a:pPr algn="ctr" fontAlgn="ctr"/>
                      <a:r>
                        <a:rPr lang="tr-TR" sz="1000" u="none" strike="noStrike" dirty="0">
                          <a:solidFill>
                            <a:schemeClr val="bg1"/>
                          </a:solidFill>
                          <a:effectLst/>
                          <a:latin typeface="+mn-lt"/>
                        </a:rPr>
                        <a:t>TÜRÜ</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a:txBody>
                    <a:bodyPr/>
                    <a:lstStyle/>
                    <a:p>
                      <a:pPr algn="ctr" fontAlgn="ctr"/>
                      <a:r>
                        <a:rPr lang="tr-TR" sz="1000" u="none" strike="noStrike" dirty="0">
                          <a:solidFill>
                            <a:schemeClr val="bg1"/>
                          </a:solidFill>
                          <a:effectLst/>
                          <a:latin typeface="+mn-lt"/>
                        </a:rPr>
                        <a:t>KURUM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DERSLİK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ŞUBE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ÖĞRENCİ SAYISI</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DERSLİK BAŞINA</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ŞUBE BAŞINA</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İKİLİ ÖĞRETİM </a:t>
                      </a:r>
                      <a:r>
                        <a:rPr lang="tr-TR" sz="1000" u="none" strike="noStrike" dirty="0" smtClean="0">
                          <a:solidFill>
                            <a:schemeClr val="bg1"/>
                          </a:solidFill>
                          <a:effectLst/>
                          <a:latin typeface="+mn-lt"/>
                        </a:rPr>
                        <a:t>ORANI % </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ctr"/>
                      <a:r>
                        <a:rPr lang="tr-TR" sz="1000" u="none" strike="noStrike" dirty="0">
                          <a:solidFill>
                            <a:schemeClr val="bg1"/>
                          </a:solidFill>
                          <a:effectLst/>
                          <a:latin typeface="+mn-lt"/>
                        </a:rPr>
                        <a:t>İKİLİ ÖĞRETİM ORANI </a:t>
                      </a:r>
                      <a:r>
                        <a:rPr lang="tr-TR" sz="1000" u="none" strike="noStrike" dirty="0" smtClean="0">
                          <a:solidFill>
                            <a:schemeClr val="bg1"/>
                          </a:solidFill>
                          <a:effectLst/>
                          <a:latin typeface="+mn-lt"/>
                        </a:rPr>
                        <a:t> %</a:t>
                      </a:r>
                      <a:endParaRPr lang="tr-TR" sz="1000" b="1" i="0" u="none" strike="noStrike" dirty="0">
                        <a:solidFill>
                          <a:schemeClr val="bg1"/>
                        </a:solidFill>
                        <a:effectLst/>
                        <a:latin typeface="+mn-lt"/>
                      </a:endParaRPr>
                    </a:p>
                  </a:txBody>
                  <a:tcPr marL="5652" marR="5652" marT="5652"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4196827168"/>
                  </a:ext>
                </a:extLst>
              </a:tr>
              <a:tr h="252074">
                <a:tc rowSpan="3">
                  <a:txBody>
                    <a:bodyPr/>
                    <a:lstStyle/>
                    <a:p>
                      <a:pPr algn="ctr" fontAlgn="ctr"/>
                      <a:r>
                        <a:rPr lang="tr-TR" sz="1000" b="1" u="none" strike="noStrike" dirty="0">
                          <a:solidFill>
                            <a:srgbClr val="14213D"/>
                          </a:solidFill>
                          <a:effectLst/>
                          <a:latin typeface="+mn-lt"/>
                        </a:rPr>
                        <a:t>RESMİ OKULLAR TOPLAM (A+B+C+D+E+F)</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fontAlgn="ctr"/>
                      <a:r>
                        <a:rPr lang="tr-TR" sz="1000" b="1" u="none" strike="noStrike" dirty="0">
                          <a:solidFill>
                            <a:srgbClr val="14213D"/>
                          </a:solidFill>
                          <a:effectLst/>
                          <a:latin typeface="+mn-lt"/>
                        </a:rPr>
                        <a:t>İKİLİ</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790</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18.839</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31.128</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960.486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51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41%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770772800"/>
                  </a:ext>
                </a:extLst>
              </a:tr>
              <a:tr h="252074">
                <a:tc vMerge="1">
                  <a:txBody>
                    <a:bodyPr/>
                    <a:lstStyle/>
                    <a:p>
                      <a:endParaRPr lang="tr-TR"/>
                    </a:p>
                  </a:txBody>
                  <a:tcPr/>
                </a:tc>
                <a:tc>
                  <a:txBody>
                    <a:bodyPr/>
                    <a:lstStyle/>
                    <a:p>
                      <a:pPr algn="ctr" fontAlgn="ctr"/>
                      <a:r>
                        <a:rPr lang="tr-TR" sz="1000" b="1" u="none" strike="noStrike" dirty="0">
                          <a:solidFill>
                            <a:srgbClr val="14213D"/>
                          </a:solidFill>
                          <a:effectLst/>
                          <a:latin typeface="+mn-lt"/>
                        </a:rPr>
                        <a:t>NORMAL</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2.234</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50.824</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50.622</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1.359.479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74%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59%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3106555115"/>
                  </a:ext>
                </a:extLst>
              </a:tr>
              <a:tr h="254095">
                <a:tc vMerge="1">
                  <a:txBody>
                    <a:bodyPr/>
                    <a:lstStyle/>
                    <a:p>
                      <a:endParaRPr lang="tr-TR"/>
                    </a:p>
                  </a:txBody>
                  <a:tcPr/>
                </a:tc>
                <a:tc>
                  <a:txBody>
                    <a:bodyPr/>
                    <a:lstStyle/>
                    <a:p>
                      <a:pPr algn="ctr" fontAlgn="ctr"/>
                      <a:r>
                        <a:rPr lang="tr-TR" sz="1000" b="1" u="none" strike="noStrike" dirty="0">
                          <a:solidFill>
                            <a:srgbClr val="14213D"/>
                          </a:solidFill>
                          <a:effectLst/>
                          <a:latin typeface="+mn-lt"/>
                        </a:rPr>
                        <a:t>TOPLAM</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3.024</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69.663</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81.750</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2.319.965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4238199642"/>
                  </a:ext>
                </a:extLst>
              </a:tr>
              <a:tr h="252074">
                <a:tc rowSpan="3">
                  <a:txBody>
                    <a:bodyPr/>
                    <a:lstStyle/>
                    <a:p>
                      <a:pPr algn="ctr" fontAlgn="ctr"/>
                      <a:r>
                        <a:rPr lang="tr-TR" sz="1000" b="0" u="none" strike="noStrike" dirty="0">
                          <a:solidFill>
                            <a:srgbClr val="14213D"/>
                          </a:solidFill>
                          <a:effectLst/>
                          <a:latin typeface="+mn-lt"/>
                        </a:rPr>
                        <a:t>İLKÖĞRETİM TOPLAM (A+B+C)</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b="0" u="none" strike="noStrike" dirty="0">
                          <a:solidFill>
                            <a:srgbClr val="14213D"/>
                          </a:solidFill>
                          <a:effectLst/>
                          <a:latin typeface="+mn-lt"/>
                        </a:rPr>
                        <a:t>İKİLİ</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686</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16.193</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26.726</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823.402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51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21793559"/>
                  </a:ext>
                </a:extLst>
              </a:tr>
              <a:tr h="252074">
                <a:tc vMerge="1">
                  <a:txBody>
                    <a:bodyPr/>
                    <a:lstStyle/>
                    <a:p>
                      <a:endParaRPr lang="tr-TR"/>
                    </a:p>
                  </a:txBody>
                  <a:tcPr/>
                </a:tc>
                <a:tc>
                  <a:txBody>
                    <a:bodyPr/>
                    <a:lstStyle/>
                    <a:p>
                      <a:pPr algn="ctr" fontAlgn="ctr"/>
                      <a:r>
                        <a:rPr lang="tr-TR" sz="1000" b="0" u="none" strike="noStrike" dirty="0">
                          <a:solidFill>
                            <a:srgbClr val="14213D"/>
                          </a:solidFill>
                          <a:effectLst/>
                          <a:latin typeface="+mn-lt"/>
                        </a:rPr>
                        <a:t>NORMAL</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1.393</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30.673</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30.365</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826.508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50%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84920736"/>
                  </a:ext>
                </a:extLst>
              </a:tr>
              <a:tr h="252074">
                <a:tc vMerge="1">
                  <a:txBody>
                    <a:bodyPr/>
                    <a:lstStyle/>
                    <a:p>
                      <a:endParaRPr lang="tr-TR"/>
                    </a:p>
                  </a:txBody>
                  <a:tcPr/>
                </a:tc>
                <a:tc>
                  <a:txBody>
                    <a:bodyPr/>
                    <a:lstStyle/>
                    <a:p>
                      <a:pPr algn="ctr" fontAlgn="ctr"/>
                      <a:r>
                        <a:rPr lang="tr-TR" sz="1000" b="0" u="none" strike="noStrike" dirty="0">
                          <a:solidFill>
                            <a:srgbClr val="14213D"/>
                          </a:solidFill>
                          <a:effectLst/>
                          <a:latin typeface="+mn-lt"/>
                        </a:rPr>
                        <a:t>TOPLAM</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2.079</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46.866</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57.091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1.649.910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786388"/>
                  </a:ext>
                </a:extLst>
              </a:tr>
              <a:tr h="252074">
                <a:tc rowSpan="3">
                  <a:txBody>
                    <a:bodyPr/>
                    <a:lstStyle/>
                    <a:p>
                      <a:pPr algn="ctr" fontAlgn="ctr"/>
                      <a:r>
                        <a:rPr lang="tr-TR" sz="1000" u="none" strike="noStrike" dirty="0">
                          <a:effectLst/>
                          <a:latin typeface="+mn-lt"/>
                        </a:rPr>
                        <a:t>İLKOKUL (A)</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377</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10.182</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15.081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468.726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46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36%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54%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14114754"/>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684</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16.990</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15.225</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398.244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64%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46%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30570740"/>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1.061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27.172</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30.306</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866.970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46933338"/>
                  </a:ext>
                </a:extLst>
              </a:tr>
              <a:tr h="252074">
                <a:tc rowSpan="3">
                  <a:txBody>
                    <a:bodyPr/>
                    <a:lstStyle/>
                    <a:p>
                      <a:pPr algn="ctr" fontAlgn="ctr"/>
                      <a:r>
                        <a:rPr lang="tr-TR" sz="1000" u="none" strike="noStrike" dirty="0">
                          <a:effectLst/>
                          <a:latin typeface="+mn-lt"/>
                        </a:rPr>
                        <a:t>ORTAOKUL (B)</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261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5.301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10.684</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331.358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63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51%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45826972"/>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535</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10.478</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12.049</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317.915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49%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29133980"/>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796</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15.779</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22.733</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649.273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41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94182746"/>
                  </a:ext>
                </a:extLst>
              </a:tr>
              <a:tr h="252074">
                <a:tc rowSpan="3">
                  <a:txBody>
                    <a:bodyPr/>
                    <a:lstStyle/>
                    <a:p>
                      <a:pPr algn="ctr" fontAlgn="ctr"/>
                      <a:r>
                        <a:rPr lang="tr-TR" sz="1000" u="none" strike="noStrike" dirty="0">
                          <a:solidFill>
                            <a:srgbClr val="14213D"/>
                          </a:solidFill>
                          <a:effectLst/>
                          <a:latin typeface="+mn-lt"/>
                        </a:rPr>
                        <a:t>İMAM-HATİP ORTAOKULU (C)</a:t>
                      </a:r>
                      <a:endParaRPr lang="tr-TR" sz="1000" b="1"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solidFill>
                            <a:srgbClr val="14213D"/>
                          </a:solidFill>
                          <a:effectLst/>
                          <a:latin typeface="+mn-lt"/>
                        </a:rPr>
                        <a:t>İKİLİ</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48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710</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961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23.318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17%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90988674"/>
                  </a:ext>
                </a:extLst>
              </a:tr>
              <a:tr h="252074">
                <a:tc vMerge="1">
                  <a:txBody>
                    <a:bodyPr/>
                    <a:lstStyle/>
                    <a:p>
                      <a:endParaRPr lang="tr-TR"/>
                    </a:p>
                  </a:txBody>
                  <a:tcPr/>
                </a:tc>
                <a:tc>
                  <a:txBody>
                    <a:bodyPr/>
                    <a:lstStyle/>
                    <a:p>
                      <a:pPr algn="ctr" fontAlgn="ctr"/>
                      <a:r>
                        <a:rPr lang="tr-TR" sz="1000" u="none" strike="noStrike" dirty="0">
                          <a:solidFill>
                            <a:srgbClr val="14213D"/>
                          </a:solidFill>
                          <a:effectLst/>
                          <a:latin typeface="+mn-lt"/>
                        </a:rPr>
                        <a:t>NORMAL</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174</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3.205</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3.091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110.349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78%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83%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83662220"/>
                  </a:ext>
                </a:extLst>
              </a:tr>
              <a:tr h="252074">
                <a:tc vMerge="1">
                  <a:txBody>
                    <a:bodyPr/>
                    <a:lstStyle/>
                    <a:p>
                      <a:endParaRPr lang="tr-TR"/>
                    </a:p>
                  </a:txBody>
                  <a:tcPr/>
                </a:tc>
                <a:tc>
                  <a:txBody>
                    <a:bodyPr/>
                    <a:lstStyle/>
                    <a:p>
                      <a:pPr algn="ctr" fontAlgn="ctr"/>
                      <a:r>
                        <a:rPr lang="tr-TR" sz="1000" u="none" strike="noStrike" dirty="0">
                          <a:solidFill>
                            <a:srgbClr val="14213D"/>
                          </a:solidFill>
                          <a:effectLst/>
                          <a:latin typeface="+mn-lt"/>
                        </a:rPr>
                        <a:t>TOPLAM</a:t>
                      </a:r>
                      <a:endParaRPr lang="tr-TR" sz="1000" b="0" i="0" u="none" strike="noStrike" dirty="0">
                        <a:solidFill>
                          <a:srgbClr val="14213D"/>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222</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3.915</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5.657</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133.667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68546233"/>
                  </a:ext>
                </a:extLst>
              </a:tr>
              <a:tr h="252074">
                <a:tc rowSpan="3">
                  <a:txBody>
                    <a:bodyPr/>
                    <a:lstStyle/>
                    <a:p>
                      <a:pPr algn="ctr" fontAlgn="ctr"/>
                      <a:r>
                        <a:rPr lang="tr-TR" sz="1000" u="none" strike="noStrike" dirty="0">
                          <a:effectLst/>
                          <a:latin typeface="+mn-lt"/>
                        </a:rPr>
                        <a:t>ORTAÖĞRETİM TOPLAM (D+E+F)</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fontAlgn="ctr"/>
                      <a:r>
                        <a:rPr lang="tr-TR" sz="1000" u="none" strike="noStrike" dirty="0">
                          <a:effectLst/>
                          <a:latin typeface="+mn-lt"/>
                        </a:rPr>
                        <a:t>İKİLİ</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104</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2.646</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4.402</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137.084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52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20%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19642290"/>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841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20.151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20.257</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532.971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89%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80%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30697123"/>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1" i="0" u="none" strike="noStrike" dirty="0">
                        <a:solidFill>
                          <a:srgbClr val="FFFFFF"/>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945</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22.797</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24.659</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670.055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32732123"/>
                  </a:ext>
                </a:extLst>
              </a:tr>
              <a:tr h="252074">
                <a:tc rowSpan="3">
                  <a:txBody>
                    <a:bodyPr/>
                    <a:lstStyle/>
                    <a:p>
                      <a:pPr algn="ctr" fontAlgn="ctr"/>
                      <a:r>
                        <a:rPr lang="tr-TR" sz="1000" u="none" strike="noStrike" dirty="0">
                          <a:effectLst/>
                          <a:latin typeface="+mn-lt"/>
                        </a:rPr>
                        <a:t>GENEL ORTAÖĞRETİM (D)</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50</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1.277</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2.355</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85.643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67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26%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12920496"/>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281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6.810</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7.899</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249.951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85%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74%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27373749"/>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331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8.087</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10.254</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335.594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41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86143018"/>
                  </a:ext>
                </a:extLst>
              </a:tr>
              <a:tr h="252074">
                <a:tc rowSpan="3">
                  <a:txBody>
                    <a:bodyPr/>
                    <a:lstStyle/>
                    <a:p>
                      <a:pPr algn="ctr" fontAlgn="ctr"/>
                      <a:r>
                        <a:rPr lang="tr-TR" sz="1000" u="none" strike="noStrike" dirty="0">
                          <a:effectLst/>
                          <a:latin typeface="+mn-lt"/>
                        </a:rPr>
                        <a:t>MESLEKİ-TEKNİK ORTAÖĞRETİM (E)</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37</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845</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1.505</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44.500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53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9%</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18%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73584921"/>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354</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7.344</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9.093</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202.554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91%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82%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36717785"/>
                  </a:ext>
                </a:extLst>
              </a:tr>
              <a:tr h="273642">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391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8.189</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10.598</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247.054</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30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21776376"/>
                  </a:ext>
                </a:extLst>
              </a:tr>
              <a:tr h="252074">
                <a:tc rowSpan="3">
                  <a:txBody>
                    <a:bodyPr/>
                    <a:lstStyle/>
                    <a:p>
                      <a:pPr algn="ctr" fontAlgn="ctr"/>
                      <a:r>
                        <a:rPr lang="tr-TR" sz="1000" u="none" strike="noStrike" dirty="0">
                          <a:effectLst/>
                          <a:latin typeface="+mn-lt"/>
                        </a:rPr>
                        <a:t>İMAM HATİP LİSELERİ (F)</a:t>
                      </a:r>
                      <a:endParaRPr lang="tr-TR" sz="1000" b="1"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u="none" strike="noStrike" dirty="0">
                          <a:effectLst/>
                          <a:latin typeface="+mn-lt"/>
                        </a:rPr>
                        <a:t>İKİLİ</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17</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524</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542</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6.941</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8%</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00716103"/>
                  </a:ext>
                </a:extLst>
              </a:tr>
              <a:tr h="252074">
                <a:tc vMerge="1">
                  <a:txBody>
                    <a:bodyPr/>
                    <a:lstStyle/>
                    <a:p>
                      <a:endParaRPr lang="tr-TR"/>
                    </a:p>
                  </a:txBody>
                  <a:tcPr/>
                </a:tc>
                <a:tc>
                  <a:txBody>
                    <a:bodyPr/>
                    <a:lstStyle/>
                    <a:p>
                      <a:pPr algn="ctr" fontAlgn="ctr"/>
                      <a:r>
                        <a:rPr lang="tr-TR" sz="1000" u="none" strike="noStrike" dirty="0">
                          <a:effectLst/>
                          <a:latin typeface="+mn-lt"/>
                        </a:rPr>
                        <a:t>NORMAL</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206</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5.997</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3.265</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80.466</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25</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92%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92%</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162971032"/>
                  </a:ext>
                </a:extLst>
              </a:tr>
              <a:tr h="252074">
                <a:tc vMerge="1">
                  <a:txBody>
                    <a:bodyPr/>
                    <a:lstStyle/>
                    <a:p>
                      <a:endParaRPr lang="tr-TR"/>
                    </a:p>
                  </a:txBody>
                  <a:tcPr/>
                </a:tc>
                <a:tc>
                  <a:txBody>
                    <a:bodyPr/>
                    <a:lstStyle/>
                    <a:p>
                      <a:pPr algn="ctr" fontAlgn="ctr"/>
                      <a:r>
                        <a:rPr lang="tr-TR" sz="1000" u="none" strike="noStrike" dirty="0">
                          <a:effectLst/>
                          <a:latin typeface="+mn-lt"/>
                        </a:rPr>
                        <a:t>TOPLAM</a:t>
                      </a:r>
                      <a:endParaRPr lang="tr-TR" sz="1000" b="0" i="0" u="none" strike="noStrike" dirty="0">
                        <a:solidFill>
                          <a:srgbClr val="000000"/>
                        </a:solidFill>
                        <a:effectLst/>
                        <a:latin typeface="+mn-lt"/>
                      </a:endParaRPr>
                    </a:p>
                  </a:txBody>
                  <a:tcPr marL="5652" marR="5652" marT="5652"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223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6.521</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r" defTabSz="685800" rtl="0" eaLnBrk="1" latinLnBrk="0" hangingPunct="1">
                        <a:spcAft>
                          <a:spcPts val="0"/>
                        </a:spcAft>
                      </a:pPr>
                      <a:r>
                        <a:rPr lang="tr-TR" sz="1000" b="1" kern="1200" dirty="0" smtClean="0">
                          <a:solidFill>
                            <a:schemeClr val="tx1"/>
                          </a:solidFill>
                          <a:effectLst/>
                          <a:latin typeface="+mn-lt"/>
                          <a:ea typeface="SimSun" panose="02010600030101010101" pitchFamily="2" charset="-122"/>
                          <a:cs typeface="Arial TUR" panose="020B0604020202020204" pitchFamily="34" charset="0"/>
                        </a:rPr>
                        <a:t>3.807</a:t>
                      </a:r>
                      <a:endParaRPr lang="tr-TR" sz="1000" b="1" kern="1200" dirty="0">
                        <a:solidFill>
                          <a:schemeClr val="tx1"/>
                        </a:solidFill>
                        <a:effectLst/>
                        <a:latin typeface="+mn-lt"/>
                        <a:ea typeface="SimSun" panose="02010600030101010101" pitchFamily="2" charset="-122"/>
                        <a:cs typeface="Arial TUR" panose="020B0604020202020204" pitchFamily="34" charset="0"/>
                      </a:endParaRP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87.407</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23</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spcAft>
                          <a:spcPts val="0"/>
                        </a:spcAft>
                      </a:pPr>
                      <a:r>
                        <a:rPr lang="tr-TR" sz="1000" b="1" kern="1200" dirty="0">
                          <a:solidFill>
                            <a:schemeClr val="tx1"/>
                          </a:solidFill>
                          <a:effectLst/>
                          <a:latin typeface="+mn-lt"/>
                          <a:ea typeface="SimSun" panose="02010600030101010101" pitchFamily="2" charset="-122"/>
                          <a:cs typeface="Arial TUR" panose="020B0604020202020204" pitchFamily="34" charset="0"/>
                        </a:rPr>
                        <a:t>100%</a:t>
                      </a:r>
                    </a:p>
                  </a:txBody>
                  <a:tcPr marL="68580" marR="6858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41142139"/>
                  </a:ext>
                </a:extLst>
              </a:tr>
            </a:tbl>
          </a:graphicData>
        </a:graphic>
      </p:graphicFrame>
      <p:sp>
        <p:nvSpPr>
          <p:cNvPr id="4" name="Metin kutusu 3"/>
          <p:cNvSpPr txBox="1"/>
          <p:nvPr/>
        </p:nvSpPr>
        <p:spPr>
          <a:xfrm>
            <a:off x="93189" y="8549659"/>
            <a:ext cx="6670679"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a:t>
            </a:r>
            <a:r>
              <a:rPr kumimoji="0" lang="tr-TR" sz="1200" b="0"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İlkokul ve ortaokul aynı binayı ve derslikleri kullandığı için ilgili kurum türlerinde derslik başına düşen öğrenci sayısı verileri  fazla çıkmıştır</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Normalde ilk ve ortaokulda derslik başına düşen öğrenci sayısı </a:t>
            </a:r>
            <a:r>
              <a:rPr kumimoji="0" lang="tr-TR" sz="12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35’tir.</a:t>
            </a: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Dikdörtgen 4"/>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2022-2023 </a:t>
            </a: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YILI RESMİ </a:t>
            </a: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OKULLARIN</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NORMAL VE İKİLİ ÖĞRETİM DURUMU*</a:t>
            </a:r>
            <a:endPar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72624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1770786459"/>
              </p:ext>
            </p:extLst>
          </p:nvPr>
        </p:nvGraphicFramePr>
        <p:xfrm>
          <a:off x="86664" y="914406"/>
          <a:ext cx="6624000" cy="8428376"/>
        </p:xfrm>
        <a:graphic>
          <a:graphicData uri="http://schemas.openxmlformats.org/drawingml/2006/table">
            <a:tbl>
              <a:tblPr>
                <a:effectLst>
                  <a:outerShdw blurRad="50800" dist="38100" dir="5400000" algn="t" rotWithShape="0">
                    <a:prstClr val="black">
                      <a:alpha val="40000"/>
                    </a:prstClr>
                  </a:outerShdw>
                </a:effectLst>
              </a:tblPr>
              <a:tblGrid>
                <a:gridCol w="2520000">
                  <a:extLst>
                    <a:ext uri="{9D8B030D-6E8A-4147-A177-3AD203B41FA5}">
                      <a16:colId xmlns:a16="http://schemas.microsoft.com/office/drawing/2014/main" val="3517886067"/>
                    </a:ext>
                  </a:extLst>
                </a:gridCol>
                <a:gridCol w="1368000">
                  <a:extLst>
                    <a:ext uri="{9D8B030D-6E8A-4147-A177-3AD203B41FA5}">
                      <a16:colId xmlns:a16="http://schemas.microsoft.com/office/drawing/2014/main" val="1300982459"/>
                    </a:ext>
                  </a:extLst>
                </a:gridCol>
                <a:gridCol w="1368000">
                  <a:extLst>
                    <a:ext uri="{9D8B030D-6E8A-4147-A177-3AD203B41FA5}">
                      <a16:colId xmlns:a16="http://schemas.microsoft.com/office/drawing/2014/main" val="436323658"/>
                    </a:ext>
                  </a:extLst>
                </a:gridCol>
                <a:gridCol w="1368000">
                  <a:extLst>
                    <a:ext uri="{9D8B030D-6E8A-4147-A177-3AD203B41FA5}">
                      <a16:colId xmlns:a16="http://schemas.microsoft.com/office/drawing/2014/main" val="4130434168"/>
                    </a:ext>
                  </a:extLst>
                </a:gridCol>
              </a:tblGrid>
              <a:tr h="894919">
                <a:tc>
                  <a:txBody>
                    <a:bodyPr/>
                    <a:lstStyle/>
                    <a:p>
                      <a:pPr algn="ctr" rtl="0" fontAlgn="ctr"/>
                      <a:r>
                        <a:rPr lang="tr-TR" sz="1400" b="1" u="none" strike="noStrike" dirty="0">
                          <a:solidFill>
                            <a:schemeClr val="bg1"/>
                          </a:solidFill>
                          <a:effectLst/>
                        </a:rPr>
                        <a:t>YÜKSEK ÖĞRETİM</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400" b="1" u="none" strike="noStrike" dirty="0">
                          <a:solidFill>
                            <a:schemeClr val="bg1"/>
                          </a:solidFill>
                          <a:effectLst/>
                        </a:rPr>
                        <a:t>İSTANBUL</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marL="0" algn="ctr" defTabSz="457200" rtl="0" eaLnBrk="1" fontAlgn="ctr" latinLnBrk="0" hangingPunct="1"/>
                      <a:r>
                        <a:rPr lang="tr-TR" sz="1400" b="1" u="none" strike="noStrike" kern="1200" dirty="0">
                          <a:solidFill>
                            <a:schemeClr val="bg1"/>
                          </a:solidFill>
                          <a:effectLst/>
                        </a:rPr>
                        <a:t>TÜRKİYE</a:t>
                      </a:r>
                      <a:endParaRPr lang="tr-TR" sz="1400" b="1" i="0" u="none" strike="noStrike" kern="1200" dirty="0">
                        <a:solidFill>
                          <a:schemeClr val="bg1"/>
                        </a:solidFill>
                        <a:effectLst/>
                        <a:latin typeface="Calibri" panose="020F0502020204030204" pitchFamily="34" charset="0"/>
                        <a:ea typeface="+mn-ea"/>
                        <a:cs typeface="+mn-cs"/>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400" b="1" u="none" strike="noStrike" dirty="0">
                          <a:solidFill>
                            <a:schemeClr val="bg1"/>
                          </a:solidFill>
                          <a:effectLst/>
                        </a:rPr>
                        <a:t>İSTANBUL’UN PAYI </a:t>
                      </a:r>
                      <a:endParaRPr lang="tr-TR" sz="1400" b="1" u="none" strike="noStrike" dirty="0" smtClean="0">
                        <a:solidFill>
                          <a:schemeClr val="bg1"/>
                        </a:solidFill>
                        <a:effectLst/>
                      </a:endParaRPr>
                    </a:p>
                    <a:p>
                      <a:pPr algn="ctr" rtl="0" fontAlgn="ctr"/>
                      <a:r>
                        <a:rPr lang="tr-TR" sz="1400" b="1" u="none" strike="noStrike" dirty="0" smtClean="0">
                          <a:solidFill>
                            <a:schemeClr val="bg1"/>
                          </a:solidFill>
                          <a:effectLst/>
                        </a:rPr>
                        <a:t>%</a:t>
                      </a:r>
                      <a:endParaRPr lang="tr-TR" sz="1400" b="1" i="0" u="none" strike="noStrike" dirty="0">
                        <a:solidFill>
                          <a:schemeClr val="bg1"/>
                        </a:solidFill>
                        <a:effectLst/>
                        <a:latin typeface="Calibri" panose="020F0502020204030204" pitchFamily="34" charset="0"/>
                      </a:endParaRPr>
                    </a:p>
                  </a:txBody>
                  <a:tcPr marL="7087" marR="7087" marT="7087"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2395191534"/>
                  </a:ext>
                </a:extLst>
              </a:tr>
              <a:tr h="536951">
                <a:tc gridSpan="4">
                  <a:txBody>
                    <a:bodyPr/>
                    <a:lstStyle/>
                    <a:p>
                      <a:pPr algn="ctr" rtl="0" fontAlgn="b"/>
                      <a:r>
                        <a:rPr lang="tr-TR" sz="1400" b="1" u="none" strike="noStrike" dirty="0">
                          <a:solidFill>
                            <a:srgbClr val="14213D"/>
                          </a:solidFill>
                          <a:effectLst/>
                        </a:rPr>
                        <a:t>KURUM</a:t>
                      </a:r>
                      <a:r>
                        <a:rPr lang="tr-TR" sz="1400" b="1" u="none" strike="noStrike" baseline="0" dirty="0">
                          <a:solidFill>
                            <a:srgbClr val="14213D"/>
                          </a:solidFill>
                          <a:effectLst/>
                        </a:rPr>
                        <a:t> SAYISI</a:t>
                      </a:r>
                      <a:endParaRPr lang="tr-TR" sz="1400" b="1" i="0" u="none" strike="noStrike" dirty="0">
                        <a:solidFill>
                          <a:srgbClr val="14213D"/>
                        </a:solidFill>
                        <a:effectLst/>
                        <a:latin typeface="Calibri" panose="020F0502020204030204" pitchFamily="34" charset="0"/>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488043280"/>
                  </a:ext>
                </a:extLst>
              </a:tr>
              <a:tr h="486907">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13</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129</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10</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99678265"/>
                  </a:ext>
                </a:extLst>
              </a:tr>
              <a:tr h="494879">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44</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75</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59</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1637815"/>
                  </a:ext>
                </a:extLst>
              </a:tr>
              <a:tr h="494879">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3</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4</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chemeClr val="tx1"/>
                          </a:solidFill>
                          <a:effectLst/>
                          <a:latin typeface="+mn-lt"/>
                        </a:rPr>
                        <a:t>75</a:t>
                      </a:r>
                      <a:endParaRPr lang="tr-TR" sz="1400" b="0" i="0" u="none" strike="noStrike" dirty="0">
                        <a:solidFill>
                          <a:schemeClr val="tx1"/>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10699473"/>
                  </a:ext>
                </a:extLst>
              </a:tr>
              <a:tr h="486907">
                <a:tc>
                  <a:txBody>
                    <a:bodyPr/>
                    <a:lstStyle/>
                    <a:p>
                      <a:pPr algn="l" rtl="0" fontAlgn="b"/>
                      <a:r>
                        <a:rPr lang="tr-TR" sz="1400" b="1" u="none" strike="noStrike" dirty="0" smtClean="0">
                          <a:solidFill>
                            <a:srgbClr val="FF5400"/>
                          </a:solidFill>
                          <a:effectLst/>
                        </a:rPr>
                        <a:t>TOPLAM</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rgbClr val="FF5400"/>
                          </a:solidFill>
                          <a:effectLst/>
                          <a:latin typeface="+mn-lt"/>
                        </a:rPr>
                        <a:t>60</a:t>
                      </a:r>
                      <a:endParaRPr lang="tr-TR" sz="1400" b="1" i="0" u="none" strike="noStrike" dirty="0">
                        <a:solidFill>
                          <a:srgbClr val="FF5400"/>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rgbClr val="FF5400"/>
                          </a:solidFill>
                          <a:effectLst/>
                          <a:latin typeface="+mn-lt"/>
                        </a:rPr>
                        <a:t>208</a:t>
                      </a:r>
                      <a:endParaRPr lang="tr-TR" sz="1400" b="1" i="0" u="none" strike="noStrike" dirty="0">
                        <a:solidFill>
                          <a:srgbClr val="FF5400"/>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algn="ctr" rtl="0" fontAlgn="ctr"/>
                      <a:r>
                        <a:rPr lang="tr-TR" sz="1400" b="1" i="0" u="none" strike="noStrike" dirty="0" smtClean="0">
                          <a:solidFill>
                            <a:srgbClr val="FF5400"/>
                          </a:solidFill>
                          <a:effectLst/>
                          <a:latin typeface="+mn-lt"/>
                        </a:rPr>
                        <a:t>29</a:t>
                      </a:r>
                      <a:endParaRPr lang="tr-TR" sz="1400" b="1" i="0" u="none" strike="noStrike" dirty="0">
                        <a:solidFill>
                          <a:srgbClr val="FF5400"/>
                        </a:solidFill>
                        <a:effectLst/>
                        <a:latin typeface="+mn-lt"/>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515984684"/>
                  </a:ext>
                </a:extLst>
              </a:tr>
              <a:tr h="536951">
                <a:tc gridSpan="4">
                  <a:txBody>
                    <a:bodyPr/>
                    <a:lstStyle/>
                    <a:p>
                      <a:pPr algn="ctr" rtl="0" fontAlgn="b"/>
                      <a:r>
                        <a:rPr lang="tr-TR" sz="1400" b="1" u="none" strike="noStrike" dirty="0">
                          <a:solidFill>
                            <a:srgbClr val="14213D"/>
                          </a:solidFill>
                          <a:effectLst/>
                          <a:latin typeface="+mn-lt"/>
                        </a:rPr>
                        <a:t>ÖĞRENCİ SAYISI</a:t>
                      </a:r>
                      <a:endParaRPr lang="tr-TR" sz="1400" b="1" i="0" u="none" strike="noStrike" dirty="0">
                        <a:solidFill>
                          <a:srgbClr val="14213D"/>
                        </a:solidFill>
                        <a:effectLst/>
                        <a:latin typeface="+mn-lt"/>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chemeClr val="tx1"/>
                        </a:solidFill>
                        <a:effectLst/>
                        <a:latin typeface="Bookman Old Style" panose="02050604050505020204" pitchFamily="18" charset="0"/>
                      </a:endParaRPr>
                    </a:p>
                  </a:txBody>
                  <a:tcPr marL="7087" marR="7087" marT="7087"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2196463169"/>
                  </a:ext>
                </a:extLst>
              </a:tr>
              <a:tr h="494879">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u="none" strike="noStrike" kern="1200" dirty="0" smtClean="0">
                          <a:solidFill>
                            <a:schemeClr val="tx1"/>
                          </a:solidFill>
                          <a:effectLst/>
                          <a:latin typeface="+mn-lt"/>
                          <a:ea typeface="+mn-ea"/>
                          <a:cs typeface="+mn-cs"/>
                        </a:rPr>
                        <a:t>875.742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7.616.360</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11,5</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20484433"/>
                  </a:ext>
                </a:extLst>
              </a:tr>
              <a:tr h="494879">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0" u="none" strike="noStrike" kern="1200" dirty="0" smtClean="0">
                          <a:solidFill>
                            <a:schemeClr val="tx1"/>
                          </a:solidFill>
                          <a:effectLst/>
                          <a:latin typeface="+mn-lt"/>
                          <a:ea typeface="+mn-ea"/>
                          <a:cs typeface="+mn-cs"/>
                        </a:rPr>
                        <a:t>518.960</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672.240</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77</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99754418"/>
                  </a:ext>
                </a:extLst>
              </a:tr>
              <a:tr h="494879">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400" u="none" strike="noStrike" kern="1200" dirty="0" smtClean="0">
                          <a:solidFill>
                            <a:schemeClr val="tx1"/>
                          </a:solidFill>
                          <a:effectLst/>
                          <a:latin typeface="+mn-lt"/>
                          <a:ea typeface="+mn-ea"/>
                          <a:cs typeface="+mn-cs"/>
                        </a:rPr>
                        <a:t>5.884</a:t>
                      </a:r>
                      <a:endParaRPr lang="tr-TR" sz="140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9.162</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64</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31366357"/>
                  </a:ext>
                </a:extLst>
              </a:tr>
              <a:tr h="494879">
                <a:tc>
                  <a:txBody>
                    <a:bodyPr/>
                    <a:lstStyle/>
                    <a:p>
                      <a:pPr algn="l" rtl="0" fontAlgn="b"/>
                      <a:r>
                        <a:rPr lang="tr-TR" sz="1400" b="1" u="none" strike="noStrike" dirty="0" smtClean="0">
                          <a:solidFill>
                            <a:srgbClr val="FF5400"/>
                          </a:solidFill>
                          <a:effectLst/>
                        </a:rPr>
                        <a:t>TOPLAM</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1.400.586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8.297.762</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16,8</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153787041"/>
                  </a:ext>
                </a:extLst>
              </a:tr>
              <a:tr h="536951">
                <a:tc gridSpan="4">
                  <a:txBody>
                    <a:bodyPr/>
                    <a:lstStyle/>
                    <a:p>
                      <a:pPr algn="ctr" rtl="0" fontAlgn="b"/>
                      <a:r>
                        <a:rPr lang="tr-TR" sz="1400" b="1" u="none" strike="noStrike" dirty="0">
                          <a:solidFill>
                            <a:srgbClr val="14213D"/>
                          </a:solidFill>
                          <a:effectLst/>
                          <a:latin typeface="+mn-lt"/>
                        </a:rPr>
                        <a:t>ÖĞRETİM ELEMANI SAYISI</a:t>
                      </a:r>
                      <a:endParaRPr lang="tr-TR" sz="1400" b="1" i="0" u="none" strike="noStrike" dirty="0">
                        <a:solidFill>
                          <a:srgbClr val="14213D"/>
                        </a:solidFill>
                        <a:effectLst/>
                        <a:latin typeface="+mn-lt"/>
                      </a:endParaRPr>
                    </a:p>
                  </a:txBody>
                  <a:tcPr marL="7087" marR="7087" marT="7087" marB="0" anchor="ctr">
                    <a:lnL w="12700" cap="flat" cmpd="sng" algn="ctr">
                      <a:solidFill>
                        <a:srgbClr val="2F4858"/>
                      </a:solidFill>
                      <a:prstDash val="solid"/>
                      <a:round/>
                      <a:headEnd type="none" w="med" len="med"/>
                      <a:tailEnd type="none" w="med" len="med"/>
                    </a:lnL>
                    <a:lnR w="12700" cap="flat" cmpd="sng" algn="ctr">
                      <a:solidFill>
                        <a:srgbClr val="2F4858"/>
                      </a:solidFill>
                      <a:prstDash val="solid"/>
                      <a:round/>
                      <a:headEnd type="none" w="med" len="med"/>
                      <a:tailEnd type="none" w="med" len="med"/>
                    </a:lnR>
                    <a:lnT w="12700" cap="flat" cmpd="sng" algn="ctr">
                      <a:solidFill>
                        <a:srgbClr val="2F4858"/>
                      </a:solidFill>
                      <a:prstDash val="solid"/>
                      <a:round/>
                      <a:headEnd type="none" w="med" len="med"/>
                      <a:tailEnd type="none" w="med" len="med"/>
                    </a:lnT>
                    <a:lnB w="12700" cap="flat" cmpd="sng" algn="ctr">
                      <a:solidFill>
                        <a:srgbClr val="2F4858"/>
                      </a:solidFill>
                      <a:prstDash val="solid"/>
                      <a:round/>
                      <a:headEnd type="none" w="med" len="med"/>
                      <a:tailEnd type="none" w="med" len="med"/>
                    </a:lnB>
                    <a:solidFill>
                      <a:srgbClr val="F2D492"/>
                    </a:solid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tc hMerge="1">
                  <a:txBody>
                    <a:bodyPr/>
                    <a:lstStyle/>
                    <a:p>
                      <a:pPr algn="ctr" rtl="0" fontAlgn="ctr"/>
                      <a:endParaRPr lang="tr-TR" sz="15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3706880574"/>
                  </a:ext>
                </a:extLst>
              </a:tr>
              <a:tr h="494879">
                <a:tc>
                  <a:txBody>
                    <a:bodyPr/>
                    <a:lstStyle/>
                    <a:p>
                      <a:pPr algn="l" rtl="0" fontAlgn="b"/>
                      <a:r>
                        <a:rPr lang="tr-TR" sz="1400" b="1" u="none" strike="noStrike" dirty="0">
                          <a:solidFill>
                            <a:srgbClr val="14213D"/>
                          </a:solidFill>
                          <a:effectLst/>
                        </a:rPr>
                        <a:t>DEVLET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17.001</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154.054</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11</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2F4858"/>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00599490"/>
                  </a:ext>
                </a:extLst>
              </a:tr>
              <a:tr h="494879">
                <a:tc>
                  <a:txBody>
                    <a:bodyPr/>
                    <a:lstStyle/>
                    <a:p>
                      <a:pPr algn="l" rtl="0" fontAlgn="b"/>
                      <a:r>
                        <a:rPr lang="tr-TR" sz="1400" b="1" u="none" strike="noStrike" dirty="0">
                          <a:solidFill>
                            <a:srgbClr val="14213D"/>
                          </a:solidFill>
                          <a:effectLst/>
                        </a:rPr>
                        <a:t>VAKIF ÜNİVERSİTESİ</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19.890</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29.268</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68</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19238710"/>
                  </a:ext>
                </a:extLst>
              </a:tr>
              <a:tr h="494879">
                <a:tc>
                  <a:txBody>
                    <a:bodyPr/>
                    <a:lstStyle/>
                    <a:p>
                      <a:pPr algn="l" rtl="0" fontAlgn="b"/>
                      <a:r>
                        <a:rPr lang="tr-TR" sz="1400" b="1" u="none" strike="noStrike" dirty="0">
                          <a:solidFill>
                            <a:srgbClr val="14213D"/>
                          </a:solidFill>
                          <a:effectLst/>
                        </a:rPr>
                        <a:t>VAKIF MESLEK YÜKSEK OKULU</a:t>
                      </a:r>
                      <a:endParaRPr lang="tr-TR" sz="1400" b="1" i="0" u="none" strike="noStrike" dirty="0">
                        <a:solidFill>
                          <a:srgbClr val="14213D"/>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128</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238</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400" b="0" u="none" strike="noStrike" kern="1200" dirty="0" smtClean="0">
                          <a:solidFill>
                            <a:schemeClr val="tx1"/>
                          </a:solidFill>
                          <a:effectLst/>
                          <a:latin typeface="+mn-lt"/>
                          <a:ea typeface="+mn-ea"/>
                          <a:cs typeface="+mn-cs"/>
                        </a:rPr>
                        <a:t>54</a:t>
                      </a:r>
                      <a:endParaRPr lang="tr-TR" sz="1400" b="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68474494"/>
                  </a:ext>
                </a:extLst>
              </a:tr>
              <a:tr h="494879">
                <a:tc>
                  <a:txBody>
                    <a:bodyPr/>
                    <a:lstStyle/>
                    <a:p>
                      <a:pPr algn="l" rtl="0" fontAlgn="b"/>
                      <a:r>
                        <a:rPr lang="tr-TR" sz="1400" b="1" u="none" strike="noStrike" dirty="0">
                          <a:solidFill>
                            <a:srgbClr val="FF5400"/>
                          </a:solidFill>
                          <a:effectLst/>
                        </a:rPr>
                        <a:t>TOPLAM </a:t>
                      </a:r>
                      <a:endParaRPr lang="tr-TR" sz="1400" b="1" i="0" u="none" strike="noStrike" dirty="0">
                        <a:solidFill>
                          <a:srgbClr val="FF5400"/>
                        </a:solidFill>
                        <a:effectLst/>
                        <a:latin typeface="Calibri" panose="020F0502020204030204" pitchFamily="34" charset="0"/>
                      </a:endParaRPr>
                    </a:p>
                  </a:txBody>
                  <a:tcPr marL="7087" marR="7087" marT="7087"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37.019</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183.560</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rgbClr val="FF5400"/>
                          </a:solidFill>
                          <a:effectLst/>
                          <a:latin typeface="+mn-lt"/>
                          <a:ea typeface="+mn-ea"/>
                          <a:cs typeface="+mn-cs"/>
                        </a:rPr>
                        <a:t>20</a:t>
                      </a:r>
                      <a:endParaRPr lang="tr-TR" sz="1400" b="1" i="0" u="none" strike="noStrike" kern="1200" dirty="0">
                        <a:solidFill>
                          <a:srgbClr val="FF5400"/>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4088001"/>
                  </a:ext>
                </a:extLst>
              </a:tr>
            </a:tbl>
          </a:graphicData>
        </a:graphic>
      </p:graphicFrame>
      <p:sp>
        <p:nvSpPr>
          <p:cNvPr id="5" name="Dikdörtgen 4"/>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YÜKSEK ÖĞRETİM GENEL DURUMU</a:t>
            </a:r>
            <a:r>
              <a:rPr kumimoji="0" lang="tr-TR" sz="2000" b="0"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 </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TÜRKİYE-İSTANBUL KARŞILAŞTIRMASI</a:t>
            </a:r>
            <a:endPar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4" name="Slayt Numarası Yer Tutucusu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12129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403470861"/>
              </p:ext>
            </p:extLst>
          </p:nvPr>
        </p:nvGraphicFramePr>
        <p:xfrm>
          <a:off x="40342" y="943690"/>
          <a:ext cx="6786939" cy="8253322"/>
        </p:xfrm>
        <a:graphic>
          <a:graphicData uri="http://schemas.openxmlformats.org/drawingml/2006/table">
            <a:tbl>
              <a:tblPr>
                <a:effectLst>
                  <a:outerShdw blurRad="50800" dist="38100" dir="5400000" algn="t" rotWithShape="0">
                    <a:prstClr val="black">
                      <a:alpha val="40000"/>
                    </a:prstClr>
                  </a:outerShdw>
                </a:effectLst>
              </a:tblPr>
              <a:tblGrid>
                <a:gridCol w="252000">
                  <a:extLst>
                    <a:ext uri="{9D8B030D-6E8A-4147-A177-3AD203B41FA5}">
                      <a16:colId xmlns:a16="http://schemas.microsoft.com/office/drawing/2014/main" val="3129976894"/>
                    </a:ext>
                  </a:extLst>
                </a:gridCol>
                <a:gridCol w="2700000">
                  <a:extLst>
                    <a:ext uri="{9D8B030D-6E8A-4147-A177-3AD203B41FA5}">
                      <a16:colId xmlns:a16="http://schemas.microsoft.com/office/drawing/2014/main" val="4248295555"/>
                    </a:ext>
                  </a:extLst>
                </a:gridCol>
                <a:gridCol w="642403">
                  <a:extLst>
                    <a:ext uri="{9D8B030D-6E8A-4147-A177-3AD203B41FA5}">
                      <a16:colId xmlns:a16="http://schemas.microsoft.com/office/drawing/2014/main" val="1018558212"/>
                    </a:ext>
                  </a:extLst>
                </a:gridCol>
                <a:gridCol w="582446">
                  <a:extLst>
                    <a:ext uri="{9D8B030D-6E8A-4147-A177-3AD203B41FA5}">
                      <a16:colId xmlns:a16="http://schemas.microsoft.com/office/drawing/2014/main" val="2766534829"/>
                    </a:ext>
                  </a:extLst>
                </a:gridCol>
                <a:gridCol w="608141">
                  <a:extLst>
                    <a:ext uri="{9D8B030D-6E8A-4147-A177-3AD203B41FA5}">
                      <a16:colId xmlns:a16="http://schemas.microsoft.com/office/drawing/2014/main" val="2790645772"/>
                    </a:ext>
                  </a:extLst>
                </a:gridCol>
                <a:gridCol w="608141">
                  <a:extLst>
                    <a:ext uri="{9D8B030D-6E8A-4147-A177-3AD203B41FA5}">
                      <a16:colId xmlns:a16="http://schemas.microsoft.com/office/drawing/2014/main" val="3300494511"/>
                    </a:ext>
                  </a:extLst>
                </a:gridCol>
                <a:gridCol w="673808">
                  <a:extLst>
                    <a:ext uri="{9D8B030D-6E8A-4147-A177-3AD203B41FA5}">
                      <a16:colId xmlns:a16="http://schemas.microsoft.com/office/drawing/2014/main" val="2687829334"/>
                    </a:ext>
                  </a:extLst>
                </a:gridCol>
                <a:gridCol w="720000">
                  <a:extLst>
                    <a:ext uri="{9D8B030D-6E8A-4147-A177-3AD203B41FA5}">
                      <a16:colId xmlns:a16="http://schemas.microsoft.com/office/drawing/2014/main" val="1712104799"/>
                    </a:ext>
                  </a:extLst>
                </a:gridCol>
              </a:tblGrid>
              <a:tr h="1355354">
                <a:tc>
                  <a:txBody>
                    <a:bodyPr/>
                    <a:lstStyle/>
                    <a:p>
                      <a:pPr algn="ctr" rtl="0" fontAlgn="ctr"/>
                      <a:r>
                        <a:rPr lang="tr-TR" sz="1200" u="none" strike="noStrike" dirty="0">
                          <a:solidFill>
                            <a:schemeClr val="bg1"/>
                          </a:solidFill>
                          <a:effectLst/>
                        </a:rPr>
                        <a:t>SIRA NO</a:t>
                      </a:r>
                      <a:endParaRPr lang="tr-TR" sz="1200" b="1" i="0" u="none" strike="noStrike" dirty="0">
                        <a:solidFill>
                          <a:schemeClr val="bg1"/>
                        </a:solidFill>
                        <a:effectLst/>
                        <a:latin typeface="Calibri" panose="020F0502020204030204" pitchFamily="34" charset="0"/>
                      </a:endParaRPr>
                    </a:p>
                  </a:txBody>
                  <a:tcPr marL="3248" marR="3248" marT="3248" marB="0" vert="vert"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ÜNİVERSİTE ADI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FAKÜLTE SAYISI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YÜKSEK OKUL  SAYISI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MESLEK YÜKSEK OKUL SAYISI</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ENSTİTÜ SAYISI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ÖĞRETİM ELEMANI SAYISI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1200" u="none" strike="noStrike" dirty="0">
                          <a:solidFill>
                            <a:schemeClr val="bg1"/>
                          </a:solidFill>
                          <a:effectLst/>
                        </a:rPr>
                        <a:t>ÖĞRENCİ SAYISI </a:t>
                      </a:r>
                      <a:endParaRPr lang="tr-TR" sz="1200" b="1" i="0" u="none" strike="noStrike" dirty="0">
                        <a:solidFill>
                          <a:schemeClr val="bg1"/>
                        </a:solidFill>
                        <a:effectLst/>
                        <a:latin typeface="Calibri" panose="020F0502020204030204" pitchFamily="34" charset="0"/>
                      </a:endParaRPr>
                    </a:p>
                  </a:txBody>
                  <a:tcPr marL="3248" marR="3248" marT="3248"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4213188511"/>
                  </a:ext>
                </a:extLst>
              </a:tr>
              <a:tr h="467659">
                <a:tc>
                  <a:txBody>
                    <a:bodyPr/>
                    <a:lstStyle/>
                    <a:p>
                      <a:pPr algn="ctr" rtl="0" fontAlgn="ctr"/>
                      <a:r>
                        <a:rPr lang="tr-TR" sz="1200" b="1" u="none" strike="noStrike" dirty="0">
                          <a:effectLst/>
                        </a:rPr>
                        <a:t>1</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BOĞAZİÇİ ÜNİVERSİTESİ </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890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16.465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15162646"/>
                  </a:ext>
                </a:extLst>
              </a:tr>
              <a:tr h="467659">
                <a:tc>
                  <a:txBody>
                    <a:bodyPr/>
                    <a:lstStyle/>
                    <a:p>
                      <a:pPr algn="ctr" rtl="0" fontAlgn="ctr"/>
                      <a:r>
                        <a:rPr lang="tr-TR" sz="1200" b="1" u="none" strike="noStrike" dirty="0">
                          <a:effectLst/>
                        </a:rPr>
                        <a:t>2</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GALATASARAY</a:t>
                      </a:r>
                      <a:r>
                        <a:rPr lang="tr-TR" sz="1200" b="1" u="none" strike="noStrike" baseline="0" dirty="0">
                          <a:solidFill>
                            <a:schemeClr val="tx1"/>
                          </a:solidFill>
                          <a:effectLst/>
                        </a:rPr>
                        <a:t> </a:t>
                      </a:r>
                      <a:r>
                        <a:rPr lang="tr-TR" sz="1200" b="1" u="none" strike="noStrike" dirty="0">
                          <a:solidFill>
                            <a:schemeClr val="tx1"/>
                          </a:solidFill>
                          <a:effectLst/>
                        </a:rPr>
                        <a:t>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302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4.467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25463737"/>
                  </a:ext>
                </a:extLst>
              </a:tr>
              <a:tr h="467659">
                <a:tc>
                  <a:txBody>
                    <a:bodyPr/>
                    <a:lstStyle/>
                    <a:p>
                      <a:pPr algn="ctr" rtl="0" fontAlgn="ctr"/>
                      <a:r>
                        <a:rPr lang="tr-TR" sz="1200" b="1" u="none" strike="noStrike" dirty="0">
                          <a:effectLst/>
                        </a:rPr>
                        <a:t>3</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MEDENİYET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1111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14.951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59886214"/>
                  </a:ext>
                </a:extLst>
              </a:tr>
              <a:tr h="467659">
                <a:tc>
                  <a:txBody>
                    <a:bodyPr/>
                    <a:lstStyle/>
                    <a:p>
                      <a:pPr algn="ctr" rtl="0" fontAlgn="ctr"/>
                      <a:r>
                        <a:rPr lang="tr-TR" sz="1200" b="1" u="none" strike="noStrike" dirty="0">
                          <a:effectLst/>
                        </a:rPr>
                        <a:t>4</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TEKNİK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2277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37.340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559923707"/>
                  </a:ext>
                </a:extLst>
              </a:tr>
              <a:tr h="467659">
                <a:tc>
                  <a:txBody>
                    <a:bodyPr/>
                    <a:lstStyle/>
                    <a:p>
                      <a:pPr algn="ctr" rtl="0" fontAlgn="ctr"/>
                      <a:r>
                        <a:rPr lang="tr-TR" sz="1200" b="1" u="none" strike="noStrike" dirty="0">
                          <a:effectLst/>
                        </a:rPr>
                        <a:t>5</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3400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624.964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93540921"/>
                  </a:ext>
                </a:extLst>
              </a:tr>
              <a:tr h="467659">
                <a:tc>
                  <a:txBody>
                    <a:bodyPr/>
                    <a:lstStyle/>
                    <a:p>
                      <a:pPr algn="ctr" rtl="0" fontAlgn="ctr"/>
                      <a:r>
                        <a:rPr lang="tr-TR" sz="1200" b="1" u="none" strike="noStrike" dirty="0">
                          <a:effectLst/>
                        </a:rPr>
                        <a:t>6</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İSTANBUL ÜNİVERSİTESİ CERRAHPAŞA</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2074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32.964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45758039"/>
                  </a:ext>
                </a:extLst>
              </a:tr>
              <a:tr h="467659">
                <a:tc>
                  <a:txBody>
                    <a:bodyPr/>
                    <a:lstStyle/>
                    <a:p>
                      <a:pPr algn="ctr" rtl="0" fontAlgn="ctr"/>
                      <a:r>
                        <a:rPr lang="tr-TR" sz="1200" b="1" u="none" strike="noStrike" dirty="0">
                          <a:effectLst/>
                        </a:rPr>
                        <a:t>7</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MARMARA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3016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75.995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56830196"/>
                  </a:ext>
                </a:extLst>
              </a:tr>
              <a:tr h="584573">
                <a:tc>
                  <a:txBody>
                    <a:bodyPr/>
                    <a:lstStyle/>
                    <a:p>
                      <a:pPr algn="ctr" rtl="0" fontAlgn="ctr"/>
                      <a:r>
                        <a:rPr lang="tr-TR" sz="1200" b="1" u="none" strike="noStrike" dirty="0">
                          <a:effectLst/>
                        </a:rPr>
                        <a:t>8</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1200" b="1" u="none" strike="noStrike" kern="1200" dirty="0">
                          <a:solidFill>
                            <a:schemeClr val="tx1"/>
                          </a:solidFill>
                          <a:effectLst/>
                          <a:latin typeface="+mn-lt"/>
                          <a:ea typeface="+mn-ea"/>
                          <a:cs typeface="+mn-cs"/>
                        </a:rPr>
                        <a:t>MİMARSİNAN GÜZEL SANATLAR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671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10.606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35158595"/>
                  </a:ext>
                </a:extLst>
              </a:tr>
              <a:tr h="467659">
                <a:tc>
                  <a:txBody>
                    <a:bodyPr/>
                    <a:lstStyle/>
                    <a:p>
                      <a:pPr algn="ctr" rtl="0" fontAlgn="ctr"/>
                      <a:r>
                        <a:rPr lang="tr-TR" sz="1200" b="1" u="none" strike="noStrike" dirty="0">
                          <a:effectLst/>
                        </a:rPr>
                        <a:t>9</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SAĞLIK</a:t>
                      </a:r>
                      <a:r>
                        <a:rPr lang="tr-TR" sz="1200" b="1" u="none" strike="noStrike" baseline="0" dirty="0">
                          <a:solidFill>
                            <a:schemeClr val="tx1"/>
                          </a:solidFill>
                          <a:effectLst/>
                        </a:rPr>
                        <a:t> </a:t>
                      </a:r>
                      <a:r>
                        <a:rPr lang="tr-TR" sz="1200" b="1" u="none" strike="noStrike" dirty="0">
                          <a:solidFill>
                            <a:schemeClr val="tx1"/>
                          </a:solidFill>
                          <a:effectLst/>
                        </a:rPr>
                        <a:t>BİLİMLERİ 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1304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12.613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5030302"/>
                  </a:ext>
                </a:extLst>
              </a:tr>
              <a:tr h="467659">
                <a:tc>
                  <a:txBody>
                    <a:bodyPr/>
                    <a:lstStyle/>
                    <a:p>
                      <a:pPr algn="ctr" rtl="0" fontAlgn="ctr"/>
                      <a:r>
                        <a:rPr lang="tr-TR" sz="1200" b="1" u="none" strike="noStrike" dirty="0">
                          <a:effectLst/>
                        </a:rPr>
                        <a:t>10</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TÜRK-ALMAN 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301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4.010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93193024"/>
                  </a:ext>
                </a:extLst>
              </a:tr>
              <a:tr h="584573">
                <a:tc>
                  <a:txBody>
                    <a:bodyPr/>
                    <a:lstStyle/>
                    <a:p>
                      <a:pPr algn="ctr" rtl="0" fontAlgn="ctr"/>
                      <a:r>
                        <a:rPr lang="tr-TR" sz="1200" b="1" u="none" strike="noStrike" dirty="0">
                          <a:effectLst/>
                        </a:rPr>
                        <a:t>11</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200" b="1" u="none" strike="noStrike" dirty="0" smtClean="0">
                          <a:solidFill>
                            <a:schemeClr val="tx1"/>
                          </a:solidFill>
                          <a:effectLst/>
                        </a:rPr>
                        <a:t>TÜRK-JAPON BİLİM VE TEKNOLOJİ ÜNİVERSİTESİ</a:t>
                      </a:r>
                      <a:endParaRPr lang="tr-TR" sz="1200" b="1" i="0" u="none" strike="noStrike" dirty="0" smtClean="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459549990"/>
                  </a:ext>
                </a:extLst>
              </a:tr>
              <a:tr h="584573">
                <a:tc>
                  <a:txBody>
                    <a:bodyPr/>
                    <a:lstStyle/>
                    <a:p>
                      <a:pPr algn="ctr" rtl="0" fontAlgn="ctr"/>
                      <a:r>
                        <a:rPr lang="tr-TR" sz="1200" b="1" u="none" strike="noStrike" dirty="0">
                          <a:effectLst/>
                        </a:rPr>
                        <a:t>12</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1200" b="1" u="none" strike="noStrike" dirty="0" smtClean="0">
                          <a:solidFill>
                            <a:schemeClr val="tx1"/>
                          </a:solidFill>
                          <a:effectLst/>
                        </a:rPr>
                        <a:t>TÜRKİYE</a:t>
                      </a:r>
                      <a:r>
                        <a:rPr lang="tr-TR" sz="1200" b="1" u="none" strike="noStrike" baseline="0" dirty="0" smtClean="0">
                          <a:solidFill>
                            <a:schemeClr val="tx1"/>
                          </a:solidFill>
                          <a:effectLst/>
                        </a:rPr>
                        <a:t> </a:t>
                      </a:r>
                      <a:r>
                        <a:rPr lang="tr-TR" sz="1200" b="1" u="none" strike="noStrike" dirty="0" smtClean="0">
                          <a:solidFill>
                            <a:schemeClr val="tx1"/>
                          </a:solidFill>
                          <a:effectLst/>
                        </a:rPr>
                        <a:t>ULUSLARARASI İSLAM, BİLİM VE TEKNOLOJİ ÜNİVERSİTESİ</a:t>
                      </a: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21941468"/>
                  </a:ext>
                </a:extLst>
              </a:tr>
              <a:tr h="467659">
                <a:tc>
                  <a:txBody>
                    <a:bodyPr/>
                    <a:lstStyle/>
                    <a:p>
                      <a:pPr algn="ctr" rtl="0" fontAlgn="ctr"/>
                      <a:r>
                        <a:rPr lang="tr-TR" sz="1200" b="1" u="none" strike="noStrike" dirty="0">
                          <a:effectLst/>
                        </a:rPr>
                        <a:t>13</a:t>
                      </a:r>
                      <a:endParaRPr lang="tr-TR" sz="1200" b="1" i="0" u="none" strike="noStrike" dirty="0">
                        <a:solidFill>
                          <a:srgbClr val="000000"/>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1200" b="1" u="none" strike="noStrike" dirty="0">
                          <a:solidFill>
                            <a:schemeClr val="tx1"/>
                          </a:solidFill>
                          <a:effectLst/>
                        </a:rPr>
                        <a:t>YILDIZ TEKNİK ÜNİVERSİTESİ</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a:solidFill>
                            <a:srgbClr val="000000"/>
                          </a:solidFill>
                          <a:effectLst/>
                          <a:latin typeface="Bookman Old Style" panose="02050604050505020204" pitchFamily="18" charset="0"/>
                        </a:rPr>
                        <a:t>1655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41.367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70678705"/>
                  </a:ext>
                </a:extLst>
              </a:tr>
              <a:tr h="467659">
                <a:tc gridSpan="2">
                  <a:txBody>
                    <a:bodyPr/>
                    <a:lstStyle/>
                    <a:p>
                      <a:pPr algn="ctr" rtl="0" fontAlgn="ctr"/>
                      <a:r>
                        <a:rPr lang="tr-TR" sz="1200" b="1" u="none" strike="noStrike" dirty="0">
                          <a:solidFill>
                            <a:schemeClr val="tx1"/>
                          </a:solidFill>
                          <a:effectLst/>
                        </a:rPr>
                        <a:t>TOPLAM</a:t>
                      </a:r>
                      <a:endParaRPr lang="tr-TR" sz="1200" b="1" i="0" u="none" strike="noStrike" dirty="0">
                        <a:solidFill>
                          <a:schemeClr val="tx1"/>
                        </a:solidFill>
                        <a:effectLst/>
                        <a:latin typeface="Calibri" panose="020F0502020204030204" pitchFamily="34" charset="0"/>
                      </a:endParaRPr>
                    </a:p>
                  </a:txBody>
                  <a:tcPr marL="3248" marR="3248" marT="324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algn="ctr" rtl="0" fontAlgn="ctr"/>
                      <a:r>
                        <a:rPr lang="tr-TR" sz="1000" b="1" i="0" u="none" strike="noStrike">
                          <a:solidFill>
                            <a:srgbClr val="000000"/>
                          </a:solidFill>
                          <a:effectLst/>
                          <a:latin typeface="Bookman Old Style" panose="02050604050505020204" pitchFamily="18" charset="0"/>
                        </a:rPr>
                        <a:t>113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a:solidFill>
                            <a:srgbClr val="000000"/>
                          </a:solidFill>
                          <a:effectLst/>
                          <a:latin typeface="Bookman Old Style" panose="02050604050505020204" pitchFamily="18" charset="0"/>
                        </a:rPr>
                        <a:t>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a:solidFill>
                            <a:srgbClr val="000000"/>
                          </a:solidFill>
                          <a:effectLst/>
                          <a:latin typeface="Bookman Old Style" panose="02050604050505020204" pitchFamily="18" charset="0"/>
                        </a:rPr>
                        <a:t>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smtClean="0">
                          <a:solidFill>
                            <a:srgbClr val="000000"/>
                          </a:solidFill>
                          <a:effectLst/>
                          <a:latin typeface="Bookman Old Style" panose="02050604050505020204" pitchFamily="18" charset="0"/>
                        </a:rPr>
                        <a:t>58</a:t>
                      </a:r>
                      <a:endParaRPr lang="tr-TR" sz="1000" b="1" i="0" u="none" strike="noStrike" dirty="0">
                        <a:solidFill>
                          <a:srgbClr val="000000"/>
                        </a:solidFill>
                        <a:effectLst/>
                        <a:latin typeface="Bookman Old Style" panose="02050604050505020204" pitchFamily="18"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a:solidFill>
                            <a:srgbClr val="000000"/>
                          </a:solidFill>
                          <a:effectLst/>
                          <a:latin typeface="Bookman Old Style" panose="02050604050505020204" pitchFamily="18" charset="0"/>
                        </a:rPr>
                        <a:t>17.001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a:solidFill>
                            <a:srgbClr val="000000"/>
                          </a:solidFill>
                          <a:effectLst/>
                          <a:latin typeface="Bookman Old Style" panose="02050604050505020204" pitchFamily="18" charset="0"/>
                        </a:rPr>
                        <a:t>875.742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2497635486"/>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DEVLET ÜNİVERSİTELERİ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263291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1" y="132362"/>
            <a:ext cx="6858000" cy="571634"/>
          </a:xfrm>
          <a:prstGeom prst="rect">
            <a:avLst/>
          </a:prstGeom>
          <a:solidFill>
            <a:srgbClr val="484848"/>
          </a:solidFill>
          <a:ln>
            <a:no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a:ln>
                  <a:noFill/>
                </a:ln>
                <a:solidFill>
                  <a:srgbClr val="F6C995"/>
                </a:solidFill>
                <a:effectLst/>
                <a:uLnTx/>
                <a:uFillTx/>
                <a:latin typeface="Century Gothic" panose="020B0502020202020204" pitchFamily="34" charset="0"/>
                <a:ea typeface="+mn-ea"/>
                <a:cs typeface="+mn-cs"/>
              </a:rPr>
              <a:t>                                  İÇİNDEKİLER</a:t>
            </a:r>
          </a:p>
        </p:txBody>
      </p:sp>
      <p:sp>
        <p:nvSpPr>
          <p:cNvPr id="3" name="Dikdörtgen 2"/>
          <p:cNvSpPr/>
          <p:nvPr/>
        </p:nvSpPr>
        <p:spPr>
          <a:xfrm>
            <a:off x="363068" y="1"/>
            <a:ext cx="766483" cy="878517"/>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ikdörtgen 3"/>
          <p:cNvSpPr/>
          <p:nvPr/>
        </p:nvSpPr>
        <p:spPr>
          <a:xfrm>
            <a:off x="0" y="9376108"/>
            <a:ext cx="6858000" cy="412377"/>
          </a:xfrm>
          <a:prstGeom prst="rect">
            <a:avLst/>
          </a:prstGeom>
          <a:solidFill>
            <a:srgbClr val="F6C99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100" b="1" i="1" u="none" strike="noStrike" kern="1200" cap="none" spc="0" normalizeH="0" baseline="0" noProof="0" dirty="0">
                <a:ln>
                  <a:noFill/>
                </a:ln>
                <a:solidFill>
                  <a:srgbClr val="484848"/>
                </a:solidFill>
                <a:effectLst/>
                <a:uLnTx/>
                <a:uFillTx/>
                <a:latin typeface="Calibri" panose="020F0502020204030204"/>
                <a:ea typeface="+mn-ea"/>
                <a:cs typeface="+mn-cs"/>
              </a:rPr>
              <a:t>İl Planlama ve Koordinasyon Müdürlüğü</a:t>
            </a:r>
          </a:p>
        </p:txBody>
      </p:sp>
      <p:pic>
        <p:nvPicPr>
          <p:cNvPr id="5" name="Resim 4"/>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448939" y="175447"/>
            <a:ext cx="567767" cy="392052"/>
          </a:xfrm>
          <a:prstGeom prst="rect">
            <a:avLst/>
          </a:prstGeom>
        </p:spPr>
      </p:pic>
      <p:sp>
        <p:nvSpPr>
          <p:cNvPr id="7" name="Dikdörtgen 6"/>
          <p:cNvSpPr/>
          <p:nvPr/>
        </p:nvSpPr>
        <p:spPr>
          <a:xfrm>
            <a:off x="363068" y="1874147"/>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50</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9" name="Düz Bağlayıcı 8"/>
          <p:cNvCxnSpPr/>
          <p:nvPr/>
        </p:nvCxnSpPr>
        <p:spPr>
          <a:xfrm flipV="1">
            <a:off x="225217" y="259356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363068" y="2701142"/>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52</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2" name="Düz Bağlayıcı 11"/>
          <p:cNvCxnSpPr/>
          <p:nvPr/>
        </p:nvCxnSpPr>
        <p:spPr>
          <a:xfrm flipV="1">
            <a:off x="225217" y="3447456"/>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3" name="Dikdörtgen 12"/>
          <p:cNvSpPr>
            <a:spLocks noChangeAspect="1"/>
          </p:cNvSpPr>
          <p:nvPr/>
        </p:nvSpPr>
        <p:spPr>
          <a:xfrm>
            <a:off x="363068" y="3607870"/>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54</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4" name="Metin kutusu 13"/>
          <p:cNvSpPr txBox="1"/>
          <p:nvPr/>
        </p:nvSpPr>
        <p:spPr>
          <a:xfrm>
            <a:off x="1344705" y="3775104"/>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FİZİKİ ve TEKNİK ALTYAPI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15" name="Metin kutusu 14"/>
          <p:cNvSpPr txBox="1"/>
          <p:nvPr/>
        </p:nvSpPr>
        <p:spPr>
          <a:xfrm>
            <a:off x="1344705" y="2837186"/>
            <a:ext cx="4075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TARIM, ORMAN ve HAYVANCILIK</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16" name="Düz Bağlayıcı 15"/>
          <p:cNvCxnSpPr/>
          <p:nvPr/>
        </p:nvCxnSpPr>
        <p:spPr>
          <a:xfrm flipV="1">
            <a:off x="264974" y="4384628"/>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1344705" y="2024678"/>
            <a:ext cx="40610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SANAYİ VE TEKNOLOJİ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3" name="Dikdörtgen 22"/>
          <p:cNvSpPr/>
          <p:nvPr/>
        </p:nvSpPr>
        <p:spPr>
          <a:xfrm>
            <a:off x="363068" y="4452753"/>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55</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36" name="Düz Bağlayıcı 35"/>
          <p:cNvCxnSpPr/>
          <p:nvPr/>
        </p:nvCxnSpPr>
        <p:spPr>
          <a:xfrm flipV="1">
            <a:off x="331235" y="520289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7" name="Dikdörtgen 36"/>
          <p:cNvSpPr>
            <a:spLocks noChangeAspect="1"/>
          </p:cNvSpPr>
          <p:nvPr/>
        </p:nvSpPr>
        <p:spPr>
          <a:xfrm>
            <a:off x="389572" y="5299821"/>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56</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47" name="Dikdörtgen 46"/>
          <p:cNvSpPr/>
          <p:nvPr/>
        </p:nvSpPr>
        <p:spPr>
          <a:xfrm>
            <a:off x="378988" y="1024738"/>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48</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cxnSp>
        <p:nvCxnSpPr>
          <p:cNvPr id="48" name="Düz Bağlayıcı 47"/>
          <p:cNvCxnSpPr/>
          <p:nvPr/>
        </p:nvCxnSpPr>
        <p:spPr>
          <a:xfrm flipV="1">
            <a:off x="241137" y="1771052"/>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49" name="Metin kutusu 48"/>
          <p:cNvSpPr txBox="1"/>
          <p:nvPr/>
        </p:nvSpPr>
        <p:spPr>
          <a:xfrm>
            <a:off x="1360625" y="1160782"/>
            <a:ext cx="1918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i="1" noProof="0" dirty="0" smtClean="0">
                <a:solidFill>
                  <a:srgbClr val="484848"/>
                </a:solidFill>
                <a:latin typeface="Calibri" panose="020F0502020204030204"/>
              </a:rPr>
              <a:t>SPOR</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50" name="Metin kutusu 49"/>
          <p:cNvSpPr txBox="1"/>
          <p:nvPr/>
        </p:nvSpPr>
        <p:spPr>
          <a:xfrm>
            <a:off x="1300054" y="4600874"/>
            <a:ext cx="4061013" cy="369332"/>
          </a:xfrm>
          <a:prstGeom prst="rect">
            <a:avLst/>
          </a:prstGeom>
          <a:noFill/>
        </p:spPr>
        <p:txBody>
          <a:bodyPr wrap="square" rtlCol="0">
            <a:spAutoFit/>
          </a:bodyPr>
          <a:lstStyle/>
          <a:p>
            <a:pPr lvl="0">
              <a:defRPr/>
            </a:pPr>
            <a:r>
              <a:rPr lang="tr-TR" b="1" i="1">
                <a:solidFill>
                  <a:srgbClr val="484848"/>
                </a:solidFill>
              </a:rPr>
              <a:t>İLETİŞİM, HABERLEŞME ve ENERJİ</a:t>
            </a:r>
            <a:endParaRPr lang="tr-TR" b="1" i="1" dirty="0">
              <a:solidFill>
                <a:srgbClr val="484848"/>
              </a:solidFill>
            </a:endParaRPr>
          </a:p>
        </p:txBody>
      </p:sp>
      <p:cxnSp>
        <p:nvCxnSpPr>
          <p:cNvPr id="52" name="Düz Bağlayıcı 51"/>
          <p:cNvCxnSpPr/>
          <p:nvPr/>
        </p:nvCxnSpPr>
        <p:spPr>
          <a:xfrm flipV="1">
            <a:off x="364366" y="604440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6" name="Düz Bağlayıcı 55"/>
          <p:cNvCxnSpPr/>
          <p:nvPr/>
        </p:nvCxnSpPr>
        <p:spPr>
          <a:xfrm flipV="1">
            <a:off x="410749" y="6899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58" name="Düz Bağlayıcı 57"/>
          <p:cNvCxnSpPr/>
          <p:nvPr/>
        </p:nvCxnSpPr>
        <p:spPr>
          <a:xfrm flipV="1">
            <a:off x="404123" y="7661170"/>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cxnSp>
        <p:nvCxnSpPr>
          <p:cNvPr id="61" name="Düz Bağlayıcı 60"/>
          <p:cNvCxnSpPr/>
          <p:nvPr/>
        </p:nvCxnSpPr>
        <p:spPr>
          <a:xfrm flipV="1">
            <a:off x="424001" y="8515935"/>
            <a:ext cx="6199096" cy="13447"/>
          </a:xfrm>
          <a:prstGeom prst="line">
            <a:avLst/>
          </a:prstGeom>
          <a:ln>
            <a:solidFill>
              <a:srgbClr val="484848"/>
            </a:solidFill>
          </a:ln>
        </p:spPr>
        <p:style>
          <a:lnRef idx="1">
            <a:schemeClr val="accent1"/>
          </a:lnRef>
          <a:fillRef idx="0">
            <a:schemeClr val="accent1"/>
          </a:fillRef>
          <a:effectRef idx="0">
            <a:schemeClr val="accent1"/>
          </a:effectRef>
          <a:fontRef idx="minor">
            <a:schemeClr val="tx1"/>
          </a:fontRef>
        </p:style>
      </p:cxnSp>
      <p:sp>
        <p:nvSpPr>
          <p:cNvPr id="35" name="Dikdörtgen 34"/>
          <p:cNvSpPr/>
          <p:nvPr/>
        </p:nvSpPr>
        <p:spPr>
          <a:xfrm>
            <a:off x="1292475" y="6265976"/>
            <a:ext cx="3429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smtClean="0">
                <a:ln>
                  <a:noFill/>
                </a:ln>
                <a:solidFill>
                  <a:srgbClr val="484848"/>
                </a:solidFill>
                <a:effectLst/>
                <a:uLnTx/>
                <a:uFillTx/>
                <a:latin typeface="Calibri" panose="020F0502020204030204"/>
                <a:ea typeface="+mn-ea"/>
                <a:cs typeface="+mn-cs"/>
              </a:rPr>
              <a:t>KAMU</a:t>
            </a:r>
            <a:r>
              <a:rPr kumimoji="0" lang="tr-TR" sz="1800" b="1" i="1" u="none" strike="noStrike" kern="1200" cap="none" spc="0" normalizeH="0" noProof="0" dirty="0" smtClean="0">
                <a:ln>
                  <a:noFill/>
                </a:ln>
                <a:solidFill>
                  <a:srgbClr val="484848"/>
                </a:solidFill>
                <a:effectLst/>
                <a:uLnTx/>
                <a:uFillTx/>
                <a:latin typeface="Calibri" panose="020F0502020204030204"/>
                <a:ea typeface="+mn-ea"/>
                <a:cs typeface="+mn-cs"/>
              </a:rPr>
              <a:t> YATIRIMLARI</a:t>
            </a:r>
            <a:endPar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
        <p:nvSpPr>
          <p:cNvPr id="27" name="Dikdörtgen 26"/>
          <p:cNvSpPr/>
          <p:nvPr/>
        </p:nvSpPr>
        <p:spPr>
          <a:xfrm>
            <a:off x="1299102" y="5477473"/>
            <a:ext cx="3429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484848"/>
                </a:solidFill>
                <a:effectLst/>
                <a:uLnTx/>
                <a:uFillTx/>
                <a:latin typeface="Calibri" panose="020F0502020204030204"/>
                <a:ea typeface="+mn-ea"/>
                <a:cs typeface="+mn-cs"/>
              </a:rPr>
              <a:t>KENTSEL DÖNÜŞÜM</a:t>
            </a:r>
          </a:p>
        </p:txBody>
      </p:sp>
      <p:sp>
        <p:nvSpPr>
          <p:cNvPr id="28" name="Dikdörtgen 27"/>
          <p:cNvSpPr>
            <a:spLocks noChangeAspect="1"/>
          </p:cNvSpPr>
          <p:nvPr/>
        </p:nvSpPr>
        <p:spPr>
          <a:xfrm>
            <a:off x="382946" y="6128082"/>
            <a:ext cx="766483" cy="652185"/>
          </a:xfrm>
          <a:prstGeom prst="rect">
            <a:avLst/>
          </a:prstGeom>
          <a:solidFill>
            <a:srgbClr val="F6C99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i="1" noProof="0" dirty="0" smtClean="0">
                <a:solidFill>
                  <a:srgbClr val="484848"/>
                </a:solidFill>
                <a:latin typeface="Calibri" panose="020F0502020204030204"/>
              </a:rPr>
              <a:t>57</a:t>
            </a:r>
            <a:endParaRPr kumimoji="0" lang="tr-TR" sz="3600" b="1" i="1" u="none" strike="noStrike" kern="1200" cap="none" spc="0" normalizeH="0" baseline="0" noProof="0" dirty="0">
              <a:ln>
                <a:noFill/>
              </a:ln>
              <a:solidFill>
                <a:srgbClr val="48484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579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2" y="753606"/>
          <a:ext cx="6858000" cy="8779665"/>
        </p:xfrm>
        <a:graphic>
          <a:graphicData uri="http://schemas.openxmlformats.org/drawingml/2006/table">
            <a:tbl>
              <a:tblPr>
                <a:effectLst>
                  <a:outerShdw blurRad="50800" dist="38100" dir="5400000" algn="t" rotWithShape="0">
                    <a:prstClr val="black">
                      <a:alpha val="40000"/>
                    </a:prstClr>
                  </a:outerShdw>
                </a:effectLst>
              </a:tblPr>
              <a:tblGrid>
                <a:gridCol w="465083">
                  <a:extLst>
                    <a:ext uri="{9D8B030D-6E8A-4147-A177-3AD203B41FA5}">
                      <a16:colId xmlns:a16="http://schemas.microsoft.com/office/drawing/2014/main" val="3208617606"/>
                    </a:ext>
                  </a:extLst>
                </a:gridCol>
                <a:gridCol w="2484449">
                  <a:extLst>
                    <a:ext uri="{9D8B030D-6E8A-4147-A177-3AD203B41FA5}">
                      <a16:colId xmlns:a16="http://schemas.microsoft.com/office/drawing/2014/main" val="1043160973"/>
                    </a:ext>
                  </a:extLst>
                </a:gridCol>
                <a:gridCol w="651409">
                  <a:extLst>
                    <a:ext uri="{9D8B030D-6E8A-4147-A177-3AD203B41FA5}">
                      <a16:colId xmlns:a16="http://schemas.microsoft.com/office/drawing/2014/main" val="3113933963"/>
                    </a:ext>
                  </a:extLst>
                </a:gridCol>
                <a:gridCol w="605963">
                  <a:extLst>
                    <a:ext uri="{9D8B030D-6E8A-4147-A177-3AD203B41FA5}">
                      <a16:colId xmlns:a16="http://schemas.microsoft.com/office/drawing/2014/main" val="3349014425"/>
                    </a:ext>
                  </a:extLst>
                </a:gridCol>
                <a:gridCol w="621114">
                  <a:extLst>
                    <a:ext uri="{9D8B030D-6E8A-4147-A177-3AD203B41FA5}">
                      <a16:colId xmlns:a16="http://schemas.microsoft.com/office/drawing/2014/main" val="727192237"/>
                    </a:ext>
                  </a:extLst>
                </a:gridCol>
                <a:gridCol w="560518">
                  <a:extLst>
                    <a:ext uri="{9D8B030D-6E8A-4147-A177-3AD203B41FA5}">
                      <a16:colId xmlns:a16="http://schemas.microsoft.com/office/drawing/2014/main" val="2206133781"/>
                    </a:ext>
                  </a:extLst>
                </a:gridCol>
                <a:gridCol w="666561">
                  <a:extLst>
                    <a:ext uri="{9D8B030D-6E8A-4147-A177-3AD203B41FA5}">
                      <a16:colId xmlns:a16="http://schemas.microsoft.com/office/drawing/2014/main" val="790745694"/>
                    </a:ext>
                  </a:extLst>
                </a:gridCol>
                <a:gridCol w="802903">
                  <a:extLst>
                    <a:ext uri="{9D8B030D-6E8A-4147-A177-3AD203B41FA5}">
                      <a16:colId xmlns:a16="http://schemas.microsoft.com/office/drawing/2014/main" val="2547668739"/>
                    </a:ext>
                  </a:extLst>
                </a:gridCol>
              </a:tblGrid>
              <a:tr h="448128">
                <a:tc>
                  <a:txBody>
                    <a:bodyPr/>
                    <a:lstStyle/>
                    <a:p>
                      <a:pPr algn="ctr" rtl="0" fontAlgn="ctr"/>
                      <a:r>
                        <a:rPr lang="tr-TR" sz="800" u="none" strike="noStrike" dirty="0">
                          <a:solidFill>
                            <a:schemeClr val="bg1"/>
                          </a:solidFill>
                          <a:effectLst/>
                          <a:latin typeface="+mn-lt"/>
                        </a:rPr>
                        <a:t>SIRA</a:t>
                      </a:r>
                      <a:endParaRPr lang="tr-TR" sz="800" b="1" i="0" u="none" strike="noStrike" dirty="0">
                        <a:solidFill>
                          <a:schemeClr val="bg1"/>
                        </a:solidFill>
                        <a:effectLst/>
                        <a:latin typeface="+mn-lt"/>
                      </a:endParaRPr>
                    </a:p>
                    <a:p>
                      <a:pPr algn="ctr" rtl="0" fontAlgn="ctr"/>
                      <a:r>
                        <a:rPr lang="tr-TR" sz="800" u="none" strike="noStrike" dirty="0">
                          <a:solidFill>
                            <a:schemeClr val="bg1"/>
                          </a:solidFill>
                          <a:effectLst/>
                          <a:latin typeface="+mn-lt"/>
                        </a:rPr>
                        <a:t>NO</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ÜNİVERSİTE ADI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FAKÜLTE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YÜKSEK OKUL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MESLEK YÜKSEK</a:t>
                      </a:r>
                      <a:endParaRPr lang="tr-TR" sz="800" b="1" i="0" u="none" strike="noStrike" dirty="0">
                        <a:solidFill>
                          <a:schemeClr val="bg1"/>
                        </a:solidFill>
                        <a:effectLst/>
                        <a:latin typeface="+mn-lt"/>
                      </a:endParaRPr>
                    </a:p>
                    <a:p>
                      <a:pPr algn="ctr" rtl="0" fontAlgn="ctr"/>
                      <a:r>
                        <a:rPr lang="tr-TR" sz="800" u="none" strike="noStrike" dirty="0">
                          <a:solidFill>
                            <a:schemeClr val="bg1"/>
                          </a:solidFill>
                          <a:effectLst/>
                          <a:latin typeface="+mn-lt"/>
                        </a:rPr>
                        <a:t>OKULU SAYISI</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ENSTİTÜ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ÖĞRETİM ELEMANI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rtl="0" fontAlgn="ctr"/>
                      <a:r>
                        <a:rPr lang="tr-TR" sz="800" u="none" strike="noStrike" dirty="0">
                          <a:solidFill>
                            <a:schemeClr val="bg1"/>
                          </a:solidFill>
                          <a:effectLst/>
                          <a:latin typeface="+mn-lt"/>
                        </a:rPr>
                        <a:t>ÖĞRENCİ SAYISI </a:t>
                      </a:r>
                      <a:endParaRPr lang="tr-TR" sz="800" b="1" i="0" u="none" strike="noStrike" dirty="0">
                        <a:solidFill>
                          <a:schemeClr val="bg1"/>
                        </a:solidFill>
                        <a:effectLst/>
                        <a:latin typeface="+mn-lt"/>
                      </a:endParaRPr>
                    </a:p>
                  </a:txBody>
                  <a:tcPr marL="3101" marR="3101" marT="3101"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2656211605"/>
                  </a:ext>
                </a:extLst>
              </a:tr>
              <a:tr h="165389">
                <a:tc>
                  <a:txBody>
                    <a:bodyPr/>
                    <a:lstStyle/>
                    <a:p>
                      <a:pPr algn="ctr" rtl="0" fontAlgn="ctr"/>
                      <a:r>
                        <a:rPr lang="tr-TR" sz="800" b="0" u="none" strike="noStrike" dirty="0">
                          <a:effectLst/>
                          <a:latin typeface="+mn-lt"/>
                        </a:rPr>
                        <a:t>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ACIBADEM M. ALİ AYDINLAR ÜNİV.</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554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5.338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60194915"/>
                  </a:ext>
                </a:extLst>
              </a:tr>
              <a:tr h="165389">
                <a:tc>
                  <a:txBody>
                    <a:bodyPr/>
                    <a:lstStyle/>
                    <a:p>
                      <a:pPr algn="ctr" rtl="0" fontAlgn="ctr"/>
                      <a:r>
                        <a:rPr lang="tr-TR" sz="800" b="0" u="none" strike="noStrike" dirty="0">
                          <a:effectLst/>
                          <a:latin typeface="+mn-lt"/>
                        </a:rPr>
                        <a:t>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ALTINBAŞ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12.946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609336429"/>
                  </a:ext>
                </a:extLst>
              </a:tr>
              <a:tr h="165389">
                <a:tc>
                  <a:txBody>
                    <a:bodyPr/>
                    <a:lstStyle/>
                    <a:p>
                      <a:pPr algn="ctr" rtl="0" fontAlgn="ctr"/>
                      <a:r>
                        <a:rPr lang="tr-TR" sz="800" b="0" u="none" strike="noStrike" dirty="0">
                          <a:effectLst/>
                          <a:latin typeface="+mn-lt"/>
                        </a:rPr>
                        <a:t>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BAHÇEŞEHİR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25.096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8702854"/>
                  </a:ext>
                </a:extLst>
              </a:tr>
              <a:tr h="165389">
                <a:tc>
                  <a:txBody>
                    <a:bodyPr/>
                    <a:lstStyle/>
                    <a:p>
                      <a:pPr algn="ctr" rtl="0" fontAlgn="ctr"/>
                      <a:r>
                        <a:rPr lang="tr-TR" sz="800" b="0" u="none" strike="noStrike" dirty="0">
                          <a:effectLst/>
                          <a:latin typeface="+mn-lt"/>
                        </a:rPr>
                        <a:t>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BEYKENT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22.371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03703847"/>
                  </a:ext>
                </a:extLst>
              </a:tr>
              <a:tr h="165389">
                <a:tc>
                  <a:txBody>
                    <a:bodyPr/>
                    <a:lstStyle/>
                    <a:p>
                      <a:pPr algn="ctr" rtl="0" fontAlgn="ctr"/>
                      <a:r>
                        <a:rPr lang="tr-TR" sz="800" b="0" u="none" strike="noStrike" dirty="0">
                          <a:effectLst/>
                          <a:latin typeface="+mn-lt"/>
                        </a:rPr>
                        <a:t>5</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BEYKOZ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6.187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6148227"/>
                  </a:ext>
                </a:extLst>
              </a:tr>
              <a:tr h="165389">
                <a:tc>
                  <a:txBody>
                    <a:bodyPr/>
                    <a:lstStyle/>
                    <a:p>
                      <a:pPr algn="ctr" rtl="0" fontAlgn="ctr"/>
                      <a:r>
                        <a:rPr lang="tr-TR" sz="800" b="0" u="none" strike="noStrike" dirty="0">
                          <a:effectLst/>
                          <a:latin typeface="+mn-lt"/>
                        </a:rPr>
                        <a:t>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BEZM-İ ÂLEM VAKIF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3.318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66317559"/>
                  </a:ext>
                </a:extLst>
              </a:tr>
              <a:tr h="134310">
                <a:tc>
                  <a:txBody>
                    <a:bodyPr/>
                    <a:lstStyle/>
                    <a:p>
                      <a:pPr algn="ctr" rtl="0" fontAlgn="ctr"/>
                      <a:r>
                        <a:rPr lang="tr-TR" sz="800" b="0" u="none" strike="noStrike" dirty="0">
                          <a:effectLst/>
                          <a:latin typeface="+mn-lt"/>
                        </a:rPr>
                        <a:t>7</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a:solidFill>
                            <a:srgbClr val="000000"/>
                          </a:solidFill>
                          <a:effectLst/>
                          <a:latin typeface="+mn-lt"/>
                        </a:rPr>
                        <a:t>BİRUNİ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427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11.761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06651498"/>
                  </a:ext>
                </a:extLst>
              </a:tr>
              <a:tr h="134310">
                <a:tc>
                  <a:txBody>
                    <a:bodyPr/>
                    <a:lstStyle/>
                    <a:p>
                      <a:pPr algn="ctr" rtl="0" fontAlgn="ctr"/>
                      <a:r>
                        <a:rPr lang="tr-TR" sz="800" b="0" i="0" u="none" strike="noStrike" dirty="0" smtClean="0">
                          <a:solidFill>
                            <a:srgbClr val="000000"/>
                          </a:solidFill>
                          <a:effectLst/>
                          <a:latin typeface="+mn-lt"/>
                        </a:rPr>
                        <a:t>8</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DEMİROĞLU BİLİM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2.720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02742023"/>
                  </a:ext>
                </a:extLst>
              </a:tr>
              <a:tr h="165389">
                <a:tc>
                  <a:txBody>
                    <a:bodyPr/>
                    <a:lstStyle/>
                    <a:p>
                      <a:pPr algn="ctr" rtl="0" fontAlgn="ctr"/>
                      <a:r>
                        <a:rPr lang="tr-TR" sz="800" b="0" i="0" u="none" strike="noStrike" dirty="0" smtClean="0">
                          <a:solidFill>
                            <a:schemeClr val="tx1"/>
                          </a:solidFill>
                          <a:effectLst/>
                          <a:latin typeface="+mn-lt"/>
                        </a:rPr>
                        <a:t>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DOĞUŞ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13.642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87576573"/>
                  </a:ext>
                </a:extLst>
              </a:tr>
              <a:tr h="165389">
                <a:tc>
                  <a:txBody>
                    <a:bodyPr/>
                    <a:lstStyle/>
                    <a:p>
                      <a:pPr algn="ctr" rtl="0" fontAlgn="ctr"/>
                      <a:r>
                        <a:rPr lang="tr-TR" sz="800" b="0" u="none" strike="noStrike" dirty="0">
                          <a:effectLst/>
                          <a:latin typeface="+mn-lt"/>
                        </a:rPr>
                        <a:t>10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FATİH SULTAN MEHMET VAKIF ÜNİV.</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7.604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7867252"/>
                  </a:ext>
                </a:extLst>
              </a:tr>
              <a:tr h="165389">
                <a:tc>
                  <a:txBody>
                    <a:bodyPr/>
                    <a:lstStyle/>
                    <a:p>
                      <a:pPr algn="ctr" rtl="0" fontAlgn="ctr"/>
                      <a:r>
                        <a:rPr lang="tr-TR" sz="800" b="0" u="none" strike="noStrike" dirty="0">
                          <a:effectLst/>
                          <a:latin typeface="+mn-lt"/>
                        </a:rPr>
                        <a:t>11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FENERBAHÇE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206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5.174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90709622"/>
                  </a:ext>
                </a:extLst>
              </a:tr>
              <a:tr h="165389">
                <a:tc>
                  <a:txBody>
                    <a:bodyPr/>
                    <a:lstStyle/>
                    <a:p>
                      <a:pPr algn="ctr" rtl="0" fontAlgn="ctr"/>
                      <a:r>
                        <a:rPr lang="tr-TR" sz="800" b="0" u="none" strike="noStrike" dirty="0">
                          <a:effectLst/>
                          <a:latin typeface="+mn-lt"/>
                        </a:rPr>
                        <a:t>12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HALİÇ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12.868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9543693"/>
                  </a:ext>
                </a:extLst>
              </a:tr>
              <a:tr h="165389">
                <a:tc>
                  <a:txBody>
                    <a:bodyPr/>
                    <a:lstStyle/>
                    <a:p>
                      <a:pPr algn="ctr" rtl="0" fontAlgn="ctr"/>
                      <a:r>
                        <a:rPr lang="tr-TR" sz="800" b="0" u="none" strike="noStrike" dirty="0">
                          <a:effectLst/>
                          <a:latin typeface="+mn-lt"/>
                        </a:rPr>
                        <a:t>13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IŞIK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6.121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0502414"/>
                  </a:ext>
                </a:extLst>
              </a:tr>
              <a:tr h="165389">
                <a:tc>
                  <a:txBody>
                    <a:bodyPr/>
                    <a:lstStyle/>
                    <a:p>
                      <a:pPr algn="ctr" rtl="0" fontAlgn="ctr"/>
                      <a:r>
                        <a:rPr lang="tr-TR" sz="800" b="0" u="none" strike="noStrike" dirty="0">
                          <a:effectLst/>
                          <a:latin typeface="+mn-lt"/>
                        </a:rPr>
                        <a:t>14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İBN-İ HALDUN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1.844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5017990"/>
                  </a:ext>
                </a:extLst>
              </a:tr>
              <a:tr h="165389">
                <a:tc>
                  <a:txBody>
                    <a:bodyPr/>
                    <a:lstStyle/>
                    <a:p>
                      <a:pPr marL="0" algn="ctr" defTabSz="685800" rtl="0" eaLnBrk="1" fontAlgn="ctr" latinLnBrk="0" hangingPunct="1"/>
                      <a:r>
                        <a:rPr lang="tr-TR" sz="800" b="0" u="none" strike="noStrike" kern="1200" dirty="0">
                          <a:solidFill>
                            <a:schemeClr val="tx1"/>
                          </a:solidFill>
                          <a:effectLst/>
                          <a:latin typeface="+mn-lt"/>
                          <a:ea typeface="+mn-ea"/>
                          <a:cs typeface="+mn-cs"/>
                        </a:rPr>
                        <a:t>15</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İSTANBUL 29 MAYIS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3.363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30838540"/>
                  </a:ext>
                </a:extLst>
              </a:tr>
              <a:tr h="165389">
                <a:tc>
                  <a:txBody>
                    <a:bodyPr/>
                    <a:lstStyle/>
                    <a:p>
                      <a:pPr algn="ctr" rtl="0" fontAlgn="ctr"/>
                      <a:r>
                        <a:rPr lang="tr-TR" sz="800" b="0" u="none" strike="noStrike" dirty="0">
                          <a:effectLst/>
                          <a:latin typeface="+mn-lt"/>
                        </a:rPr>
                        <a:t>16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dirty="0" smtClean="0">
                          <a:solidFill>
                            <a:srgbClr val="000000"/>
                          </a:solidFill>
                          <a:effectLst/>
                          <a:latin typeface="+mn-lt"/>
                        </a:rPr>
                        <a:t>İSTANBUL AREL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5.563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93705626"/>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17</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İSTANBUL ATLAS ÜNİVERSİTESİ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3.951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38843190"/>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AYDIN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1.015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32.630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38240078"/>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19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İSTANBUL</a:t>
                      </a:r>
                      <a:r>
                        <a:rPr lang="tr-TR" sz="800" b="0" i="0" u="none" strike="noStrike" kern="1200" baseline="0" dirty="0" smtClean="0">
                          <a:solidFill>
                            <a:srgbClr val="000000"/>
                          </a:solidFill>
                          <a:effectLst/>
                          <a:latin typeface="+mn-lt"/>
                          <a:ea typeface="+mn-ea"/>
                          <a:cs typeface="+mn-cs"/>
                        </a:rPr>
                        <a:t> TOPKAPI</a:t>
                      </a:r>
                      <a:r>
                        <a:rPr lang="tr-TR" sz="800" b="0" i="0" u="none" strike="noStrike" kern="1200" dirty="0" smtClean="0">
                          <a:solidFill>
                            <a:srgbClr val="000000"/>
                          </a:solidFill>
                          <a:effectLst/>
                          <a:latin typeface="+mn-lt"/>
                          <a:ea typeface="+mn-ea"/>
                          <a:cs typeface="+mn-cs"/>
                        </a:rPr>
                        <a:t> </a:t>
                      </a:r>
                      <a:r>
                        <a:rPr lang="tr-TR" sz="800" b="0" i="0" u="none" strike="noStrike" kern="1200" dirty="0">
                          <a:solidFill>
                            <a:srgbClr val="000000"/>
                          </a:solidFill>
                          <a:effectLst/>
                          <a:latin typeface="+mn-lt"/>
                          <a:ea typeface="+mn-ea"/>
                          <a:cs typeface="+mn-cs"/>
                        </a:rPr>
                        <a:t>ÜNİV.</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12.101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104160005"/>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20</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BİLGİ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22.010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734391477"/>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21</a:t>
                      </a:r>
                      <a:endParaRPr lang="tr-TR" sz="800" b="0" i="0" u="none" strike="noStrike" kern="1200" dirty="0">
                        <a:solidFill>
                          <a:srgbClr val="000000"/>
                        </a:solidFill>
                        <a:effectLst/>
                        <a:latin typeface="+mn-lt"/>
                        <a:ea typeface="+mn-ea"/>
                        <a:cs typeface="+mn-cs"/>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ESENYURT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5.691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64657466"/>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22</a:t>
                      </a:r>
                      <a:endParaRPr lang="tr-TR" sz="800" b="0" i="0" u="none" strike="noStrike" kern="1200" dirty="0">
                        <a:solidFill>
                          <a:srgbClr val="000000"/>
                        </a:solidFill>
                        <a:effectLst/>
                        <a:latin typeface="+mn-lt"/>
                        <a:ea typeface="+mn-ea"/>
                        <a:cs typeface="+mn-cs"/>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GALATA ÜNİVERSİTESİ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2.180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74556954"/>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23</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GEDİK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7.258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37644939"/>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24</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GELİŞİM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31.010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41603300"/>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25</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KENT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6.590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28984772"/>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26</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KÜLTÜR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13.092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271941732"/>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27</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MEDİPOL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1.371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47.470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75683631"/>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28</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RUMELİ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6.692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32277342"/>
                  </a:ext>
                </a:extLst>
              </a:tr>
              <a:tr h="16401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29</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İSTANBUL SABAHATTİN ZAİM Ü.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346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10.137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44892729"/>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30</a:t>
                      </a:r>
                      <a:endParaRPr lang="tr-TR" sz="800" b="0" i="0" u="none" strike="noStrike" kern="1200" dirty="0">
                        <a:solidFill>
                          <a:srgbClr val="000000"/>
                        </a:solidFill>
                        <a:effectLst/>
                        <a:latin typeface="+mn-lt"/>
                        <a:ea typeface="+mn-ea"/>
                        <a:cs typeface="+mn-cs"/>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smtClean="0">
                          <a:solidFill>
                            <a:srgbClr val="000000"/>
                          </a:solidFill>
                          <a:effectLst/>
                          <a:latin typeface="+mn-lt"/>
                          <a:ea typeface="+mn-ea"/>
                          <a:cs typeface="+mn-cs"/>
                        </a:rPr>
                        <a:t>İSTANBUL SAĞLIK VE TEKNOLOJİ 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1.486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33314881"/>
                  </a:ext>
                </a:extLst>
              </a:tr>
              <a:tr h="165389">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31</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tr-TR" sz="800" b="0" i="0" u="none" strike="noStrike" kern="1200" dirty="0">
                          <a:solidFill>
                            <a:srgbClr val="000000"/>
                          </a:solidFill>
                          <a:effectLst/>
                          <a:latin typeface="+mn-lt"/>
                          <a:ea typeface="+mn-ea"/>
                          <a:cs typeface="+mn-cs"/>
                        </a:rPr>
                        <a:t>İSTANBUL TİCARET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9.152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526001258"/>
                  </a:ext>
                </a:extLst>
              </a:tr>
              <a:tr h="165389">
                <a:tc>
                  <a:txBody>
                    <a:bodyPr/>
                    <a:lstStyle/>
                    <a:p>
                      <a:pPr algn="ctr" rtl="0" fontAlgn="ctr"/>
                      <a:r>
                        <a:rPr lang="tr-TR" sz="800" b="0" u="none" strike="noStrike" dirty="0">
                          <a:effectLst/>
                          <a:latin typeface="+mn-lt"/>
                        </a:rPr>
                        <a:t>32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İSTANBUL YENİ YÜZYIL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8.356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490248175"/>
                  </a:ext>
                </a:extLst>
              </a:tr>
              <a:tr h="165389">
                <a:tc>
                  <a:txBody>
                    <a:bodyPr/>
                    <a:lstStyle/>
                    <a:p>
                      <a:pPr algn="ctr" rtl="0" fontAlgn="ctr"/>
                      <a:r>
                        <a:rPr lang="tr-TR" sz="800" b="0" u="none" strike="noStrike" dirty="0">
                          <a:effectLst/>
                          <a:latin typeface="+mn-lt"/>
                        </a:rPr>
                        <a:t>33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İSTİNYE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15.376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888716157"/>
                  </a:ext>
                </a:extLst>
              </a:tr>
              <a:tr h="165389">
                <a:tc>
                  <a:txBody>
                    <a:bodyPr/>
                    <a:lstStyle/>
                    <a:p>
                      <a:pPr algn="ctr" rtl="0" fontAlgn="ctr"/>
                      <a:r>
                        <a:rPr lang="tr-TR" sz="800" b="0" u="none" strike="noStrike" dirty="0">
                          <a:effectLst/>
                          <a:latin typeface="+mn-lt"/>
                        </a:rPr>
                        <a:t>34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KADİR HAS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5.836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420001868"/>
                  </a:ext>
                </a:extLst>
              </a:tr>
              <a:tr h="165389">
                <a:tc>
                  <a:txBody>
                    <a:bodyPr/>
                    <a:lstStyle/>
                    <a:p>
                      <a:pPr algn="ctr" rtl="0" fontAlgn="ctr"/>
                      <a:r>
                        <a:rPr lang="tr-TR" sz="800" b="0" u="none" strike="noStrike" dirty="0">
                          <a:effectLst/>
                          <a:latin typeface="+mn-lt"/>
                        </a:rPr>
                        <a:t>35</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KOÇ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764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9.325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30992514"/>
                  </a:ext>
                </a:extLst>
              </a:tr>
              <a:tr h="165389">
                <a:tc>
                  <a:txBody>
                    <a:bodyPr/>
                    <a:lstStyle/>
                    <a:p>
                      <a:pPr algn="ctr" rtl="0" fontAlgn="ctr"/>
                      <a:r>
                        <a:rPr lang="tr-TR" sz="800" b="0" u="none" strike="noStrike" dirty="0">
                          <a:effectLst/>
                          <a:latin typeface="+mn-lt"/>
                        </a:rPr>
                        <a:t>36</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MALTEPE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9.900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697546183"/>
                  </a:ext>
                </a:extLst>
              </a:tr>
              <a:tr h="165389">
                <a:tc>
                  <a:txBody>
                    <a:bodyPr/>
                    <a:lstStyle/>
                    <a:p>
                      <a:pPr algn="ctr" rtl="0" fontAlgn="ctr"/>
                      <a:r>
                        <a:rPr lang="tr-TR" sz="800" b="0" u="none" strike="noStrike" dirty="0">
                          <a:effectLst/>
                          <a:latin typeface="+mn-lt"/>
                        </a:rPr>
                        <a:t>37</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MEF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4.339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85737744"/>
                  </a:ext>
                </a:extLst>
              </a:tr>
              <a:tr h="165389">
                <a:tc>
                  <a:txBody>
                    <a:bodyPr/>
                    <a:lstStyle/>
                    <a:p>
                      <a:pPr algn="ctr" rtl="0" fontAlgn="ctr"/>
                      <a:r>
                        <a:rPr lang="tr-TR" sz="800" b="0" u="none" strike="noStrike" dirty="0">
                          <a:effectLst/>
                          <a:latin typeface="+mn-lt"/>
                        </a:rPr>
                        <a:t>38</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NİŞANTAŞI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29.368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247964901"/>
                  </a:ext>
                </a:extLst>
              </a:tr>
              <a:tr h="165389">
                <a:tc>
                  <a:txBody>
                    <a:bodyPr/>
                    <a:lstStyle/>
                    <a:p>
                      <a:pPr algn="ctr" rtl="0" fontAlgn="ctr"/>
                      <a:r>
                        <a:rPr lang="tr-TR" sz="800" b="0" u="none" strike="noStrike" dirty="0">
                          <a:effectLst/>
                          <a:latin typeface="+mn-lt"/>
                        </a:rPr>
                        <a:t>39</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OKAN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655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16.974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28152399"/>
                  </a:ext>
                </a:extLst>
              </a:tr>
              <a:tr h="165389">
                <a:tc>
                  <a:txBody>
                    <a:bodyPr/>
                    <a:lstStyle/>
                    <a:p>
                      <a:pPr algn="ctr" rtl="0" fontAlgn="ctr"/>
                      <a:r>
                        <a:rPr lang="tr-TR" sz="800" b="0" u="none" strike="noStrike" dirty="0">
                          <a:effectLst/>
                          <a:latin typeface="+mn-lt"/>
                        </a:rPr>
                        <a:t>40</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ÖZYEĞİN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8.862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6652521"/>
                  </a:ext>
                </a:extLst>
              </a:tr>
              <a:tr h="165389">
                <a:tc>
                  <a:txBody>
                    <a:bodyPr/>
                    <a:lstStyle/>
                    <a:p>
                      <a:pPr algn="ctr" rtl="0" fontAlgn="ctr"/>
                      <a:r>
                        <a:rPr lang="tr-TR" sz="800" b="0" u="none" strike="noStrike" dirty="0">
                          <a:effectLst/>
                          <a:latin typeface="+mn-lt"/>
                        </a:rPr>
                        <a:t>41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PİRİ REİS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5.963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957566172"/>
                  </a:ext>
                </a:extLst>
              </a:tr>
              <a:tr h="165389">
                <a:tc>
                  <a:txBody>
                    <a:bodyPr/>
                    <a:lstStyle/>
                    <a:p>
                      <a:pPr algn="ctr" rtl="0" fontAlgn="ctr"/>
                      <a:r>
                        <a:rPr lang="tr-TR" sz="800" b="0" u="none" strike="noStrike" dirty="0" smtClean="0">
                          <a:effectLst/>
                          <a:latin typeface="+mn-lt"/>
                        </a:rPr>
                        <a:t>42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SABANCI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6.288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040202291"/>
                  </a:ext>
                </a:extLst>
              </a:tr>
              <a:tr h="165389">
                <a:tc>
                  <a:txBody>
                    <a:bodyPr/>
                    <a:lstStyle/>
                    <a:p>
                      <a:pPr algn="ctr" rtl="0" fontAlgn="ctr"/>
                      <a:r>
                        <a:rPr lang="tr-TR" sz="800" b="0" u="none" strike="noStrike" dirty="0" smtClean="0">
                          <a:effectLst/>
                          <a:latin typeface="+mn-lt"/>
                        </a:rPr>
                        <a:t>43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ÜSKÜDAR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552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23.629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60579261"/>
                  </a:ext>
                </a:extLst>
              </a:tr>
              <a:tr h="165389">
                <a:tc>
                  <a:txBody>
                    <a:bodyPr/>
                    <a:lstStyle/>
                    <a:p>
                      <a:pPr algn="ctr" rtl="0" fontAlgn="ctr"/>
                      <a:r>
                        <a:rPr lang="tr-TR" sz="800" b="0" u="none" strike="noStrike" dirty="0" smtClean="0">
                          <a:effectLst/>
                          <a:latin typeface="+mn-lt"/>
                        </a:rPr>
                        <a:t>44</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l" rtl="0" fontAlgn="ctr"/>
                      <a:r>
                        <a:rPr lang="tr-TR" sz="800" b="0" i="0" u="none" strike="noStrike" dirty="0">
                          <a:solidFill>
                            <a:srgbClr val="000000"/>
                          </a:solidFill>
                          <a:effectLst/>
                          <a:latin typeface="+mn-lt"/>
                        </a:rPr>
                        <a:t>YEDİTEPE ÜNİVERSİTESİ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1.040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17.378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519563747"/>
                  </a:ext>
                </a:extLst>
              </a:tr>
              <a:tr h="165389">
                <a:tc gridSpan="2">
                  <a:txBody>
                    <a:bodyPr/>
                    <a:lstStyle/>
                    <a:p>
                      <a:pPr algn="l" rtl="0" fontAlgn="ctr"/>
                      <a:r>
                        <a:rPr lang="tr-TR" sz="800" b="1" u="none" strike="noStrike" dirty="0">
                          <a:solidFill>
                            <a:srgbClr val="14213D"/>
                          </a:solidFill>
                          <a:effectLst/>
                          <a:latin typeface="+mn-lt"/>
                        </a:rPr>
                        <a:t>VAKIF ÜNİVERSTİLERİ TOPLAMI</a:t>
                      </a:r>
                      <a:endParaRPr lang="tr-TR" sz="8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hMerge="1">
                  <a:txBody>
                    <a:bodyPr/>
                    <a:lstStyle/>
                    <a:p>
                      <a:endParaRPr lang="tr-TR"/>
                    </a:p>
                  </a:txBody>
                  <a:tcPr/>
                </a:tc>
                <a:tc>
                  <a:txBody>
                    <a:bodyPr/>
                    <a:lstStyle/>
                    <a:p>
                      <a:pPr algn="ctr" rtl="0" fontAlgn="ctr"/>
                      <a:r>
                        <a:rPr lang="tr-TR" sz="700" b="1" i="0" u="none" strike="noStrike">
                          <a:solidFill>
                            <a:srgbClr val="FF0000"/>
                          </a:solidFill>
                          <a:effectLst/>
                          <a:latin typeface="Bookman Old Style" panose="02050604050505020204" pitchFamily="18" charset="0"/>
                        </a:rPr>
                        <a:t>298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a:solidFill>
                            <a:srgbClr val="FF0000"/>
                          </a:solidFill>
                          <a:effectLst/>
                          <a:latin typeface="Bookman Old Style" panose="02050604050505020204" pitchFamily="18" charset="0"/>
                        </a:rPr>
                        <a:t>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a:solidFill>
                            <a:srgbClr val="FF0000"/>
                          </a:solidFill>
                          <a:effectLst/>
                          <a:latin typeface="Bookman Old Style" panose="02050604050505020204" pitchFamily="18" charset="0"/>
                        </a:rPr>
                        <a:t>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a:solidFill>
                            <a:srgbClr val="FF0000"/>
                          </a:solidFill>
                          <a:effectLst/>
                          <a:latin typeface="Bookman Old Style" panose="02050604050505020204" pitchFamily="18" charset="0"/>
                        </a:rPr>
                        <a:t>87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a:solidFill>
                            <a:srgbClr val="FF0000"/>
                          </a:solidFill>
                          <a:effectLst/>
                          <a:latin typeface="Bookman Old Style" panose="02050604050505020204" pitchFamily="18" charset="0"/>
                        </a:rPr>
                        <a:t>19.890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a:solidFill>
                            <a:srgbClr val="FF0000"/>
                          </a:solidFill>
                          <a:effectLst/>
                          <a:latin typeface="Bookman Old Style" panose="02050604050505020204" pitchFamily="18" charset="0"/>
                        </a:rPr>
                        <a:t>518.960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863065968"/>
                  </a:ext>
                </a:extLst>
              </a:tr>
              <a:tr h="157584">
                <a:tc>
                  <a:txBody>
                    <a:bodyPr/>
                    <a:lstStyle/>
                    <a:p>
                      <a:pPr algn="ctr" rtl="0" fontAlgn="ctr"/>
                      <a:r>
                        <a:rPr lang="tr-TR" sz="800" b="0" u="none" strike="noStrike" dirty="0">
                          <a:effectLst/>
                          <a:latin typeface="+mn-lt"/>
                        </a:rPr>
                        <a:t>1</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800" b="0" i="0" u="none" strike="noStrike" kern="1200" dirty="0">
                          <a:solidFill>
                            <a:srgbClr val="000000"/>
                          </a:solidFill>
                          <a:effectLst/>
                          <a:latin typeface="+mn-lt"/>
                          <a:ea typeface="+mn-ea"/>
                          <a:cs typeface="+mn-cs"/>
                        </a:rPr>
                        <a:t>ATAŞEHİR ADIGÜZEL MYO</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662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17611963"/>
                  </a:ext>
                </a:extLst>
              </a:tr>
              <a:tr h="157584">
                <a:tc>
                  <a:txBody>
                    <a:bodyPr/>
                    <a:lstStyle/>
                    <a:p>
                      <a:pPr algn="ctr" rtl="0" fontAlgn="ctr"/>
                      <a:r>
                        <a:rPr lang="tr-TR" sz="800" b="0" i="0" u="none" strike="noStrike" dirty="0">
                          <a:solidFill>
                            <a:schemeClr val="tx1"/>
                          </a:solidFill>
                          <a:effectLst/>
                          <a:latin typeface="+mn-lt"/>
                        </a:rPr>
                        <a:t>2</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800" b="0" i="0" u="none" strike="noStrike" kern="1200" dirty="0">
                          <a:solidFill>
                            <a:srgbClr val="000000"/>
                          </a:solidFill>
                          <a:effectLst/>
                          <a:latin typeface="+mn-lt"/>
                          <a:ea typeface="+mn-ea"/>
                          <a:cs typeface="+mn-cs"/>
                        </a:rPr>
                        <a:t>İSTANBUL ŞİŞLİ MYO</a:t>
                      </a: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74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4.178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42920277"/>
                  </a:ext>
                </a:extLst>
              </a:tr>
              <a:tr h="157584">
                <a:tc>
                  <a:txBody>
                    <a:bodyPr/>
                    <a:lstStyle/>
                    <a:p>
                      <a:pPr algn="ctr" rtl="0" fontAlgn="ctr"/>
                      <a:r>
                        <a:rPr lang="tr-TR" sz="800" b="0" i="0" u="none" strike="noStrike" dirty="0" smtClean="0">
                          <a:solidFill>
                            <a:srgbClr val="000000"/>
                          </a:solidFill>
                          <a:effectLst/>
                          <a:latin typeface="+mn-lt"/>
                        </a:rPr>
                        <a:t>3</a:t>
                      </a:r>
                      <a:endParaRPr lang="tr-TR" sz="800" b="0" i="0" u="none" strike="noStrike" dirty="0">
                        <a:solidFill>
                          <a:srgbClr val="000000"/>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tr-TR" sz="800" b="0" i="0" u="none" strike="noStrike" kern="1200" dirty="0" smtClean="0">
                          <a:solidFill>
                            <a:srgbClr val="000000"/>
                          </a:solidFill>
                          <a:effectLst/>
                          <a:latin typeface="+mn-lt"/>
                          <a:ea typeface="+mn-ea"/>
                          <a:cs typeface="+mn-cs"/>
                        </a:rPr>
                        <a:t>İSTANBUL SAĞLIK VE SOSYAL BİLİMLER MESLEK YÜKSEKOKULU </a:t>
                      </a:r>
                      <a:endParaRPr lang="tr-TR" sz="800" b="0" i="0" u="none" strike="noStrike" kern="1200" dirty="0">
                        <a:solidFill>
                          <a:srgbClr val="000000"/>
                        </a:solidFill>
                        <a:effectLst/>
                        <a:latin typeface="+mn-lt"/>
                        <a:ea typeface="+mn-ea"/>
                        <a:cs typeface="+mn-cs"/>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a:solidFill>
                            <a:srgbClr val="000000"/>
                          </a:solidFill>
                          <a:effectLst/>
                          <a:latin typeface="Calibri" panose="020F0502020204030204" pitchFamily="34" charset="0"/>
                        </a:rPr>
                        <a:t>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800" b="0" i="0" u="none" strike="noStrike" dirty="0">
                          <a:solidFill>
                            <a:srgbClr val="000000"/>
                          </a:solidFill>
                          <a:effectLst/>
                          <a:latin typeface="Calibri" panose="020F0502020204030204" pitchFamily="34" charset="0"/>
                        </a:rPr>
                        <a:t>1.044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48343825"/>
                  </a:ext>
                </a:extLst>
              </a:tr>
              <a:tr h="157584">
                <a:tc gridSpan="2">
                  <a:txBody>
                    <a:bodyPr/>
                    <a:lstStyle/>
                    <a:p>
                      <a:pPr algn="l" rtl="0" fontAlgn="ctr"/>
                      <a:r>
                        <a:rPr lang="tr-TR" sz="800" b="1" u="none" strike="noStrike" dirty="0">
                          <a:solidFill>
                            <a:srgbClr val="14213D"/>
                          </a:solidFill>
                          <a:effectLst/>
                          <a:latin typeface="+mn-lt"/>
                        </a:rPr>
                        <a:t>VAKIF MYO TOPLAMI</a:t>
                      </a:r>
                      <a:endParaRPr lang="tr-TR" sz="8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hMerge="1">
                  <a:txBody>
                    <a:bodyPr/>
                    <a:lstStyle/>
                    <a:p>
                      <a:endParaRPr lang="tr-TR"/>
                    </a:p>
                  </a:txBody>
                  <a:tcPr/>
                </a:tc>
                <a:tc>
                  <a:txBody>
                    <a:bodyPr/>
                    <a:lstStyle/>
                    <a:p>
                      <a:pPr algn="ctr" rtl="0" fontAlgn="ctr"/>
                      <a:r>
                        <a:rPr lang="tr-TR" sz="700" b="1" i="0" u="none" strike="noStrike">
                          <a:solidFill>
                            <a:srgbClr val="FF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a:solidFill>
                            <a:srgbClr val="FF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a:solidFill>
                            <a:srgbClr val="FF0000"/>
                          </a:solidFill>
                          <a:effectLst/>
                          <a:latin typeface="Bookman Old Style" panose="02050604050505020204" pitchFamily="18" charset="0"/>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a:solidFill>
                            <a:srgbClr val="FF0000"/>
                          </a:solidFill>
                          <a:effectLst/>
                          <a:latin typeface="Bookman Old Style" panose="02050604050505020204" pitchFamily="18" charset="0"/>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a:solidFill>
                            <a:srgbClr val="FF0000"/>
                          </a:solidFill>
                          <a:effectLst/>
                          <a:latin typeface="Bookman Old Style" panose="02050604050505020204" pitchFamily="18" charset="0"/>
                        </a:rPr>
                        <a:t>128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700" b="1" i="0" u="none" strike="noStrike" dirty="0">
                          <a:solidFill>
                            <a:srgbClr val="FF0000"/>
                          </a:solidFill>
                          <a:effectLst/>
                          <a:latin typeface="Bookman Old Style" panose="02050604050505020204" pitchFamily="18" charset="0"/>
                        </a:rPr>
                        <a:t>5.884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750308114"/>
                  </a:ext>
                </a:extLst>
              </a:tr>
              <a:tr h="232867">
                <a:tc gridSpan="2">
                  <a:txBody>
                    <a:bodyPr/>
                    <a:lstStyle/>
                    <a:p>
                      <a:pPr algn="ctr" rtl="0" fontAlgn="ctr"/>
                      <a:r>
                        <a:rPr lang="tr-TR" sz="1000" b="1" u="none" strike="noStrike" dirty="0">
                          <a:solidFill>
                            <a:srgbClr val="14213D"/>
                          </a:solidFill>
                          <a:effectLst/>
                          <a:latin typeface="+mn-lt"/>
                        </a:rPr>
                        <a:t>GENEL TOPLAM</a:t>
                      </a:r>
                      <a:endParaRPr lang="tr-TR" sz="1000" b="1" i="0" u="none" strike="noStrike" dirty="0">
                        <a:solidFill>
                          <a:srgbClr val="14213D"/>
                        </a:solidFill>
                        <a:effectLst/>
                        <a:latin typeface="+mn-lt"/>
                      </a:endParaRPr>
                    </a:p>
                  </a:txBody>
                  <a:tcPr marL="3101" marR="3101" marT="3101"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a:txBody>
                    <a:bodyPr/>
                    <a:lstStyle/>
                    <a:p>
                      <a:pPr algn="ctr" rtl="0" fontAlgn="ctr"/>
                      <a:r>
                        <a:rPr lang="tr-TR" sz="1000" b="1" i="0" u="none" strike="noStrike" dirty="0">
                          <a:solidFill>
                            <a:srgbClr val="002060"/>
                          </a:solidFill>
                          <a:effectLst/>
                          <a:latin typeface="Bookman Old Style" panose="02050604050505020204" pitchFamily="18" charset="0"/>
                        </a:rPr>
                        <a:t>298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a:solidFill>
                            <a:srgbClr val="002060"/>
                          </a:solidFill>
                          <a:effectLst/>
                          <a:latin typeface="Bookman Old Style" panose="02050604050505020204" pitchFamily="18" charset="0"/>
                        </a:rPr>
                        <a:t>36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a:solidFill>
                            <a:srgbClr val="002060"/>
                          </a:solidFill>
                          <a:effectLst/>
                          <a:latin typeface="Bookman Old Style" panose="02050604050505020204" pitchFamily="18" charset="0"/>
                        </a:rPr>
                        <a:t>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a:solidFill>
                            <a:srgbClr val="002060"/>
                          </a:solidFill>
                          <a:effectLst/>
                          <a:latin typeface="Bookman Old Style" panose="02050604050505020204" pitchFamily="18" charset="0"/>
                        </a:rPr>
                        <a:t>87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a:solidFill>
                            <a:srgbClr val="002060"/>
                          </a:solidFill>
                          <a:effectLst/>
                          <a:latin typeface="Bookman Old Style" panose="02050604050505020204" pitchFamily="18" charset="0"/>
                        </a:rPr>
                        <a:t>20.018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rtl="0" fontAlgn="ctr"/>
                      <a:r>
                        <a:rPr lang="tr-TR" sz="1000" b="1" i="0" u="none" strike="noStrike" dirty="0">
                          <a:solidFill>
                            <a:srgbClr val="002060"/>
                          </a:solidFill>
                          <a:effectLst/>
                          <a:latin typeface="Bookman Old Style" panose="02050604050505020204" pitchFamily="18" charset="0"/>
                        </a:rPr>
                        <a:t>524.844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588760566"/>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VAKIF ÜNİVERSİTELERİ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30122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7"/>
          <p:cNvGraphicFramePr>
            <a:graphicFrameLocks/>
          </p:cNvGraphicFramePr>
          <p:nvPr>
            <p:extLst/>
          </p:nvPr>
        </p:nvGraphicFramePr>
        <p:xfrm>
          <a:off x="98613" y="1526418"/>
          <a:ext cx="6511737" cy="5213117"/>
        </p:xfrm>
        <a:graphic>
          <a:graphicData uri="http://schemas.openxmlformats.org/drawingml/2006/table">
            <a:tbl>
              <a:tblPr>
                <a:effectLst>
                  <a:outerShdw blurRad="50800" dist="38100" dir="5400000" algn="t" rotWithShape="0">
                    <a:prstClr val="black">
                      <a:alpha val="40000"/>
                    </a:prstClr>
                  </a:outerShdw>
                </a:effectLst>
              </a:tblPr>
              <a:tblGrid>
                <a:gridCol w="1162596">
                  <a:extLst>
                    <a:ext uri="{9D8B030D-6E8A-4147-A177-3AD203B41FA5}">
                      <a16:colId xmlns:a16="http://schemas.microsoft.com/office/drawing/2014/main" val="20000"/>
                    </a:ext>
                  </a:extLst>
                </a:gridCol>
                <a:gridCol w="2196014">
                  <a:extLst>
                    <a:ext uri="{9D8B030D-6E8A-4147-A177-3AD203B41FA5}">
                      <a16:colId xmlns:a16="http://schemas.microsoft.com/office/drawing/2014/main" val="20001"/>
                    </a:ext>
                  </a:extLst>
                </a:gridCol>
                <a:gridCol w="904242">
                  <a:extLst>
                    <a:ext uri="{9D8B030D-6E8A-4147-A177-3AD203B41FA5}">
                      <a16:colId xmlns:a16="http://schemas.microsoft.com/office/drawing/2014/main" val="20002"/>
                    </a:ext>
                  </a:extLst>
                </a:gridCol>
                <a:gridCol w="105906">
                  <a:extLst>
                    <a:ext uri="{9D8B030D-6E8A-4147-A177-3AD203B41FA5}">
                      <a16:colId xmlns:a16="http://schemas.microsoft.com/office/drawing/2014/main" val="20003"/>
                    </a:ext>
                  </a:extLst>
                </a:gridCol>
                <a:gridCol w="884994">
                  <a:extLst>
                    <a:ext uri="{9D8B030D-6E8A-4147-A177-3AD203B41FA5}">
                      <a16:colId xmlns:a16="http://schemas.microsoft.com/office/drawing/2014/main" val="965685225"/>
                    </a:ext>
                  </a:extLst>
                </a:gridCol>
                <a:gridCol w="1257985">
                  <a:extLst>
                    <a:ext uri="{9D8B030D-6E8A-4147-A177-3AD203B41FA5}">
                      <a16:colId xmlns:a16="http://schemas.microsoft.com/office/drawing/2014/main" val="20005"/>
                    </a:ext>
                  </a:extLst>
                </a:gridCol>
              </a:tblGrid>
              <a:tr h="74473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YURTLAR</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kern="1200" cap="none" normalizeH="0" baseline="0" dirty="0">
                        <a:ln>
                          <a:noFill/>
                        </a:ln>
                        <a:solidFill>
                          <a:srgbClr val="FF0000"/>
                        </a:solidFill>
                        <a:effectLst/>
                        <a:latin typeface="Times New Roman" pitchFamily="18" charset="0"/>
                        <a:ea typeface="+mn-ea"/>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ERKEK</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4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68580" marR="68580" marT="34290" marB="3429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KIZ</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u="none" strike="noStrike" kern="1200" cap="none" normalizeH="0" baseline="0" dirty="0">
                          <a:ln>
                            <a:noFill/>
                          </a:ln>
                          <a:solidFill>
                            <a:schemeClr val="bg1"/>
                          </a:solidFill>
                          <a:effectLst/>
                        </a:rPr>
                        <a:t>TOPLAM</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744731">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rPr>
                        <a:t>İSTANBUL</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YURT SAYISI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2">
                  <a:txBody>
                    <a:bodyPr/>
                    <a:lstStyle/>
                    <a:p>
                      <a:pPr algn="ctr" rtl="0" fontAlgn="ctr"/>
                      <a:r>
                        <a:rPr lang="tr-TR" sz="1600" b="0" i="0" u="none" strike="noStrike" dirty="0">
                          <a:solidFill>
                            <a:schemeClr val="tx1"/>
                          </a:solidFill>
                          <a:effectLst/>
                          <a:latin typeface="+mn-lt"/>
                        </a:rPr>
                        <a:t>9</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pPr algn="ctr" rtl="0" fontAlgn="ctr"/>
                      <a:endParaRPr lang="tr-TR" sz="14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lang="tr-TR" sz="1600" u="none" strike="noStrike" dirty="0" smtClean="0">
                          <a:effectLst/>
                        </a:rPr>
                        <a:t>14</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smtClean="0">
                          <a:effectLst/>
                        </a:rPr>
                        <a:t>23</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4731">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KAPASİTE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2">
                  <a:txBody>
                    <a:bodyPr/>
                    <a:lstStyle/>
                    <a:p>
                      <a:pPr algn="ctr" rtl="0" fontAlgn="ctr"/>
                      <a:r>
                        <a:rPr lang="tr-TR" sz="1600" u="none" strike="noStrike" dirty="0" smtClean="0">
                          <a:effectLst/>
                        </a:rPr>
                        <a:t>15.958</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pPr algn="ctr" rtl="0" fontAlgn="ctr"/>
                      <a:endParaRPr lang="tr-TR" sz="1400" b="1" i="0" u="none" strike="noStrike" dirty="0">
                        <a:solidFill>
                          <a:srgbClr val="000000"/>
                        </a:solidFill>
                        <a:effectLst/>
                        <a:latin typeface="Bookman Old Style" panose="02050604050505020204" pitchFamily="18" charset="0"/>
                      </a:endParaRPr>
                    </a:p>
                  </a:txBody>
                  <a:tcPr marL="7144" marR="7144" marT="7144"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algn="ctr" rtl="0" fontAlgn="ctr"/>
                      <a:r>
                        <a:rPr lang="tr-TR" sz="1600" u="none" strike="noStrike" dirty="0" smtClean="0">
                          <a:effectLst/>
                        </a:rPr>
                        <a:t>23.684</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smtClean="0">
                          <a:effectLst/>
                        </a:rPr>
                        <a:t>39.642</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44731">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YURT SAYISI (ÖZEL)</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3">
                  <a:txBody>
                    <a:bodyPr/>
                    <a:lstStyle/>
                    <a:p>
                      <a:pPr algn="ctr" fontAlgn="ctr"/>
                      <a:r>
                        <a:rPr lang="tr-TR" sz="1600" b="1" u="none" strike="noStrike" dirty="0"/>
                        <a:t>420</a:t>
                      </a:r>
                      <a:endParaRPr lang="tr-TR" sz="1600" b="1"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pPr algn="r" fontAlgn="ctr"/>
                      <a:endParaRPr lang="tr-TR" sz="1800" b="1" i="0" u="none" strike="noStrike" dirty="0">
                        <a:solidFill>
                          <a:srgbClr val="FF0000"/>
                        </a:solidFill>
                        <a:latin typeface="Bookman Old Style" pitchFamily="18" charset="0"/>
                        <a:cs typeface="Arial" pitchFamily="34" charset="0"/>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a:txBody>
                    <a:bodyPr/>
                    <a:lstStyle/>
                    <a:p>
                      <a:pPr algn="ctr" fontAlgn="ctr"/>
                      <a:r>
                        <a:rPr lang="tr-TR" sz="1600" b="1" u="none" strike="noStrike" dirty="0"/>
                        <a:t>420</a:t>
                      </a:r>
                      <a:endParaRPr lang="tr-TR" sz="1600" b="1" i="0" u="none" strike="noStrike" dirty="0">
                        <a:solidFill>
                          <a:srgbClr val="FF0000"/>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44731">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KAPASİTE (ÖZEL)</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3">
                  <a:txBody>
                    <a:bodyPr/>
                    <a:lstStyle/>
                    <a:p>
                      <a:pPr algn="ctr" fontAlgn="ctr"/>
                      <a:r>
                        <a:rPr lang="tr-TR" sz="1600" b="1" u="none" strike="noStrike" dirty="0">
                          <a:effectLst/>
                        </a:rPr>
                        <a:t>62.644</a:t>
                      </a:r>
                      <a:endParaRPr lang="tr-TR" sz="1600" b="1"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pPr algn="r" fontAlgn="ctr"/>
                      <a:endParaRPr lang="tr-TR" sz="1800" b="1" i="0" u="none" strike="noStrike" dirty="0">
                        <a:solidFill>
                          <a:srgbClr val="FF0000"/>
                        </a:solidFill>
                        <a:effectLst/>
                        <a:latin typeface="Bookman Old Style"/>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a:txBody>
                    <a:bodyPr/>
                    <a:lstStyle/>
                    <a:p>
                      <a:pPr algn="ctr" fontAlgn="ctr"/>
                      <a:r>
                        <a:rPr lang="tr-TR" sz="1600" b="1" u="none" strike="noStrike" dirty="0">
                          <a:effectLst/>
                        </a:rPr>
                        <a:t>62.644</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4473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solidFill>
                            <a:srgbClr val="14213D"/>
                          </a:solidFill>
                          <a:effectLst/>
                        </a:rPr>
                        <a:t>TÜRKİYE</a:t>
                      </a:r>
                      <a:endParaRPr kumimoji="0" lang="tr-TR" sz="16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YURT SAYISI (KAMU) </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u="none" strike="noStrike" dirty="0" smtClean="0">
                          <a:effectLst/>
                        </a:rPr>
                        <a:t>238</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2">
                  <a:txBody>
                    <a:bodyPr/>
                    <a:lstStyle/>
                    <a:p>
                      <a:pPr algn="ctr" rtl="0" fontAlgn="ctr"/>
                      <a:r>
                        <a:rPr lang="tr-TR" sz="1600" u="none" strike="noStrike" dirty="0" smtClean="0">
                          <a:effectLst/>
                        </a:rPr>
                        <a:t>354</a:t>
                      </a:r>
                      <a:endParaRPr lang="tr-TR" sz="1600" b="1" i="0" u="none" strike="noStrike" dirty="0">
                        <a:solidFill>
                          <a:srgbClr val="00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rtl="0" fontAlgn="ctr"/>
                      <a:r>
                        <a:rPr lang="tr-TR" sz="1600" b="0" i="0" u="none" strike="noStrike" dirty="0" smtClean="0">
                          <a:solidFill>
                            <a:schemeClr val="tx1"/>
                          </a:solidFill>
                          <a:effectLst/>
                          <a:latin typeface="+mn-lt"/>
                        </a:rPr>
                        <a:t>592</a:t>
                      </a:r>
                      <a:endParaRPr lang="tr-TR" sz="1600" b="1" i="0" u="none" strike="noStrike" dirty="0">
                        <a:solidFill>
                          <a:srgbClr val="FF0000"/>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44731">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rgbClr val="000099"/>
                        </a:solidFill>
                        <a:effectLst/>
                        <a:latin typeface="Times New Roman" pitchFamily="18" charset="0"/>
                        <a:cs typeface="Times New Roman" pitchFamily="18" charset="0"/>
                      </a:endParaRPr>
                    </a:p>
                  </a:txBody>
                  <a:tcPr anchor="ct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a:ln>
                            <a:noFill/>
                          </a:ln>
                          <a:effectLst/>
                        </a:rPr>
                        <a:t>KAPASİTE (KAMU)</a:t>
                      </a:r>
                      <a:endParaRPr kumimoji="0" lang="tr-TR" sz="16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80" marR="68580" marT="34290" marB="3429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600" b="1" i="0" u="none" strike="noStrike" kern="1200" dirty="0" smtClean="0">
                          <a:solidFill>
                            <a:srgbClr val="000000"/>
                          </a:solidFill>
                          <a:effectLst/>
                          <a:latin typeface="Calibri" panose="020F0502020204030204" pitchFamily="34" charset="0"/>
                          <a:ea typeface="+mn-ea"/>
                          <a:cs typeface="+mn-cs"/>
                        </a:rPr>
                        <a:t>329.572</a:t>
                      </a:r>
                      <a:endParaRPr lang="tr-TR" sz="1600" b="1" i="0" u="none" strike="noStrike" kern="1200" dirty="0">
                        <a:solidFill>
                          <a:srgbClr val="000000"/>
                        </a:solidFill>
                        <a:effectLst/>
                        <a:latin typeface="Calibri" panose="020F0502020204030204" pitchFamily="34" charset="0"/>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gridSpan="2">
                  <a:txBody>
                    <a:bodyPr/>
                    <a:lstStyle/>
                    <a:p>
                      <a:pPr marL="0" algn="ctr" defTabSz="685800" rtl="0" eaLnBrk="1" fontAlgn="ctr" latinLnBrk="0" hangingPunct="1"/>
                      <a:r>
                        <a:rPr lang="tr-TR" sz="1600" b="1" i="0" u="none" strike="noStrike" kern="1200" dirty="0" smtClean="0">
                          <a:solidFill>
                            <a:srgbClr val="000000"/>
                          </a:solidFill>
                          <a:effectLst/>
                          <a:latin typeface="Calibri" panose="020F0502020204030204" pitchFamily="34" charset="0"/>
                          <a:ea typeface="+mn-ea"/>
                          <a:cs typeface="+mn-cs"/>
                        </a:rPr>
                        <a:t>547.370</a:t>
                      </a:r>
                      <a:endParaRPr lang="tr-TR" sz="1600" b="1" i="0" u="none" strike="noStrike" kern="1200" dirty="0">
                        <a:solidFill>
                          <a:srgbClr val="000000"/>
                        </a:solidFill>
                        <a:effectLst/>
                        <a:latin typeface="Calibri" panose="020F0502020204030204" pitchFamily="34" charset="0"/>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hMerge="1">
                  <a:txBody>
                    <a:bodyPr/>
                    <a:lstStyle/>
                    <a:p>
                      <a:endParaRPr lang="tr-TR"/>
                    </a:p>
                  </a:txBody>
                  <a:tcPr/>
                </a:tc>
                <a:tc>
                  <a:txBody>
                    <a:bodyPr/>
                    <a:lstStyle/>
                    <a:p>
                      <a:pPr marL="0" algn="ctr" defTabSz="685800" rtl="0" eaLnBrk="1" fontAlgn="ctr" latinLnBrk="0" hangingPunct="1"/>
                      <a:r>
                        <a:rPr lang="tr-TR" sz="1600" b="1" i="0" u="none" strike="noStrike" kern="1200" dirty="0" smtClean="0">
                          <a:solidFill>
                            <a:srgbClr val="000000"/>
                          </a:solidFill>
                          <a:effectLst/>
                          <a:latin typeface="Calibri" panose="020F0502020204030204" pitchFamily="34" charset="0"/>
                          <a:ea typeface="+mn-ea"/>
                          <a:cs typeface="+mn-cs"/>
                        </a:rPr>
                        <a:t>876.942</a:t>
                      </a:r>
                      <a:endParaRPr lang="tr-TR" sz="1600" b="1" i="0" u="none" strike="noStrike" kern="1200" dirty="0">
                        <a:solidFill>
                          <a:srgbClr val="000000"/>
                        </a:solidFill>
                        <a:effectLst/>
                        <a:latin typeface="Calibri" panose="020F0502020204030204" pitchFamily="34" charset="0"/>
                        <a:ea typeface="+mn-ea"/>
                        <a:cs typeface="+mn-cs"/>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Metin kutusu 3"/>
          <p:cNvSpPr txBox="1"/>
          <p:nvPr/>
        </p:nvSpPr>
        <p:spPr>
          <a:xfrm>
            <a:off x="98613" y="7319325"/>
            <a:ext cx="667746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Karma Yurtlar, Kız Öğrenci Yurtlarına dönüştürüldüğünden; Karma Yurtların toplam kapasitesi, kız öğrenci sayısına dahil edilmiştir</a:t>
            </a:r>
            <a:r>
              <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Karma yurt sayısı 208 ‘</a:t>
            </a:r>
            <a:r>
              <a:rPr kumimoji="0" lang="tr-TR" sz="16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dir</a:t>
            </a:r>
            <a:r>
              <a:rPr kumimoji="0" lang="tr-TR"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endParaRPr kumimoji="0" lang="tr-T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YÜKSEK ÖĞRENİM YURTLARI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ayt Numarası Yer Tutucusu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01574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2209634520"/>
              </p:ext>
            </p:extLst>
          </p:nvPr>
        </p:nvGraphicFramePr>
        <p:xfrm>
          <a:off x="125507" y="893363"/>
          <a:ext cx="6638366" cy="8489177"/>
        </p:xfrm>
        <a:graphic>
          <a:graphicData uri="http://schemas.openxmlformats.org/drawingml/2006/table">
            <a:tbl>
              <a:tblPr>
                <a:effectLst>
                  <a:outerShdw blurRad="50800" dist="38100" dir="5400000" algn="t" rotWithShape="0">
                    <a:prstClr val="black">
                      <a:alpha val="40000"/>
                    </a:prstClr>
                  </a:outerShdw>
                </a:effectLst>
              </a:tblPr>
              <a:tblGrid>
                <a:gridCol w="1957293">
                  <a:extLst>
                    <a:ext uri="{9D8B030D-6E8A-4147-A177-3AD203B41FA5}">
                      <a16:colId xmlns:a16="http://schemas.microsoft.com/office/drawing/2014/main" val="20000"/>
                    </a:ext>
                  </a:extLst>
                </a:gridCol>
                <a:gridCol w="1117600">
                  <a:extLst>
                    <a:ext uri="{9D8B030D-6E8A-4147-A177-3AD203B41FA5}">
                      <a16:colId xmlns:a16="http://schemas.microsoft.com/office/drawing/2014/main" val="4149718034"/>
                    </a:ext>
                  </a:extLst>
                </a:gridCol>
                <a:gridCol w="1193800">
                  <a:extLst>
                    <a:ext uri="{9D8B030D-6E8A-4147-A177-3AD203B41FA5}">
                      <a16:colId xmlns:a16="http://schemas.microsoft.com/office/drawing/2014/main" val="4274671641"/>
                    </a:ext>
                  </a:extLst>
                </a:gridCol>
                <a:gridCol w="1193800">
                  <a:extLst>
                    <a:ext uri="{9D8B030D-6E8A-4147-A177-3AD203B41FA5}">
                      <a16:colId xmlns:a16="http://schemas.microsoft.com/office/drawing/2014/main" val="146519206"/>
                    </a:ext>
                  </a:extLst>
                </a:gridCol>
                <a:gridCol w="1175873">
                  <a:extLst>
                    <a:ext uri="{9D8B030D-6E8A-4147-A177-3AD203B41FA5}">
                      <a16:colId xmlns:a16="http://schemas.microsoft.com/office/drawing/2014/main" val="1041258141"/>
                    </a:ext>
                  </a:extLst>
                </a:gridCol>
              </a:tblGrid>
              <a:tr h="575874">
                <a:tc>
                  <a:txBody>
                    <a:bodyPr/>
                    <a:lstStyle/>
                    <a:p>
                      <a:pPr algn="ctr" fontAlgn="b"/>
                      <a:r>
                        <a:rPr lang="tr-TR" sz="1800" b="1" i="0" u="none" strike="noStrike" dirty="0">
                          <a:solidFill>
                            <a:schemeClr val="bg1"/>
                          </a:solidFill>
                          <a:latin typeface="Calibri" panose="020F0502020204030204" pitchFamily="34" charset="0"/>
                          <a:cs typeface="Arial" pitchFamily="34" charset="0"/>
                        </a:rPr>
                        <a:t>ULAŞIM TÜRÜ</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800" b="1" i="0" u="none" strike="noStrike" dirty="0" smtClean="0">
                          <a:solidFill>
                            <a:schemeClr val="bg1"/>
                          </a:solidFill>
                          <a:latin typeface="Calibri" panose="020F0502020204030204" pitchFamily="34" charset="0"/>
                          <a:cs typeface="Arial" pitchFamily="34" charset="0"/>
                        </a:rPr>
                        <a:t>2019</a:t>
                      </a:r>
                      <a:endParaRPr lang="tr-TR" sz="1800" b="1" i="0" u="none" strike="noStrike" dirty="0">
                        <a:solidFill>
                          <a:schemeClr val="bg1"/>
                        </a:solidFill>
                        <a:latin typeface="Calibri" panose="020F0502020204030204" pitchFamily="34" charset="0"/>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800" b="1" i="0" u="none" strike="noStrike" dirty="0" smtClean="0">
                          <a:solidFill>
                            <a:schemeClr val="bg1"/>
                          </a:solidFill>
                          <a:latin typeface="Calibri" panose="020F0502020204030204" pitchFamily="34" charset="0"/>
                          <a:cs typeface="Arial" pitchFamily="34" charset="0"/>
                        </a:rPr>
                        <a:t>2020</a:t>
                      </a:r>
                      <a:endParaRPr lang="tr-TR" sz="1800" b="1" i="0" u="none" strike="noStrike" dirty="0">
                        <a:solidFill>
                          <a:schemeClr val="bg1"/>
                        </a:solidFill>
                        <a:latin typeface="Calibri" panose="020F0502020204030204" pitchFamily="34" charset="0"/>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800" b="1" i="0" u="none" strike="noStrike" dirty="0" smtClean="0">
                          <a:solidFill>
                            <a:schemeClr val="bg1"/>
                          </a:solidFill>
                          <a:latin typeface="Calibri" panose="020F0502020204030204" pitchFamily="34" charset="0"/>
                          <a:cs typeface="Arial" pitchFamily="34" charset="0"/>
                        </a:rPr>
                        <a:t>2021</a:t>
                      </a:r>
                      <a:endParaRPr lang="tr-TR" sz="1800" b="1" i="0" u="none" strike="noStrike" dirty="0">
                        <a:solidFill>
                          <a:schemeClr val="bg1"/>
                        </a:solidFill>
                        <a:latin typeface="Calibri" panose="020F0502020204030204" pitchFamily="34" charset="0"/>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ctr"/>
                      <a:r>
                        <a:rPr lang="tr-TR" sz="1800" b="1" i="0" u="none" strike="noStrike" dirty="0" smtClean="0">
                          <a:solidFill>
                            <a:schemeClr val="bg1"/>
                          </a:solidFill>
                          <a:latin typeface="Calibri" panose="020F0502020204030204" pitchFamily="34" charset="0"/>
                          <a:cs typeface="Arial" pitchFamily="34" charset="0"/>
                        </a:rPr>
                        <a:t>2022</a:t>
                      </a:r>
                      <a:endParaRPr lang="tr-TR" sz="1800" b="1" i="0" u="none" strike="noStrike" dirty="0">
                        <a:solidFill>
                          <a:schemeClr val="bg1"/>
                        </a:solidFill>
                        <a:latin typeface="Calibri" panose="020F0502020204030204" pitchFamily="34" charset="0"/>
                        <a:cs typeface="Arial" pitchFamily="34" charset="0"/>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17177">
                <a:tc gridSpan="5">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400" b="1" i="0" u="none" strike="noStrike" baseline="0" dirty="0" smtClean="0">
                          <a:solidFill>
                            <a:srgbClr val="14213D"/>
                          </a:solidFill>
                          <a:effectLst/>
                          <a:latin typeface="Calibri" panose="020F0502020204030204" pitchFamily="34" charset="0"/>
                        </a:rPr>
                        <a:t>RAYLI SİSTEM İLE TAŞINAN TOPLAM TAŞINAN YOLCU SAYISI (Gün/</a:t>
                      </a:r>
                      <a:r>
                        <a:rPr lang="tr-TR" sz="1400" b="1" i="0" u="none" strike="noStrike" baseline="0" dirty="0" err="1" smtClean="0">
                          <a:solidFill>
                            <a:srgbClr val="14213D"/>
                          </a:solidFill>
                          <a:effectLst/>
                          <a:latin typeface="Calibri" panose="020F0502020204030204" pitchFamily="34" charset="0"/>
                        </a:rPr>
                        <a:t>Maks</a:t>
                      </a:r>
                      <a:r>
                        <a:rPr lang="tr-TR" sz="1400" b="1" i="0" u="none" strike="noStrike" baseline="0" dirty="0" smtClean="0">
                          <a:solidFill>
                            <a:srgbClr val="14213D"/>
                          </a:solidFill>
                          <a:effectLst/>
                          <a:latin typeface="Calibri" panose="020F0502020204030204" pitchFamily="34" charset="0"/>
                        </a:rPr>
                        <a:t>.)</a:t>
                      </a:r>
                      <a:endParaRPr lang="tr-TR" sz="1400" b="1" i="0" u="none" strike="noStrike" dirty="0" smtClean="0">
                        <a:solidFill>
                          <a:srgbClr val="14213D"/>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57075538"/>
                  </a:ext>
                </a:extLst>
              </a:tr>
              <a:tr h="294012">
                <a:tc>
                  <a:txBody>
                    <a:bodyPr/>
                    <a:lstStyle/>
                    <a:p>
                      <a:pPr algn="l" fontAlgn="b"/>
                      <a:r>
                        <a:rPr lang="tr-TR" sz="1200" b="1" i="0" u="none" strike="noStrike" dirty="0">
                          <a:solidFill>
                            <a:schemeClr val="tx1"/>
                          </a:solidFill>
                          <a:latin typeface="Calibri" panose="020F0502020204030204" pitchFamily="34" charset="0"/>
                          <a:cs typeface="Arial" pitchFamily="34" charset="0"/>
                        </a:rPr>
                        <a:t>METRO (YER ALTI)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1.257.327</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441.300</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641.501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1.580.431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961">
                <a:tc>
                  <a:txBody>
                    <a:bodyPr/>
                    <a:lstStyle/>
                    <a:p>
                      <a:pPr algn="l" fontAlgn="b"/>
                      <a:r>
                        <a:rPr lang="tr-TR" sz="1200" b="1" i="0" u="none" strike="noStrike" dirty="0">
                          <a:solidFill>
                            <a:schemeClr val="tx1"/>
                          </a:solidFill>
                          <a:latin typeface="Calibri" panose="020F0502020204030204" pitchFamily="34" charset="0"/>
                          <a:cs typeface="Arial" pitchFamily="34" charset="0"/>
                        </a:rPr>
                        <a:t>HAFİF RAYLI (YER ÜSTÜ)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869.572</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248.658</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240.251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541.670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4012">
                <a:tc>
                  <a:txBody>
                    <a:bodyPr/>
                    <a:lstStyle/>
                    <a:p>
                      <a:pPr algn="l" fontAlgn="b"/>
                      <a:r>
                        <a:rPr lang="tr-TR" sz="1200" b="1" i="0" u="none" strike="noStrike" dirty="0">
                          <a:solidFill>
                            <a:schemeClr val="tx1"/>
                          </a:solidFill>
                          <a:latin typeface="Calibri" panose="020F0502020204030204" pitchFamily="34" charset="0"/>
                          <a:cs typeface="Arial" pitchFamily="34" charset="0"/>
                        </a:rPr>
                        <a:t>MARMARAY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550.871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229.408</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303.644</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804.640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4012">
                <a:tc>
                  <a:txBody>
                    <a:bodyPr/>
                    <a:lstStyle/>
                    <a:p>
                      <a:pPr algn="l" fontAlgn="b"/>
                      <a:r>
                        <a:rPr lang="tr-TR" sz="1200" b="1" i="0" u="none" strike="noStrike" dirty="0">
                          <a:solidFill>
                            <a:schemeClr val="tx1"/>
                          </a:solidFill>
                          <a:latin typeface="Calibri" panose="020F0502020204030204" pitchFamily="34" charset="0"/>
                          <a:cs typeface="Arial" pitchFamily="34" charset="0"/>
                        </a:rPr>
                        <a:t>TRAMVAY</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682.001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316.202</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407.627</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793.721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701799421"/>
                  </a:ext>
                </a:extLst>
              </a:tr>
              <a:tr h="294012">
                <a:tc>
                  <a:txBody>
                    <a:bodyPr/>
                    <a:lstStyle/>
                    <a:p>
                      <a:pPr algn="l" fontAlgn="b"/>
                      <a:r>
                        <a:rPr lang="tr-TR" sz="1200" b="1" i="0" u="none" strike="noStrike" dirty="0">
                          <a:solidFill>
                            <a:schemeClr val="tx1"/>
                          </a:solidFill>
                          <a:latin typeface="Calibri" panose="020F0502020204030204" pitchFamily="34" charset="0"/>
                          <a:cs typeface="Arial" pitchFamily="34" charset="0"/>
                        </a:rPr>
                        <a:t>FÜNİKÜLER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32.861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24.079</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13.908</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64.037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4012">
                <a:tc>
                  <a:txBody>
                    <a:bodyPr/>
                    <a:lstStyle/>
                    <a:p>
                      <a:pPr algn="l" fontAlgn="b"/>
                      <a:r>
                        <a:rPr lang="tr-TR" sz="1200" b="1" i="0" u="none" strike="noStrike" dirty="0">
                          <a:solidFill>
                            <a:schemeClr val="tx1"/>
                          </a:solidFill>
                          <a:latin typeface="Calibri" panose="020F0502020204030204" pitchFamily="34" charset="0"/>
                          <a:cs typeface="Arial" pitchFamily="34" charset="0"/>
                        </a:rPr>
                        <a:t>TELEFERİK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11.793</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2.408</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smtClean="0">
                          <a:solidFill>
                            <a:schemeClr val="tx1"/>
                          </a:solidFill>
                          <a:latin typeface="Calibri" panose="020F0502020204030204" pitchFamily="34" charset="0"/>
                          <a:ea typeface="+mn-ea"/>
                          <a:cs typeface="Arial" pitchFamily="34" charset="0"/>
                        </a:rPr>
                        <a:t>3.223</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9.063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3704">
                <a:tc>
                  <a:txBody>
                    <a:bodyPr/>
                    <a:lstStyle/>
                    <a:p>
                      <a:pPr algn="l" fontAlgn="b"/>
                      <a:r>
                        <a:rPr lang="tr-TR" sz="1200" b="1" i="0" u="none" strike="noStrike" dirty="0" smtClean="0">
                          <a:solidFill>
                            <a:srgbClr val="FF5400"/>
                          </a:solidFill>
                          <a:latin typeface="Calibri" panose="020F0502020204030204" pitchFamily="34" charset="0"/>
                          <a:cs typeface="Arial" pitchFamily="34" charset="0"/>
                        </a:rPr>
                        <a:t>TOPLAM</a:t>
                      </a:r>
                      <a:endParaRPr lang="tr-TR" sz="1200" b="1" i="0" u="none" strike="noStrike" dirty="0">
                        <a:solidFill>
                          <a:srgbClr val="FF5400"/>
                        </a:solidFill>
                        <a:latin typeface="Calibri" panose="020F0502020204030204" pitchFamily="34" charset="0"/>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smtClean="0">
                          <a:solidFill>
                            <a:srgbClr val="FF5400"/>
                          </a:solidFill>
                          <a:effectLst/>
                          <a:latin typeface="+mn-lt"/>
                        </a:rPr>
                        <a:t>3.404.425</a:t>
                      </a:r>
                      <a:endParaRPr lang="tr-TR" sz="1200" b="1" i="0" u="none" strike="noStrike" dirty="0">
                        <a:solidFill>
                          <a:srgbClr val="FF54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smtClean="0">
                          <a:solidFill>
                            <a:srgbClr val="FF5400"/>
                          </a:solidFill>
                          <a:effectLst/>
                          <a:latin typeface="+mn-lt"/>
                        </a:rPr>
                        <a:t>1.262.055</a:t>
                      </a:r>
                      <a:endParaRPr lang="tr-TR" sz="1200" b="1" i="0" u="none" strike="noStrike" dirty="0">
                        <a:solidFill>
                          <a:srgbClr val="FF54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smtClean="0">
                          <a:solidFill>
                            <a:srgbClr val="FF5400"/>
                          </a:solidFill>
                          <a:effectLst/>
                          <a:latin typeface="+mn-lt"/>
                        </a:rPr>
                        <a:t>1.610.154</a:t>
                      </a:r>
                      <a:endParaRPr lang="tr-TR" sz="1200" b="1" i="0" u="none" strike="noStrike" dirty="0">
                        <a:solidFill>
                          <a:srgbClr val="FF54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2640C"/>
                          </a:solidFill>
                          <a:effectLst/>
                          <a:latin typeface="+mn-lt"/>
                        </a:rPr>
                        <a:t>3.793.562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4012">
                <a:tc gridSpan="5">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baseline="0" dirty="0" smtClean="0">
                          <a:solidFill>
                            <a:srgbClr val="14213D"/>
                          </a:solidFill>
                          <a:effectLst/>
                          <a:latin typeface="Calibri" panose="020F0502020204030204" pitchFamily="34" charset="0"/>
                        </a:rPr>
                        <a:t>LASTİKLİ ARAÇLAR İLE TAŞINAN TOPLAM TAŞINAN YOLCU SAYISI (Gün/</a:t>
                      </a:r>
                      <a:r>
                        <a:rPr lang="tr-TR" sz="1400" b="1" i="0" u="none" strike="noStrike" baseline="0" dirty="0" err="1" smtClean="0">
                          <a:solidFill>
                            <a:srgbClr val="14213D"/>
                          </a:solidFill>
                          <a:effectLst/>
                          <a:latin typeface="Calibri" panose="020F0502020204030204" pitchFamily="34" charset="0"/>
                        </a:rPr>
                        <a:t>Maks</a:t>
                      </a:r>
                      <a:r>
                        <a:rPr lang="tr-TR" sz="1400" b="1" i="0" u="none" strike="noStrike" baseline="0" dirty="0" smtClean="0">
                          <a:solidFill>
                            <a:srgbClr val="14213D"/>
                          </a:solidFill>
                          <a:effectLst/>
                          <a:latin typeface="Calibri" panose="020F0502020204030204" pitchFamily="34" charset="0"/>
                        </a:rPr>
                        <a:t>.)</a:t>
                      </a:r>
                      <a:endParaRPr lang="tr-TR" sz="1400" b="1" i="0" u="none" strike="noStrike" dirty="0" smtClean="0">
                        <a:solidFill>
                          <a:srgbClr val="14213D"/>
                        </a:solidFill>
                        <a:effectLst/>
                        <a:latin typeface="Calibri" panose="020F0502020204030204" pitchFamily="34" charset="0"/>
                      </a:endParaRPr>
                    </a:p>
                  </a:txBody>
                  <a:tcPr marL="44450" marR="44450"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09538567"/>
                  </a:ext>
                </a:extLst>
              </a:tr>
              <a:tr h="294012">
                <a:tc>
                  <a:txBody>
                    <a:bodyPr/>
                    <a:lstStyle/>
                    <a:p>
                      <a:pPr algn="l" fontAlgn="ctr"/>
                      <a:r>
                        <a:rPr lang="tr-TR" sz="1200" b="1" i="0" u="none" strike="noStrike">
                          <a:solidFill>
                            <a:srgbClr val="000000"/>
                          </a:solidFill>
                          <a:effectLst/>
                          <a:latin typeface="+mn-lt"/>
                        </a:rPr>
                        <a:t>İETT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1.149.114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512.118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596.091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1.421.509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4012">
                <a:tc>
                  <a:txBody>
                    <a:bodyPr/>
                    <a:lstStyle/>
                    <a:p>
                      <a:pPr algn="l" fontAlgn="ctr"/>
                      <a:r>
                        <a:rPr lang="tr-TR" sz="1200" b="1" i="0" u="none" strike="noStrike" dirty="0">
                          <a:solidFill>
                            <a:srgbClr val="000000"/>
                          </a:solidFill>
                          <a:effectLst/>
                          <a:latin typeface="+mn-lt"/>
                        </a:rPr>
                        <a:t>METROBÜS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1.059.021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452.861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565.959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mn-lt"/>
                        </a:rPr>
                        <a:t>1.071.035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94012">
                <a:tc>
                  <a:txBody>
                    <a:bodyPr/>
                    <a:lstStyle/>
                    <a:p>
                      <a:pPr algn="l" fontAlgn="ctr"/>
                      <a:r>
                        <a:rPr lang="tr-TR" sz="1200" b="1" i="0" u="none" strike="noStrike">
                          <a:solidFill>
                            <a:srgbClr val="000000"/>
                          </a:solidFill>
                          <a:effectLst/>
                          <a:latin typeface="+mn-lt"/>
                        </a:rPr>
                        <a:t>ÖZEL HALK OTOBÜSÜ</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mn-lt"/>
                        </a:rPr>
                        <a:t>3.017.293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1.235.093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1.298.157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mn-lt"/>
                        </a:rPr>
                        <a:t>2.390.110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1929">
                <a:tc>
                  <a:txBody>
                    <a:bodyPr/>
                    <a:lstStyle/>
                    <a:p>
                      <a:pPr algn="l" fontAlgn="ctr"/>
                      <a:r>
                        <a:rPr lang="tr-TR" sz="1200" b="1" i="0" u="none" strike="noStrike">
                          <a:solidFill>
                            <a:srgbClr val="000000"/>
                          </a:solidFill>
                          <a:effectLst/>
                          <a:latin typeface="+mn-lt"/>
                        </a:rPr>
                        <a:t>MİNİBÜS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mn-lt"/>
                        </a:rPr>
                        <a:t>2.911.163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1.100.260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mn-lt"/>
                        </a:rPr>
                        <a:t>1.243.294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1.243.294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92179173"/>
                  </a:ext>
                </a:extLst>
              </a:tr>
              <a:tr h="285307">
                <a:tc>
                  <a:txBody>
                    <a:bodyPr/>
                    <a:lstStyle/>
                    <a:p>
                      <a:pPr algn="l" fontAlgn="ctr"/>
                      <a:r>
                        <a:rPr lang="tr-TR" sz="1200" b="1" i="0" u="none" strike="noStrike">
                          <a:solidFill>
                            <a:srgbClr val="000000"/>
                          </a:solidFill>
                          <a:effectLst/>
                          <a:latin typeface="+mn-lt"/>
                        </a:rPr>
                        <a:t>TAKSİ-TAKSİ DOLMUŞ</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mn-lt"/>
                        </a:rPr>
                        <a:t>1.403.949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1.123.159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mn-lt"/>
                        </a:rPr>
                        <a:t>1.727.999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1.727.999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034748509"/>
                  </a:ext>
                </a:extLst>
              </a:tr>
              <a:tr h="270294">
                <a:tc>
                  <a:txBody>
                    <a:bodyPr/>
                    <a:lstStyle/>
                    <a:p>
                      <a:pPr algn="l" fontAlgn="ctr"/>
                      <a:r>
                        <a:rPr lang="tr-TR" sz="1200" b="1" i="0" u="none" strike="noStrike" dirty="0">
                          <a:solidFill>
                            <a:srgbClr val="000000"/>
                          </a:solidFill>
                          <a:effectLst/>
                          <a:latin typeface="+mn-lt"/>
                        </a:rPr>
                        <a:t>SERVİS</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2.867.502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781.609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mn-lt"/>
                        </a:rPr>
                        <a:t>883.218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888.218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53831200"/>
                  </a:ext>
                </a:extLst>
              </a:tr>
              <a:tr h="293704">
                <a:tc>
                  <a:txBody>
                    <a:bodyPr/>
                    <a:lstStyle/>
                    <a:p>
                      <a:pPr algn="l" rtl="0" fontAlgn="b"/>
                      <a:r>
                        <a:rPr lang="tr-TR" sz="1200" b="1" i="0" u="none" strike="noStrike" dirty="0" smtClean="0">
                          <a:solidFill>
                            <a:srgbClr val="FF5400"/>
                          </a:solidFill>
                          <a:effectLst/>
                          <a:latin typeface="Calibri" panose="020F0502020204030204" pitchFamily="34" charset="0"/>
                        </a:rPr>
                        <a:t>TOPLAM</a:t>
                      </a:r>
                      <a:endParaRPr lang="tr-TR" sz="1200" b="1" i="0" u="none" strike="noStrike" dirty="0">
                        <a:solidFill>
                          <a:srgbClr val="FF54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2640C"/>
                          </a:solidFill>
                          <a:effectLst/>
                          <a:latin typeface="+mn-lt"/>
                        </a:rPr>
                        <a:t>12.408.042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2640C"/>
                          </a:solidFill>
                          <a:effectLst/>
                          <a:latin typeface="+mn-lt"/>
                        </a:rPr>
                        <a:t>5.205.100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2640C"/>
                          </a:solidFill>
                          <a:effectLst/>
                          <a:latin typeface="+mn-lt"/>
                        </a:rPr>
                        <a:t>6.314.718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1" i="0" u="none" strike="noStrike" dirty="0">
                          <a:solidFill>
                            <a:srgbClr val="F2640C"/>
                          </a:solidFill>
                          <a:effectLst/>
                          <a:latin typeface="+mn-lt"/>
                        </a:rPr>
                        <a:t>8.742.165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94012">
                <a:tc gridSpan="5">
                  <a:txBody>
                    <a:bodyPr/>
                    <a:lstStyle/>
                    <a:p>
                      <a:pPr algn="ctr" rtl="0" fontAlgn="b"/>
                      <a:r>
                        <a:rPr lang="tr-TR" sz="1400" b="1" i="0" u="none" strike="noStrike" dirty="0">
                          <a:solidFill>
                            <a:srgbClr val="14213D"/>
                          </a:solidFill>
                          <a:effectLst/>
                          <a:latin typeface="Calibri" panose="020F0502020204030204" pitchFamily="34" charset="0"/>
                        </a:rPr>
                        <a:t>DENİZ ARAÇLARI </a:t>
                      </a:r>
                      <a:r>
                        <a:rPr lang="tr-TR" sz="1400" b="1" i="0" u="none" strike="noStrike" baseline="0" dirty="0">
                          <a:solidFill>
                            <a:srgbClr val="14213D"/>
                          </a:solidFill>
                          <a:effectLst/>
                          <a:latin typeface="Calibri" panose="020F0502020204030204" pitchFamily="34" charset="0"/>
                        </a:rPr>
                        <a:t>TOPLAM TAŞINAN YOLCU SAYISI </a:t>
                      </a:r>
                      <a:r>
                        <a:rPr lang="tr-TR" sz="1400" b="1" i="0" u="none" strike="noStrike" baseline="0" dirty="0" smtClean="0">
                          <a:solidFill>
                            <a:srgbClr val="14213D"/>
                          </a:solidFill>
                          <a:effectLst/>
                          <a:latin typeface="Calibri" panose="020F0502020204030204" pitchFamily="34" charset="0"/>
                        </a:rPr>
                        <a:t>(Gün/</a:t>
                      </a:r>
                      <a:r>
                        <a:rPr lang="tr-TR" sz="1400" b="1" i="0" u="none" strike="noStrike" baseline="0" dirty="0" err="1" smtClean="0">
                          <a:solidFill>
                            <a:srgbClr val="14213D"/>
                          </a:solidFill>
                          <a:effectLst/>
                          <a:latin typeface="Calibri" panose="020F0502020204030204" pitchFamily="34" charset="0"/>
                        </a:rPr>
                        <a:t>Maks</a:t>
                      </a:r>
                      <a:r>
                        <a:rPr lang="tr-TR" sz="1400" b="1" i="0" u="none" strike="noStrike" baseline="0" dirty="0" smtClean="0">
                          <a:solidFill>
                            <a:srgbClr val="14213D"/>
                          </a:solidFill>
                          <a:effectLst/>
                          <a:latin typeface="Calibri" panose="020F0502020204030204" pitchFamily="34" charset="0"/>
                        </a:rPr>
                        <a:t>.)</a:t>
                      </a:r>
                      <a:endParaRPr lang="tr-TR" sz="1400" b="1" i="0" u="none" strike="noStrike" dirty="0">
                        <a:solidFill>
                          <a:srgbClr val="14213D"/>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61862000"/>
                  </a:ext>
                </a:extLst>
              </a:tr>
              <a:tr h="294012">
                <a:tc>
                  <a:txBody>
                    <a:bodyPr/>
                    <a:lstStyle/>
                    <a:p>
                      <a:pPr algn="l" rtl="0" fontAlgn="b"/>
                      <a:r>
                        <a:rPr lang="tr-TR" sz="1200" b="1" i="0" u="none" strike="noStrike" dirty="0">
                          <a:solidFill>
                            <a:srgbClr val="000000"/>
                          </a:solidFill>
                          <a:effectLst/>
                          <a:latin typeface="Calibri" panose="020F0502020204030204" pitchFamily="34" charset="0"/>
                        </a:rPr>
                        <a:t>ŞEHİR HATLARI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fontAlgn="ctr" latinLnBrk="0" hangingPunct="1">
                        <a:spcAft>
                          <a:spcPts val="0"/>
                        </a:spcAft>
                      </a:pPr>
                      <a:r>
                        <a:rPr lang="tr-TR" sz="1200" b="0" i="0" u="none" strike="noStrike" kern="1200" dirty="0" smtClean="0">
                          <a:solidFill>
                            <a:srgbClr val="000000"/>
                          </a:solidFill>
                          <a:effectLst/>
                          <a:latin typeface="Calibri" panose="020F0502020204030204" pitchFamily="34" charset="0"/>
                          <a:ea typeface="+mn-ea"/>
                          <a:cs typeface="+mn-cs"/>
                        </a:rPr>
                        <a:t>268.443</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53.450</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64.138</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274.050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94012">
                <a:tc>
                  <a:txBody>
                    <a:bodyPr/>
                    <a:lstStyle/>
                    <a:p>
                      <a:pPr algn="l" rtl="0" fontAlgn="b"/>
                      <a:r>
                        <a:rPr lang="tr-TR" sz="1200" b="1" i="0" u="none" strike="noStrike" dirty="0">
                          <a:solidFill>
                            <a:srgbClr val="000000"/>
                          </a:solidFill>
                          <a:effectLst/>
                          <a:latin typeface="Calibri" panose="020F0502020204030204" pitchFamily="34" charset="0"/>
                        </a:rPr>
                        <a:t>İDO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fontAlgn="ctr" latinLnBrk="0" hangingPunct="1">
                        <a:spcAft>
                          <a:spcPts val="0"/>
                        </a:spcAft>
                      </a:pPr>
                      <a:r>
                        <a:rPr lang="tr-TR" sz="1200" b="0" i="0" u="none" strike="noStrike" kern="1200" dirty="0" smtClean="0">
                          <a:solidFill>
                            <a:srgbClr val="000000"/>
                          </a:solidFill>
                          <a:effectLst/>
                          <a:latin typeface="Calibri" panose="020F0502020204030204" pitchFamily="34" charset="0"/>
                          <a:ea typeface="+mn-ea"/>
                          <a:cs typeface="+mn-cs"/>
                        </a:rPr>
                        <a:t>163.434</a:t>
                      </a:r>
                      <a:endParaRPr lang="tr-TR"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rgbClr val="000000"/>
                          </a:solidFill>
                          <a:effectLst/>
                          <a:latin typeface="Calibri" panose="020F0502020204030204" pitchFamily="34" charset="0"/>
                        </a:rPr>
                        <a:t>3.096</a:t>
                      </a: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rgbClr val="000000"/>
                          </a:solidFill>
                          <a:effectLst/>
                          <a:latin typeface="Calibri" panose="020F0502020204030204" pitchFamily="34" charset="0"/>
                        </a:rPr>
                        <a:t>3.261</a:t>
                      </a: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solidFill>
                            <a:srgbClr val="000000"/>
                          </a:solidFill>
                          <a:effectLst/>
                          <a:latin typeface="+mn-lt"/>
                        </a:rPr>
                        <a:t>9.493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94012">
                <a:tc>
                  <a:txBody>
                    <a:bodyPr/>
                    <a:lstStyle/>
                    <a:p>
                      <a:pPr algn="l" rtl="0" fontAlgn="b"/>
                      <a:r>
                        <a:rPr lang="tr-TR" sz="1200" b="1" i="0" u="none" strike="noStrike" dirty="0">
                          <a:solidFill>
                            <a:srgbClr val="000000"/>
                          </a:solidFill>
                          <a:effectLst/>
                          <a:latin typeface="Calibri" panose="020F0502020204030204" pitchFamily="34" charset="0"/>
                        </a:rPr>
                        <a:t>DENTUR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rgbClr val="000000"/>
                          </a:solidFill>
                          <a:effectLst/>
                          <a:latin typeface="Calibri" panose="020F0502020204030204" pitchFamily="34" charset="0"/>
                        </a:rPr>
                        <a:t>59.538</a:t>
                      </a: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29.295</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31.552</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  97.438 </a:t>
                      </a:r>
                      <a:endParaRPr lang="tr-TR" sz="1200"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47215">
                <a:tc>
                  <a:txBody>
                    <a:bodyPr/>
                    <a:lstStyle/>
                    <a:p>
                      <a:pPr algn="l" rtl="0" fontAlgn="b"/>
                      <a:r>
                        <a:rPr lang="tr-TR" sz="1200" b="1" i="0" u="none" strike="noStrike" dirty="0">
                          <a:solidFill>
                            <a:srgbClr val="000000"/>
                          </a:solidFill>
                          <a:effectLst/>
                          <a:latin typeface="Calibri" panose="020F0502020204030204" pitchFamily="34" charset="0"/>
                        </a:rPr>
                        <a:t>TURYOL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rgbClr val="000000"/>
                          </a:solidFill>
                          <a:effectLst/>
                          <a:latin typeface="Calibri" panose="020F0502020204030204" pitchFamily="34" charset="0"/>
                        </a:rPr>
                        <a:t>43.853</a:t>
                      </a: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rgbClr val="000000"/>
                          </a:solidFill>
                          <a:effectLst/>
                          <a:latin typeface="Calibri" panose="020F0502020204030204" pitchFamily="34" charset="0"/>
                        </a:rPr>
                        <a:t>20.665</a:t>
                      </a: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dirty="0" smtClean="0">
                          <a:solidFill>
                            <a:srgbClr val="000000"/>
                          </a:solidFill>
                          <a:effectLst/>
                          <a:latin typeface="Calibri" panose="020F0502020204030204" pitchFamily="34" charset="0"/>
                        </a:rPr>
                        <a:t>21.768</a:t>
                      </a: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78.665</a:t>
                      </a:r>
                      <a:endParaRPr lang="tr-TR" sz="1200"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70937">
                <a:tc>
                  <a:txBody>
                    <a:bodyPr/>
                    <a:lstStyle/>
                    <a:p>
                      <a:pPr algn="l" rtl="0" fontAlgn="b"/>
                      <a:r>
                        <a:rPr lang="tr-TR" sz="1200" b="1" i="0" u="none" strike="noStrike" dirty="0" smtClean="0">
                          <a:solidFill>
                            <a:srgbClr val="000000"/>
                          </a:solidFill>
                          <a:effectLst/>
                          <a:latin typeface="Calibri" panose="020F0502020204030204" pitchFamily="34" charset="0"/>
                        </a:rPr>
                        <a:t>BEYDEN</a:t>
                      </a:r>
                      <a:endParaRPr lang="tr-TR" sz="12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rowSpan="3">
                  <a:txBody>
                    <a:bodyPr/>
                    <a:lstStyle/>
                    <a:p>
                      <a:pPr algn="ctr"/>
                      <a:r>
                        <a:rPr lang="tr-TR" dirty="0" smtClean="0"/>
                        <a:t>273.010</a:t>
                      </a:r>
                      <a:endParaRPr lang="tr-TR"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rowSpan="3">
                  <a:txBody>
                    <a:bodyPr/>
                    <a:lstStyle/>
                    <a:p>
                      <a:pPr algn="ctr"/>
                      <a:r>
                        <a:rPr lang="tr-TR" dirty="0" smtClean="0"/>
                        <a:t>8.835</a:t>
                      </a:r>
                      <a:endParaRPr lang="tr-TR"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rowSpan="3">
                  <a:txBody>
                    <a:bodyPr/>
                    <a:lstStyle/>
                    <a:p>
                      <a:pPr algn="ctr"/>
                      <a:r>
                        <a:rPr lang="tr-TR" dirty="0" smtClean="0"/>
                        <a:t>8.239</a:t>
                      </a:r>
                      <a:endParaRPr lang="tr-TR"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3.173</a:t>
                      </a:r>
                      <a:endParaRPr lang="tr-TR" sz="1200"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129013050"/>
                  </a:ext>
                </a:extLst>
              </a:tr>
              <a:tr h="360390">
                <a:tc>
                  <a:txBody>
                    <a:bodyPr/>
                    <a:lstStyle/>
                    <a:p>
                      <a:pPr algn="l" rtl="0" fontAlgn="b"/>
                      <a:r>
                        <a:rPr lang="tr-TR" sz="1200" b="1" i="0" u="none" strike="noStrike" dirty="0" smtClean="0">
                          <a:solidFill>
                            <a:srgbClr val="000000"/>
                          </a:solidFill>
                          <a:effectLst/>
                          <a:latin typeface="Calibri" panose="020F0502020204030204" pitchFamily="34" charset="0"/>
                        </a:rPr>
                        <a:t>PRENSTUR İSTANBUL KARTAL</a:t>
                      </a:r>
                      <a:endParaRPr lang="tr-TR" sz="12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vMerge="1">
                  <a:txBody>
                    <a:bodyPr/>
                    <a:lstStyle/>
                    <a:p>
                      <a:pPr algn="ctr"/>
                      <a:endParaRPr lang="tr-TR"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vMerge="1">
                  <a:txBody>
                    <a:bodyPr/>
                    <a:lstStyle/>
                    <a:p>
                      <a:endParaRPr lang="tr-TR"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vMerge="1">
                  <a:txBody>
                    <a:bodyPr/>
                    <a:lstStyle/>
                    <a:p>
                      <a:endParaRPr lang="tr-TR"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 27.639</a:t>
                      </a:r>
                      <a:endParaRPr lang="tr-TR" sz="1200"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738141105"/>
                  </a:ext>
                </a:extLst>
              </a:tr>
              <a:tr h="300325">
                <a:tc>
                  <a:txBody>
                    <a:bodyPr/>
                    <a:lstStyle/>
                    <a:p>
                      <a:pPr algn="l" rtl="0" fontAlgn="b"/>
                      <a:r>
                        <a:rPr lang="tr-TR" sz="1200" b="1" i="0" u="none" strike="noStrike" dirty="0" smtClean="0">
                          <a:solidFill>
                            <a:srgbClr val="000000"/>
                          </a:solidFill>
                          <a:effectLst/>
                          <a:latin typeface="Calibri" panose="020F0502020204030204" pitchFamily="34" charset="0"/>
                        </a:rPr>
                        <a:t>MAVİ MARMARA</a:t>
                      </a:r>
                      <a:endParaRPr lang="tr-TR" sz="1200" b="1"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vMerge="1">
                  <a:txBody>
                    <a:bodyPr/>
                    <a:lstStyle/>
                    <a:p>
                      <a:pPr algn="ctr"/>
                      <a:endParaRPr lang="tr-TR"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vMerge="1">
                  <a:txBody>
                    <a:bodyPr/>
                    <a:lstStyle/>
                    <a:p>
                      <a:endParaRPr lang="tr-TR"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vMerge="1">
                  <a:txBody>
                    <a:bodyPr/>
                    <a:lstStyle/>
                    <a:p>
                      <a:endParaRPr lang="tr-TR"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31.252</a:t>
                      </a:r>
                      <a:endParaRPr lang="tr-TR" sz="1200"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366605781"/>
                  </a:ext>
                </a:extLst>
              </a:tr>
              <a:tr h="309420">
                <a:tc>
                  <a:txBody>
                    <a:bodyPr/>
                    <a:lstStyle/>
                    <a:p>
                      <a:pPr algn="l" rtl="0" fontAlgn="b"/>
                      <a:r>
                        <a:rPr lang="tr-TR" sz="1200" b="1" i="0" u="none" strike="noStrike" dirty="0" smtClean="0">
                          <a:solidFill>
                            <a:srgbClr val="FF5400"/>
                          </a:solidFill>
                          <a:effectLst/>
                          <a:latin typeface="Calibri" panose="020F0502020204030204" pitchFamily="34" charset="0"/>
                        </a:rPr>
                        <a:t>TOPLAM</a:t>
                      </a:r>
                      <a:endParaRPr lang="tr-TR" sz="1200" b="1" i="0" u="none" strike="noStrike" dirty="0">
                        <a:solidFill>
                          <a:srgbClr val="FF54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smtClean="0">
                          <a:solidFill>
                            <a:srgbClr val="FF5400"/>
                          </a:solidFill>
                          <a:effectLst/>
                          <a:latin typeface="Calibri" panose="020F0502020204030204" pitchFamily="34" charset="0"/>
                        </a:rPr>
                        <a:t>808.278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smtClean="0">
                          <a:solidFill>
                            <a:srgbClr val="FF5400"/>
                          </a:solidFill>
                          <a:effectLst/>
                          <a:latin typeface="Calibri" panose="020F0502020204030204" pitchFamily="34" charset="0"/>
                        </a:rPr>
                        <a:t>115.341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rtl="0" fontAlgn="b"/>
                      <a:r>
                        <a:rPr lang="tr-TR" sz="1200" b="1" i="0" u="none" strike="noStrike" dirty="0" smtClean="0">
                          <a:solidFill>
                            <a:srgbClr val="FF5400"/>
                          </a:solidFill>
                          <a:effectLst/>
                          <a:latin typeface="Calibri" panose="020F0502020204030204" pitchFamily="34" charset="0"/>
                        </a:rPr>
                        <a:t>128.958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tc>
                  <a:txBody>
                    <a:bodyPr/>
                    <a:lstStyle/>
                    <a:p>
                      <a:pPr algn="ctr"/>
                      <a:r>
                        <a:rPr lang="tr-TR" sz="1200" b="1" dirty="0" smtClean="0">
                          <a:solidFill>
                            <a:srgbClr val="F2640C"/>
                          </a:solidFill>
                        </a:rPr>
                        <a:t>521.710</a:t>
                      </a:r>
                      <a:endParaRPr lang="tr-TR" sz="1200" b="1" dirty="0">
                        <a:solidFill>
                          <a:srgbClr val="F2640C"/>
                        </a:solidFill>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472784">
                <a:tc>
                  <a:txBody>
                    <a:bodyPr/>
                    <a:lstStyle/>
                    <a:p>
                      <a:pPr algn="l" rtl="0" fontAlgn="b"/>
                      <a:r>
                        <a:rPr lang="tr-TR" sz="1600" b="1" i="0" u="none" strike="noStrike" dirty="0">
                          <a:solidFill>
                            <a:srgbClr val="14213D"/>
                          </a:solidFill>
                          <a:effectLst/>
                          <a:latin typeface="Calibri" panose="020F0502020204030204" pitchFamily="34" charset="0"/>
                        </a:rPr>
                        <a:t>GENEL TOPLAM</a:t>
                      </a:r>
                    </a:p>
                  </a:txBody>
                  <a:tcPr marL="9525" marR="9525" marT="9525" marB="0" anchor="ctr">
                    <a:lnL w="12700"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600" b="1" i="0" u="none" strike="noStrike" dirty="0" smtClean="0">
                          <a:solidFill>
                            <a:srgbClr val="14213D"/>
                          </a:solidFill>
                          <a:effectLst/>
                          <a:latin typeface="Calibri" panose="020F0502020204030204" pitchFamily="34" charset="0"/>
                        </a:rPr>
                        <a:t>16.620.745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600" b="1" i="0" u="none" strike="noStrike" dirty="0" smtClean="0">
                          <a:solidFill>
                            <a:srgbClr val="14213D"/>
                          </a:solidFill>
                          <a:effectLst/>
                          <a:latin typeface="Calibri" panose="020F0502020204030204" pitchFamily="34" charset="0"/>
                        </a:rPr>
                        <a:t>6.582.496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600" b="1" i="0" u="none" strike="noStrike" dirty="0" smtClean="0">
                          <a:solidFill>
                            <a:srgbClr val="14213D"/>
                          </a:solidFill>
                          <a:effectLst/>
                          <a:latin typeface="Calibri" panose="020F0502020204030204" pitchFamily="34" charset="0"/>
                        </a:rPr>
                        <a:t>8.053.830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tc>
                  <a:txBody>
                    <a:bodyPr/>
                    <a:lstStyle/>
                    <a:p>
                      <a:pPr algn="ctr" rtl="0" fontAlgn="b"/>
                      <a:r>
                        <a:rPr lang="tr-TR" sz="1600" b="1" i="0" u="none" strike="noStrike" dirty="0" smtClean="0">
                          <a:solidFill>
                            <a:srgbClr val="14213D"/>
                          </a:solidFill>
                          <a:effectLst/>
                          <a:latin typeface="Calibri" panose="020F0502020204030204" pitchFamily="34" charset="0"/>
                        </a:rPr>
                        <a:t>13.057.437</a:t>
                      </a:r>
                      <a:endParaRPr lang="tr-TR" sz="1600" b="1" i="0" u="none" strike="noStrike" dirty="0">
                        <a:solidFill>
                          <a:srgbClr val="14213D"/>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12700" cap="flat" cmpd="sng" algn="ctr">
                      <a:solidFill>
                        <a:srgbClr val="14213D"/>
                      </a:solidFill>
                      <a:prstDash val="solid"/>
                      <a:round/>
                      <a:headEnd type="none" w="med" len="med"/>
                      <a:tailEnd type="none" w="med" len="med"/>
                    </a:lnR>
                    <a:lnT w="12700" cap="flat" cmpd="sng" algn="ctr">
                      <a:solidFill>
                        <a:srgbClr val="14213D"/>
                      </a:solidFill>
                      <a:prstDash val="solid"/>
                      <a:round/>
                      <a:headEnd type="none" w="med" len="med"/>
                      <a:tailEnd type="none" w="med" len="med"/>
                    </a:lnT>
                    <a:lnB w="12700"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17"/>
                  </a:ext>
                </a:extLst>
              </a:tr>
            </a:tbl>
          </a:graphicData>
        </a:graphic>
      </p:graphicFrame>
      <p:sp>
        <p:nvSpPr>
          <p:cNvPr id="6" name="Dikdörtgen 5"/>
          <p:cNvSpPr/>
          <p:nvPr/>
        </p:nvSpPr>
        <p:spPr>
          <a:xfrm>
            <a:off x="63473" y="42120"/>
            <a:ext cx="6830143" cy="707886"/>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TOPLU TAŞIMA İLE  GÜNLÜK TAŞINAN </a:t>
            </a:r>
            <a:endParaRPr kumimoji="0" lang="tr-TR" sz="2000" b="0"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YOLCU SAYISI </a:t>
            </a:r>
            <a:endPar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45726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2348443294"/>
              </p:ext>
            </p:extLst>
          </p:nvPr>
        </p:nvGraphicFramePr>
        <p:xfrm>
          <a:off x="146816" y="867723"/>
          <a:ext cx="6548716" cy="2061008"/>
        </p:xfrm>
        <a:graphic>
          <a:graphicData uri="http://schemas.openxmlformats.org/drawingml/2006/table">
            <a:tbl>
              <a:tblPr>
                <a:effectLst>
                  <a:outerShdw blurRad="50800" dist="38100" dir="5400000" algn="t" rotWithShape="0">
                    <a:prstClr val="black">
                      <a:alpha val="40000"/>
                    </a:prstClr>
                  </a:outerShdw>
                </a:effectLst>
              </a:tblPr>
              <a:tblGrid>
                <a:gridCol w="2280002">
                  <a:extLst>
                    <a:ext uri="{9D8B030D-6E8A-4147-A177-3AD203B41FA5}">
                      <a16:colId xmlns:a16="http://schemas.microsoft.com/office/drawing/2014/main" val="20000"/>
                    </a:ext>
                  </a:extLst>
                </a:gridCol>
                <a:gridCol w="2282429">
                  <a:extLst>
                    <a:ext uri="{9D8B030D-6E8A-4147-A177-3AD203B41FA5}">
                      <a16:colId xmlns:a16="http://schemas.microsoft.com/office/drawing/2014/main" val="20001"/>
                    </a:ext>
                  </a:extLst>
                </a:gridCol>
                <a:gridCol w="1986285">
                  <a:extLst>
                    <a:ext uri="{9D8B030D-6E8A-4147-A177-3AD203B41FA5}">
                      <a16:colId xmlns:a16="http://schemas.microsoft.com/office/drawing/2014/main" val="20002"/>
                    </a:ext>
                  </a:extLst>
                </a:gridCol>
              </a:tblGrid>
              <a:tr h="5575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TRAFİĞE KAYITLI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MOTORLU ARAÇ SAYISI</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BİR ÖNCEKİ YILA GÖRE ARTIŞ SAYISI</a:t>
                      </a:r>
                      <a:endParaRPr kumimoji="0" lang="tr-TR" sz="1400" b="0" i="0" u="none" strike="noStrike" cap="none" normalizeH="0" baseline="0" dirty="0">
                        <a:ln>
                          <a:noFill/>
                        </a:ln>
                        <a:solidFill>
                          <a:schemeClr val="bg1"/>
                        </a:solidFill>
                        <a:effectLst/>
                        <a:latin typeface="Calibri" panose="020F0502020204030204" pitchFamily="34" charset="0"/>
                        <a:cs typeface="Arial" pitchFamily="34" charset="0"/>
                      </a:endParaRPr>
                    </a:p>
                  </a:txBody>
                  <a:tcPr marL="43721" marR="43721" marT="0" marB="0" anchor="ctr" horzOverflow="overflow">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71730">
                <a:tc>
                  <a:txBody>
                    <a:bodyPr/>
                    <a:lstStyle/>
                    <a:p>
                      <a:pPr marL="0" algn="ctr" defTabSz="914400" rtl="0" eaLnBrk="1" fontAlgn="ctr" latinLnBrk="0" hangingPunct="1"/>
                      <a:r>
                        <a:rPr lang="tr-TR" sz="1400" b="1" i="0" u="none" strike="noStrike" kern="1200" dirty="0" smtClean="0">
                          <a:solidFill>
                            <a:srgbClr val="14213D"/>
                          </a:solidFill>
                          <a:effectLst/>
                          <a:latin typeface="Calibri" panose="020F0502020204030204" pitchFamily="34" charset="0"/>
                          <a:ea typeface="+mn-ea"/>
                          <a:cs typeface="+mn-cs"/>
                        </a:rPr>
                        <a:t>2019</a:t>
                      </a:r>
                      <a:endParaRPr lang="tr-TR" sz="1400" b="1" i="0" u="none" strike="noStrike" kern="1200" dirty="0">
                        <a:solidFill>
                          <a:srgbClr val="14213D"/>
                        </a:solidFill>
                        <a:effectLst/>
                        <a:latin typeface="Calibri" panose="020F0502020204030204" pitchFamily="34" charset="0"/>
                        <a:ea typeface="+mn-ea"/>
                        <a:cs typeface="+mn-cs"/>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spcAft>
                          <a:spcPts val="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4.190.910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-48.244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71730">
                <a:tc>
                  <a:txBody>
                    <a:bodyPr/>
                    <a:lstStyle/>
                    <a:p>
                      <a:pPr marL="0" algn="ctr" defTabSz="914400" rtl="0" eaLnBrk="1" latinLnBrk="0" hangingPunct="1">
                        <a:spcAft>
                          <a:spcPts val="0"/>
                        </a:spcAft>
                      </a:pPr>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2020 </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spcAft>
                          <a:spcPts val="0"/>
                        </a:spcAf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4.388.118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197.208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92767">
                <a:tc>
                  <a:txBody>
                    <a:bodyPr/>
                    <a:lstStyle/>
                    <a:p>
                      <a:pPr marL="0" algn="ctr" defTabSz="914400" rtl="0" eaLnBrk="1" fontAlgn="ctr" latinLnBrk="0" hangingPunct="1"/>
                      <a:r>
                        <a:rPr lang="tr-TR" sz="1400" b="1" i="0" u="none" strike="noStrike" kern="1200" dirty="0" smtClean="0">
                          <a:solidFill>
                            <a:srgbClr val="14213D"/>
                          </a:solidFill>
                          <a:effectLst/>
                          <a:latin typeface="Calibri" panose="020F0502020204030204" pitchFamily="34" charset="0"/>
                          <a:ea typeface="+mn-ea"/>
                          <a:cs typeface="+mn-cs"/>
                        </a:rPr>
                        <a:t>2021 </a:t>
                      </a:r>
                      <a:endParaRPr lang="tr-TR" sz="1400" b="1" i="0" u="none" strike="noStrike" kern="1200" dirty="0">
                        <a:solidFill>
                          <a:srgbClr val="14213D"/>
                        </a:solidFill>
                        <a:effectLst/>
                        <a:latin typeface="Calibri" panose="020F0502020204030204" pitchFamily="34" charset="0"/>
                        <a:ea typeface="+mn-ea"/>
                        <a:cs typeface="+mn-cs"/>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spcAft>
                          <a:spcPts val="0"/>
                        </a:spcAf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4.644.743</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256.625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67186">
                <a:tc>
                  <a:txBody>
                    <a:bodyPr/>
                    <a:lstStyle/>
                    <a:p>
                      <a:pPr marL="0" algn="ctr" defTabSz="914400" rtl="0" eaLnBrk="1" fontAlgn="ctr" latinLnBrk="0" hangingPunct="1"/>
                      <a:r>
                        <a:rPr lang="tr-TR" sz="1400" b="1" i="0" u="none" strike="noStrike" kern="1200" dirty="0" smtClean="0">
                          <a:solidFill>
                            <a:srgbClr val="14213D"/>
                          </a:solidFill>
                          <a:effectLst/>
                          <a:latin typeface="Calibri" panose="020F0502020204030204" pitchFamily="34" charset="0"/>
                          <a:ea typeface="+mn-ea"/>
                          <a:cs typeface="+mn-cs"/>
                        </a:rPr>
                        <a:t>2022</a:t>
                      </a:r>
                      <a:endParaRPr lang="tr-TR" sz="1400" b="1" i="0" u="none" strike="noStrike" kern="1200" dirty="0">
                        <a:solidFill>
                          <a:srgbClr val="14213D"/>
                        </a:solidFill>
                        <a:effectLst/>
                        <a:latin typeface="Calibri" panose="020F0502020204030204" pitchFamily="34" charset="0"/>
                        <a:ea typeface="+mn-ea"/>
                        <a:cs typeface="+mn-cs"/>
                      </a:endParaRPr>
                    </a:p>
                  </a:txBody>
                  <a:tcPr marL="43721" marR="43721"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400" dirty="0" smtClean="0">
                          <a:latin typeface="+mn-lt"/>
                        </a:rPr>
                        <a:t>4.940.010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dirty="0" smtClean="0"/>
                        <a:t> 295.267</a:t>
                      </a:r>
                      <a:endParaRPr lang="tr-TR" dirty="0"/>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21463063"/>
                  </a:ext>
                </a:extLst>
              </a:tr>
            </a:tbl>
          </a:graphicData>
        </a:graphic>
      </p:graphicFrame>
      <p:graphicFrame>
        <p:nvGraphicFramePr>
          <p:cNvPr id="4" name="6 Tablo"/>
          <p:cNvGraphicFramePr>
            <a:graphicFrameLocks noGrp="1"/>
          </p:cNvGraphicFramePr>
          <p:nvPr>
            <p:extLst>
              <p:ext uri="{D42A27DB-BD31-4B8C-83A1-F6EECF244321}">
                <p14:modId xmlns:p14="http://schemas.microsoft.com/office/powerpoint/2010/main" val="1055071391"/>
              </p:ext>
            </p:extLst>
          </p:nvPr>
        </p:nvGraphicFramePr>
        <p:xfrm>
          <a:off x="160619" y="3032950"/>
          <a:ext cx="6597990" cy="3195571"/>
        </p:xfrm>
        <a:graphic>
          <a:graphicData uri="http://schemas.openxmlformats.org/drawingml/2006/table">
            <a:tbl>
              <a:tblPr>
                <a:effectLst>
                  <a:outerShdw blurRad="50800" dist="38100" dir="5400000" algn="t" rotWithShape="0">
                    <a:prstClr val="black">
                      <a:alpha val="40000"/>
                    </a:prstClr>
                  </a:outerShdw>
                </a:effectLst>
              </a:tblPr>
              <a:tblGrid>
                <a:gridCol w="2389195">
                  <a:extLst>
                    <a:ext uri="{9D8B030D-6E8A-4147-A177-3AD203B41FA5}">
                      <a16:colId xmlns:a16="http://schemas.microsoft.com/office/drawing/2014/main" val="20000"/>
                    </a:ext>
                  </a:extLst>
                </a:gridCol>
                <a:gridCol w="1074273">
                  <a:extLst>
                    <a:ext uri="{9D8B030D-6E8A-4147-A177-3AD203B41FA5}">
                      <a16:colId xmlns:a16="http://schemas.microsoft.com/office/drawing/2014/main" val="20002"/>
                    </a:ext>
                  </a:extLst>
                </a:gridCol>
                <a:gridCol w="1059557">
                  <a:extLst>
                    <a:ext uri="{9D8B030D-6E8A-4147-A177-3AD203B41FA5}">
                      <a16:colId xmlns:a16="http://schemas.microsoft.com/office/drawing/2014/main" val="20003"/>
                    </a:ext>
                  </a:extLst>
                </a:gridCol>
                <a:gridCol w="1088989">
                  <a:extLst>
                    <a:ext uri="{9D8B030D-6E8A-4147-A177-3AD203B41FA5}">
                      <a16:colId xmlns:a16="http://schemas.microsoft.com/office/drawing/2014/main" val="20004"/>
                    </a:ext>
                  </a:extLst>
                </a:gridCol>
                <a:gridCol w="985976">
                  <a:extLst>
                    <a:ext uri="{9D8B030D-6E8A-4147-A177-3AD203B41FA5}">
                      <a16:colId xmlns:a16="http://schemas.microsoft.com/office/drawing/2014/main" val="1466206693"/>
                    </a:ext>
                  </a:extLst>
                </a:gridCol>
              </a:tblGrid>
              <a:tr h="504563">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TOPLU</a:t>
                      </a:r>
                      <a:r>
                        <a:rPr lang="tr-TR" sz="1400" b="1" i="0" u="none" strike="noStrike" baseline="0" dirty="0" smtClean="0">
                          <a:solidFill>
                            <a:schemeClr val="bg1"/>
                          </a:solidFill>
                          <a:latin typeface="Calibri" panose="020F0502020204030204" pitchFamily="34" charset="0"/>
                          <a:cs typeface="Arial" pitchFamily="34" charset="0"/>
                        </a:rPr>
                        <a:t> TAŞIMA ARAÇLARI</a:t>
                      </a:r>
                      <a:r>
                        <a:rPr lang="tr-TR" sz="1400" b="1" i="0" u="none" strike="noStrike" dirty="0" smtClean="0">
                          <a:solidFill>
                            <a:schemeClr val="bg1"/>
                          </a:solidFill>
                          <a:latin typeface="Calibri" panose="020F0502020204030204" pitchFamily="34" charset="0"/>
                          <a:cs typeface="Arial" pitchFamily="34" charset="0"/>
                        </a:rPr>
                        <a:t>                                                           </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2019</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2020 </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2021</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2022</a:t>
                      </a:r>
                      <a:endParaRPr lang="tr-TR" sz="1400" b="1" i="0" u="none" strike="noStrike"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TAKSİ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17.395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17.395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18.395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18.395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TAKSİ/DOLMUŞ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572</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572</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322</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322</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MİNİBÜS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6.460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6.460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5.710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5.710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SERVİS ARACI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57.625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57.625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66.000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66.000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ÖZEL HALK OTOBÜS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3.233</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3.101</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3.084</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3.084</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376">
                <a:tc>
                  <a:txBody>
                    <a:bodyPr/>
                    <a:lstStyle/>
                    <a:p>
                      <a:pPr marL="0" algn="l" defTabSz="457200" rtl="0" eaLnBrk="1" fontAlgn="b" latinLnBrk="0" hangingPunct="1"/>
                      <a:r>
                        <a:rPr lang="tr-TR" sz="1400" b="1" i="0" u="none" strike="noStrike" kern="1200" dirty="0">
                          <a:solidFill>
                            <a:srgbClr val="14213D"/>
                          </a:solidFill>
                          <a:latin typeface="Calibri" panose="020F0502020204030204" pitchFamily="34" charset="0"/>
                          <a:ea typeface="+mn-ea"/>
                          <a:cs typeface="Arial" pitchFamily="34" charset="0"/>
                        </a:rPr>
                        <a:t>İETT OTOBÜS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2.462</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2.685</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2.660</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2.618</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376">
                <a:tc>
                  <a:txBody>
                    <a:bodyPr/>
                    <a:lstStyle/>
                    <a:p>
                      <a:pPr marL="0" algn="l" defTabSz="457200" rtl="0" eaLnBrk="1" fontAlgn="b" latinLnBrk="0" hangingPunct="1"/>
                      <a:r>
                        <a:rPr lang="tr-TR" sz="1400" b="1" i="0" u="none" strike="noStrike" kern="1200" dirty="0" smtClean="0">
                          <a:solidFill>
                            <a:srgbClr val="14213D"/>
                          </a:solidFill>
                          <a:latin typeface="Calibri" panose="020F0502020204030204" pitchFamily="34" charset="0"/>
                          <a:ea typeface="+mn-ea"/>
                          <a:cs typeface="Arial" pitchFamily="34" charset="0"/>
                        </a:rPr>
                        <a:t>METROBÜS</a:t>
                      </a:r>
                      <a:r>
                        <a:rPr lang="tr-TR" sz="1400" b="1" i="0" u="none" strike="noStrike" kern="1200" baseline="0" dirty="0" smtClean="0">
                          <a:solidFill>
                            <a:srgbClr val="14213D"/>
                          </a:solidFill>
                          <a:latin typeface="Calibri" panose="020F0502020204030204" pitchFamily="34" charset="0"/>
                          <a:ea typeface="+mn-ea"/>
                          <a:cs typeface="Arial" pitchFamily="34" charset="0"/>
                        </a:rPr>
                        <a:t> </a:t>
                      </a:r>
                      <a:r>
                        <a:rPr lang="tr-TR" sz="1400" b="1" i="0" u="none" strike="noStrike" kern="1200" dirty="0" smtClean="0">
                          <a:solidFill>
                            <a:srgbClr val="14213D"/>
                          </a:solidFill>
                          <a:latin typeface="Calibri" panose="020F0502020204030204" pitchFamily="34" charset="0"/>
                          <a:ea typeface="+mn-ea"/>
                          <a:cs typeface="Arial" pitchFamily="34" charset="0"/>
                        </a:rPr>
                        <a:t>SAYISI</a:t>
                      </a:r>
                      <a:endParaRPr lang="tr-TR" sz="1400" b="1" i="0" u="none" strike="noStrike" kern="1200" dirty="0">
                        <a:solidFill>
                          <a:srgbClr val="14213D"/>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603</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603</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672</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b" latinLnBrk="0" hangingPunct="1"/>
                      <a:r>
                        <a:rPr kumimoji="0" lang="tr-TR" sz="14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724</a:t>
                      </a:r>
                      <a:endParaRPr kumimoji="0" lang="tr-TR" sz="14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36376">
                <a:tc>
                  <a:txBody>
                    <a:bodyPr/>
                    <a:lstStyle/>
                    <a:p>
                      <a:pPr algn="l" fontAlgn="b"/>
                      <a:r>
                        <a:rPr lang="tr-TR" sz="1400" b="1" i="0" u="none" strike="noStrike" dirty="0">
                          <a:solidFill>
                            <a:srgbClr val="14213D"/>
                          </a:solidFill>
                          <a:latin typeface="Calibri" panose="020F0502020204030204" pitchFamily="34" charset="0"/>
                          <a:cs typeface="Arial" pitchFamily="34" charset="0"/>
                        </a:rPr>
                        <a:t>TOPLAM</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88.350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88.441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96.843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685800" rtl="0" eaLnBrk="1" fontAlgn="b" latinLnBrk="0" hangingPunct="1"/>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96.853</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9"/>
                  </a:ext>
                </a:extLst>
              </a:tr>
            </a:tbl>
          </a:graphicData>
        </a:graphic>
      </p:graphicFrame>
      <p:sp>
        <p:nvSpPr>
          <p:cNvPr id="7" name="Dikdörtgen 6"/>
          <p:cNvSpPr/>
          <p:nvPr/>
        </p:nvSpPr>
        <p:spPr>
          <a:xfrm>
            <a:off x="63473" y="42120"/>
            <a:ext cx="6830143" cy="677108"/>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0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KARAYOLU ULAŞIMI</a:t>
            </a:r>
            <a:endParaRPr kumimoji="0" lang="tr-TR" sz="20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MOTORLU ARAÇ ve TOPLU TAŞIMA ARAÇLARI SAYISI</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6 Tablo"/>
          <p:cNvGraphicFramePr>
            <a:graphicFrameLocks noGrp="1"/>
          </p:cNvGraphicFramePr>
          <p:nvPr>
            <p:extLst>
              <p:ext uri="{D42A27DB-BD31-4B8C-83A1-F6EECF244321}">
                <p14:modId xmlns:p14="http://schemas.microsoft.com/office/powerpoint/2010/main" val="68780724"/>
              </p:ext>
            </p:extLst>
          </p:nvPr>
        </p:nvGraphicFramePr>
        <p:xfrm>
          <a:off x="112644" y="6360607"/>
          <a:ext cx="6632715" cy="3021929"/>
        </p:xfrm>
        <a:graphic>
          <a:graphicData uri="http://schemas.openxmlformats.org/drawingml/2006/table">
            <a:tbl>
              <a:tblPr firstRow="1" bandRow="1">
                <a:tableStyleId>{5C22544A-7EE6-4342-B048-85BDC9FD1C3A}</a:tableStyleId>
              </a:tblPr>
              <a:tblGrid>
                <a:gridCol w="2352073">
                  <a:extLst>
                    <a:ext uri="{9D8B030D-6E8A-4147-A177-3AD203B41FA5}">
                      <a16:colId xmlns:a16="http://schemas.microsoft.com/office/drawing/2014/main" val="20000"/>
                    </a:ext>
                  </a:extLst>
                </a:gridCol>
                <a:gridCol w="1007353">
                  <a:extLst>
                    <a:ext uri="{9D8B030D-6E8A-4147-A177-3AD203B41FA5}">
                      <a16:colId xmlns:a16="http://schemas.microsoft.com/office/drawing/2014/main" val="20002"/>
                    </a:ext>
                  </a:extLst>
                </a:gridCol>
                <a:gridCol w="1051526">
                  <a:extLst>
                    <a:ext uri="{9D8B030D-6E8A-4147-A177-3AD203B41FA5}">
                      <a16:colId xmlns:a16="http://schemas.microsoft.com/office/drawing/2014/main" val="20003"/>
                    </a:ext>
                  </a:extLst>
                </a:gridCol>
                <a:gridCol w="1068531">
                  <a:extLst>
                    <a:ext uri="{9D8B030D-6E8A-4147-A177-3AD203B41FA5}">
                      <a16:colId xmlns:a16="http://schemas.microsoft.com/office/drawing/2014/main" val="20004"/>
                    </a:ext>
                  </a:extLst>
                </a:gridCol>
                <a:gridCol w="1153232">
                  <a:extLst>
                    <a:ext uri="{9D8B030D-6E8A-4147-A177-3AD203B41FA5}">
                      <a16:colId xmlns:a16="http://schemas.microsoft.com/office/drawing/2014/main" val="1310826673"/>
                    </a:ext>
                  </a:extLst>
                </a:gridCol>
              </a:tblGrid>
              <a:tr h="399370">
                <a:tc gridSpan="5">
                  <a:txBody>
                    <a:bodyPr/>
                    <a:lstStyle/>
                    <a:p>
                      <a:pPr algn="ctr"/>
                      <a:r>
                        <a:rPr lang="tr-TR" sz="1600" b="1" dirty="0">
                          <a:solidFill>
                            <a:schemeClr val="bg1"/>
                          </a:solidFill>
                          <a:latin typeface="Calibri" panose="020F0502020204030204" pitchFamily="34" charset="0"/>
                          <a:cs typeface="Arial" pitchFamily="34" charset="0"/>
                        </a:rPr>
                        <a:t>KÖPRÜLERDEN YILLIK GEÇEN ARAÇ</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algn="ctr"/>
                      <a:endParaRPr lang="tr-TR" dirty="0">
                        <a:solidFill>
                          <a:srgbClr val="FF0000"/>
                        </a:solidFill>
                      </a:endParaRPr>
                    </a:p>
                  </a:txBody>
                  <a:tcPr>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solidFill>
                      <a:schemeClr val="bg1">
                        <a:lumMod val="20000"/>
                        <a:lumOff val="80000"/>
                      </a:schemeClr>
                    </a:solidFill>
                  </a:tcPr>
                </a:tc>
                <a:tc hMerge="1">
                  <a:txBody>
                    <a:bodyPr/>
                    <a:lstStyle/>
                    <a:p>
                      <a:pPr algn="ctr"/>
                      <a:endParaRPr lang="tr-TR" sz="1800" b="1" dirty="0">
                        <a:solidFill>
                          <a:srgbClr val="000099"/>
                        </a:solidFill>
                        <a:latin typeface="Arial" pitchFamily="34" charset="0"/>
                        <a:cs typeface="Arial" pitchFamily="34" charset="0"/>
                      </a:endParaRPr>
                    </a:p>
                  </a:txBody>
                  <a:tcP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2"/>
                    </a:solidFill>
                  </a:tcPr>
                </a:tc>
                <a:tc hMerge="1">
                  <a:txBody>
                    <a:bodyPr/>
                    <a:lstStyle/>
                    <a:p>
                      <a:pPr algn="ctr"/>
                      <a:endParaRPr lang="tr-TR" sz="1800" b="1" dirty="0">
                        <a:solidFill>
                          <a:srgbClr val="FF0000"/>
                        </a:solidFill>
                        <a:latin typeface="Bookman Old Style" pitchFamily="18" charset="0"/>
                        <a:cs typeface="Arial" pitchFamily="34" charset="0"/>
                      </a:endParaRPr>
                    </a:p>
                  </a:txBody>
                  <a:tcPr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10000"/>
                  </a:ext>
                </a:extLst>
              </a:tr>
              <a:tr h="399370">
                <a:tc>
                  <a:txBody>
                    <a:bodyPr/>
                    <a:lstStyle/>
                    <a:p>
                      <a:pPr marL="0" marR="0" lvl="0" indent="0" algn="l" defTabSz="914400" rtl="0" fontAlgn="base" latinLnBrk="0">
                        <a:lnSpc>
                          <a:spcPct val="100000"/>
                        </a:lnSpc>
                        <a:spcBef>
                          <a:spcPct val="0"/>
                        </a:spcBef>
                        <a:spcAft>
                          <a:spcPct val="0"/>
                        </a:spcAft>
                        <a:buClrTx/>
                        <a:buSzTx/>
                        <a:buFontTx/>
                        <a:buNone/>
                        <a:tabLst/>
                      </a:pPr>
                      <a:endParaRPr kumimoji="0" lang="tr-TR" sz="1400" b="1" i="0" u="none" strike="noStrike" kern="1200" cap="none" normalizeH="0" baseline="0" dirty="0">
                        <a:ln>
                          <a:noFill/>
                        </a:ln>
                        <a:solidFill>
                          <a:srgbClr val="2F4858"/>
                        </a:solidFill>
                        <a:effectLst/>
                        <a:latin typeface="Calibri" panose="020F0502020204030204" pitchFamily="34" charset="0"/>
                        <a:ea typeface="+mn-ea"/>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algn="ctr">
                        <a:spcAft>
                          <a:spcPts val="0"/>
                        </a:spcAft>
                      </a:pPr>
                      <a:r>
                        <a:rPr lang="tr-TR" sz="1400" b="1" dirty="0" smtClean="0">
                          <a:solidFill>
                            <a:srgbClr val="0D2035"/>
                          </a:solidFill>
                          <a:effectLst/>
                          <a:latin typeface="Calibri" panose="020F0502020204030204" pitchFamily="34" charset="0"/>
                          <a:ea typeface="Calibri"/>
                          <a:cs typeface="Times New Roman"/>
                        </a:rPr>
                        <a:t>2019</a:t>
                      </a:r>
                      <a:endParaRPr lang="tr-TR" sz="1400" dirty="0">
                        <a:solidFill>
                          <a:srgbClr val="0D2035"/>
                        </a:solidFill>
                        <a:effectLst/>
                        <a:latin typeface="Calibri"/>
                        <a:ea typeface="Calibri"/>
                        <a:cs typeface="Times New Roman"/>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400" b="1" kern="1200" baseline="0" dirty="0" smtClean="0">
                          <a:solidFill>
                            <a:srgbClr val="0D2035"/>
                          </a:solidFill>
                          <a:latin typeface="Calibri" panose="020F0502020204030204" pitchFamily="34" charset="0"/>
                          <a:ea typeface="+mn-ea"/>
                          <a:cs typeface="Arial" pitchFamily="34" charset="0"/>
                        </a:rPr>
                        <a:t>2020</a:t>
                      </a:r>
                      <a:endParaRPr lang="tr-TR" sz="1400" b="1" kern="1200" baseline="0" dirty="0">
                        <a:solidFill>
                          <a:srgbClr val="0D2035"/>
                        </a:solidFill>
                        <a:latin typeface="Calibri" panose="020F0502020204030204" pitchFamily="34" charset="0"/>
                        <a:ea typeface="+mn-ea"/>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400" b="1" kern="1200" baseline="0" dirty="0" smtClean="0">
                          <a:solidFill>
                            <a:srgbClr val="0D2035"/>
                          </a:solidFill>
                          <a:latin typeface="Calibri" panose="020F0502020204030204" pitchFamily="34" charset="0"/>
                          <a:ea typeface="+mn-ea"/>
                          <a:cs typeface="Arial" pitchFamily="34" charset="0"/>
                        </a:rPr>
                        <a:t>2021</a:t>
                      </a:r>
                      <a:endParaRPr lang="tr-TR" sz="1400" b="1" kern="1200" baseline="0" dirty="0">
                        <a:solidFill>
                          <a:srgbClr val="0D2035"/>
                        </a:solidFill>
                        <a:latin typeface="Calibri" panose="020F0502020204030204" pitchFamily="34" charset="0"/>
                        <a:ea typeface="+mn-ea"/>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tr-TR" sz="1400" b="1" kern="1200" baseline="0" dirty="0" smtClean="0">
                          <a:solidFill>
                            <a:srgbClr val="0D2035"/>
                          </a:solidFill>
                          <a:latin typeface="Calibri" panose="020F0502020204030204" pitchFamily="34" charset="0"/>
                          <a:ea typeface="+mn-ea"/>
                          <a:cs typeface="Arial" pitchFamily="34" charset="0"/>
                        </a:rPr>
                        <a:t>2022</a:t>
                      </a:r>
                      <a:endParaRPr lang="tr-TR" sz="1400" b="1" kern="1200" baseline="0" dirty="0">
                        <a:solidFill>
                          <a:srgbClr val="0D2035"/>
                        </a:solidFill>
                        <a:latin typeface="Calibri" panose="020F0502020204030204" pitchFamily="34" charset="0"/>
                        <a:ea typeface="+mn-ea"/>
                        <a:cs typeface="Arial" pitchFamily="34" charset="0"/>
                      </a:endParaRP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85000"/>
                      </a:schemeClr>
                    </a:solidFill>
                  </a:tcPr>
                </a:tc>
                <a:extLst>
                  <a:ext uri="{0D108BD9-81ED-4DB2-BD59-A6C34878D82A}">
                    <a16:rowId xmlns:a16="http://schemas.microsoft.com/office/drawing/2014/main" val="10001"/>
                  </a:ext>
                </a:extLst>
              </a:tr>
              <a:tr h="449500">
                <a:tc>
                  <a:txBody>
                    <a:bodyPr/>
                    <a:lstStyle/>
                    <a:p>
                      <a:r>
                        <a:rPr lang="tr-TR" sz="1200" b="1" dirty="0">
                          <a:solidFill>
                            <a:schemeClr val="accent1">
                              <a:lumMod val="50000"/>
                            </a:schemeClr>
                          </a:solidFill>
                          <a:latin typeface="Calibri" panose="020F0502020204030204" pitchFamily="34" charset="0"/>
                          <a:cs typeface="Arial" pitchFamily="34" charset="0"/>
                        </a:rPr>
                        <a:t>15 TEMMUZ ŞEHİTLER KÖPRÜSÜ</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a:lnSpc>
                          <a:spcPct val="115000"/>
                        </a:lnSpc>
                        <a:spcAft>
                          <a:spcPts val="1000"/>
                        </a:spcAft>
                      </a:pPr>
                      <a:r>
                        <a:rPr lang="tr-TR" sz="1200" b="1" i="0" u="none" strike="noStrike" kern="1200" dirty="0">
                          <a:solidFill>
                            <a:schemeClr val="accent1">
                              <a:lumMod val="50000"/>
                            </a:schemeClr>
                          </a:solidFill>
                          <a:latin typeface="Calibri" panose="020F0502020204030204" pitchFamily="34" charset="0"/>
                          <a:ea typeface="+mn-ea"/>
                          <a:cs typeface="+mn-cs"/>
                        </a:rPr>
                        <a:t> 55.492.546</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a:solidFill>
                            <a:schemeClr val="accent1">
                              <a:lumMod val="50000"/>
                            </a:schemeClr>
                          </a:solidFill>
                          <a:latin typeface="Calibri" panose="020F0502020204030204" pitchFamily="34" charset="0"/>
                          <a:ea typeface="+mn-ea"/>
                          <a:cs typeface="+mn-cs"/>
                        </a:rPr>
                        <a:t>45.299.792</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smtClean="0">
                          <a:solidFill>
                            <a:schemeClr val="accent1">
                              <a:lumMod val="50000"/>
                            </a:schemeClr>
                          </a:solidFill>
                          <a:latin typeface="Calibri" panose="020F0502020204030204" pitchFamily="34" charset="0"/>
                          <a:ea typeface="+mn-ea"/>
                          <a:cs typeface="+mn-cs"/>
                        </a:rPr>
                        <a:t>43.216.332</a:t>
                      </a:r>
                      <a:endParaRPr lang="tr-TR" sz="1200" b="1" i="0" u="none" strike="noStrike" kern="1200" dirty="0">
                        <a:solidFill>
                          <a:schemeClr val="accent1">
                            <a:lumMod val="50000"/>
                          </a:schemeClr>
                        </a:solidFill>
                        <a:latin typeface="Calibri" panose="020F0502020204030204" pitchFamily="34" charset="0"/>
                        <a:ea typeface="+mn-ea"/>
                        <a:cs typeface="+mn-cs"/>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200" b="1" i="0" u="none" strike="noStrike" dirty="0">
                          <a:solidFill>
                            <a:schemeClr val="accent1">
                              <a:lumMod val="50000"/>
                            </a:schemeClr>
                          </a:solidFill>
                          <a:effectLst/>
                          <a:latin typeface="+mn-lt"/>
                        </a:rPr>
                        <a:t>63.685.070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2"/>
                  </a:ext>
                </a:extLst>
              </a:tr>
              <a:tr h="449500">
                <a:tc>
                  <a:txBody>
                    <a:bodyPr/>
                    <a:lstStyle/>
                    <a:p>
                      <a:r>
                        <a:rPr lang="tr-TR" sz="1200" b="1" dirty="0">
                          <a:solidFill>
                            <a:schemeClr val="accent1">
                              <a:lumMod val="50000"/>
                            </a:schemeClr>
                          </a:solidFill>
                          <a:latin typeface="Calibri" panose="020F0502020204030204" pitchFamily="34" charset="0"/>
                          <a:cs typeface="Arial" pitchFamily="34" charset="0"/>
                        </a:rPr>
                        <a:t>FATİH</a:t>
                      </a:r>
                      <a:r>
                        <a:rPr lang="tr-TR" sz="1200" b="1" baseline="0" dirty="0">
                          <a:solidFill>
                            <a:schemeClr val="accent1">
                              <a:lumMod val="50000"/>
                            </a:schemeClr>
                          </a:solidFill>
                          <a:latin typeface="Calibri" panose="020F0502020204030204" pitchFamily="34" charset="0"/>
                          <a:cs typeface="Arial" pitchFamily="34" charset="0"/>
                        </a:rPr>
                        <a:t> SULTAN MEHMET</a:t>
                      </a:r>
                      <a:r>
                        <a:rPr lang="tr-TR" sz="1200" b="1" dirty="0">
                          <a:solidFill>
                            <a:schemeClr val="accent1">
                              <a:lumMod val="50000"/>
                            </a:schemeClr>
                          </a:solidFill>
                          <a:latin typeface="Calibri" panose="020F0502020204030204" pitchFamily="34" charset="0"/>
                          <a:cs typeface="Arial" pitchFamily="34" charset="0"/>
                        </a:rPr>
                        <a:t> KÖPRÜSÜ</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chemeClr val="accent1">
                              <a:lumMod val="50000"/>
                            </a:schemeClr>
                          </a:solidFill>
                          <a:latin typeface="Calibri" panose="020F0502020204030204" pitchFamily="34" charset="0"/>
                          <a:ea typeface="+mn-ea"/>
                          <a:cs typeface="+mn-cs"/>
                        </a:rPr>
                        <a:t>61.595.230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a:solidFill>
                            <a:schemeClr val="accent1">
                              <a:lumMod val="50000"/>
                            </a:schemeClr>
                          </a:solidFill>
                          <a:latin typeface="Calibri" panose="020F0502020204030204" pitchFamily="34" charset="0"/>
                          <a:ea typeface="+mn-ea"/>
                          <a:cs typeface="+mn-cs"/>
                        </a:rPr>
                        <a:t>45.595.744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457200" rtl="0" eaLnBrk="1" latinLnBrk="0" hangingPunct="1">
                        <a:lnSpc>
                          <a:spcPct val="115000"/>
                        </a:lnSpc>
                        <a:spcAft>
                          <a:spcPts val="1000"/>
                        </a:spcAft>
                      </a:pPr>
                      <a:r>
                        <a:rPr lang="tr-TR" sz="1200" b="1" i="0" u="none" strike="noStrike" kern="1200" dirty="0" smtClean="0">
                          <a:solidFill>
                            <a:schemeClr val="accent1">
                              <a:lumMod val="50000"/>
                            </a:schemeClr>
                          </a:solidFill>
                          <a:latin typeface="Calibri" panose="020F0502020204030204" pitchFamily="34" charset="0"/>
                          <a:ea typeface="+mn-ea"/>
                          <a:cs typeface="+mn-cs"/>
                        </a:rPr>
                        <a:t>42.927.710</a:t>
                      </a:r>
                      <a:endParaRPr lang="tr-TR" sz="1200" b="1" i="0" u="none" strike="noStrike" kern="1200" dirty="0">
                        <a:solidFill>
                          <a:schemeClr val="accent1">
                            <a:lumMod val="50000"/>
                          </a:schemeClr>
                        </a:solidFill>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200" b="1" i="0" u="none" strike="noStrike" dirty="0">
                          <a:solidFill>
                            <a:schemeClr val="accent1">
                              <a:lumMod val="50000"/>
                            </a:schemeClr>
                          </a:solidFill>
                          <a:effectLst/>
                          <a:latin typeface="+mn-lt"/>
                        </a:rPr>
                        <a:t>77.046.757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3"/>
                  </a:ext>
                </a:extLst>
              </a:tr>
              <a:tr h="449500">
                <a:tc>
                  <a:txBody>
                    <a:bodyPr/>
                    <a:lstStyle/>
                    <a:p>
                      <a:r>
                        <a:rPr lang="tr-TR" sz="1200" b="1" dirty="0">
                          <a:solidFill>
                            <a:schemeClr val="accent1">
                              <a:lumMod val="50000"/>
                            </a:schemeClr>
                          </a:solidFill>
                          <a:latin typeface="Calibri" panose="020F0502020204030204" pitchFamily="34" charset="0"/>
                          <a:cs typeface="Arial" pitchFamily="34" charset="0"/>
                        </a:rPr>
                        <a:t>YAVUZ SULTAN SELİM KÖPRÜSÜ</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smtClean="0">
                          <a:solidFill>
                            <a:schemeClr val="accent1">
                              <a:lumMod val="50000"/>
                            </a:schemeClr>
                          </a:solidFill>
                          <a:latin typeface="Calibri" panose="020F0502020204030204" pitchFamily="34" charset="0"/>
                          <a:ea typeface="+mn-ea"/>
                          <a:cs typeface="+mn-cs"/>
                        </a:rPr>
                        <a:t>-</a:t>
                      </a:r>
                      <a:endParaRPr lang="tr-TR" sz="1200" b="1" i="0" u="none" strike="noStrike" kern="1200" dirty="0">
                        <a:solidFill>
                          <a:schemeClr val="accent1">
                            <a:lumMod val="50000"/>
                          </a:schemeClr>
                        </a:solidFill>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200" b="1" i="0" u="none" strike="noStrike" dirty="0">
                          <a:solidFill>
                            <a:schemeClr val="accent1">
                              <a:lumMod val="50000"/>
                            </a:schemeClr>
                          </a:solidFill>
                          <a:effectLst/>
                          <a:latin typeface="+mn-lt"/>
                        </a:rPr>
                        <a:t>9.631.313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200" b="1" i="0" u="none" strike="noStrike" dirty="0">
                          <a:solidFill>
                            <a:schemeClr val="accent1">
                              <a:lumMod val="50000"/>
                            </a:schemeClr>
                          </a:solidFill>
                          <a:effectLst/>
                          <a:latin typeface="+mn-lt"/>
                        </a:rPr>
                        <a:t>13.399.695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ctr" rtl="0" fontAlgn="ctr"/>
                      <a:r>
                        <a:rPr lang="tr-TR" sz="1200" b="1" i="0" u="none" strike="noStrike" dirty="0">
                          <a:solidFill>
                            <a:schemeClr val="accent1">
                              <a:lumMod val="50000"/>
                            </a:schemeClr>
                          </a:solidFill>
                          <a:effectLst/>
                          <a:latin typeface="+mn-lt"/>
                        </a:rPr>
                        <a:t>14.145.563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41892666"/>
                  </a:ext>
                </a:extLst>
              </a:tr>
              <a:tr h="425189">
                <a:tc>
                  <a:txBody>
                    <a:bodyPr/>
                    <a:lstStyle/>
                    <a:p>
                      <a:r>
                        <a:rPr lang="tr-TR" sz="1200" b="1" dirty="0">
                          <a:solidFill>
                            <a:schemeClr val="accent1">
                              <a:lumMod val="50000"/>
                            </a:schemeClr>
                          </a:solidFill>
                          <a:latin typeface="Calibri" panose="020F0502020204030204" pitchFamily="34" charset="0"/>
                          <a:cs typeface="Arial" pitchFamily="34" charset="0"/>
                        </a:rPr>
                        <a:t>AVRASYA  TÜNELİ</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chemeClr val="accent1">
                              <a:lumMod val="50000"/>
                            </a:schemeClr>
                          </a:solidFill>
                          <a:latin typeface="Calibri" panose="020F0502020204030204" pitchFamily="34" charset="0"/>
                          <a:ea typeface="+mn-ea"/>
                          <a:cs typeface="+mn-cs"/>
                        </a:rPr>
                        <a:t>17.271.000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a:solidFill>
                            <a:schemeClr val="accent1">
                              <a:lumMod val="50000"/>
                            </a:schemeClr>
                          </a:solidFill>
                          <a:latin typeface="Calibri" panose="020F0502020204030204" pitchFamily="34" charset="0"/>
                          <a:ea typeface="+mn-ea"/>
                          <a:cs typeface="+mn-cs"/>
                        </a:rPr>
                        <a:t>12.800.000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smtClean="0">
                          <a:solidFill>
                            <a:schemeClr val="accent1">
                              <a:lumMod val="50000"/>
                            </a:schemeClr>
                          </a:solidFill>
                          <a:latin typeface="Calibri" panose="020F0502020204030204" pitchFamily="34" charset="0"/>
                          <a:ea typeface="+mn-ea"/>
                          <a:cs typeface="+mn-cs"/>
                        </a:rPr>
                        <a:t>15.295.070</a:t>
                      </a:r>
                      <a:endParaRPr lang="tr-TR" sz="1200" b="1" i="0" u="none" strike="noStrike" kern="1200" dirty="0">
                        <a:solidFill>
                          <a:schemeClr val="accent1">
                            <a:lumMod val="50000"/>
                          </a:schemeClr>
                        </a:solidFill>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914400" rtl="0" eaLnBrk="1" latinLnBrk="0" hangingPunct="1"/>
                      <a:r>
                        <a:rPr lang="tr-TR" sz="1200" b="1" i="0" u="none" strike="noStrike" kern="1200" dirty="0" smtClean="0">
                          <a:solidFill>
                            <a:schemeClr val="accent1">
                              <a:lumMod val="50000"/>
                            </a:schemeClr>
                          </a:solidFill>
                          <a:latin typeface="Calibri" panose="020F0502020204030204" pitchFamily="34" charset="0"/>
                          <a:ea typeface="+mn-ea"/>
                          <a:cs typeface="+mn-cs"/>
                        </a:rPr>
                        <a:t>18.932.751</a:t>
                      </a:r>
                      <a:endParaRPr lang="tr-TR" sz="1200" b="1" i="0" u="none" strike="noStrike" kern="1200" dirty="0">
                        <a:solidFill>
                          <a:schemeClr val="accent1">
                            <a:lumMod val="50000"/>
                          </a:schemeClr>
                        </a:solidFill>
                        <a:latin typeface="Calibri" panose="020F0502020204030204" pitchFamily="34" charset="0"/>
                        <a:ea typeface="+mn-ea"/>
                        <a:cs typeface="+mn-cs"/>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553691373"/>
                  </a:ext>
                </a:extLst>
              </a:tr>
              <a:tr h="449500">
                <a:tc>
                  <a:txBody>
                    <a:bodyPr/>
                    <a:lstStyle/>
                    <a:p>
                      <a:r>
                        <a:rPr lang="tr-TR" sz="1400" b="1" dirty="0">
                          <a:solidFill>
                            <a:srgbClr val="0D2035"/>
                          </a:solidFill>
                          <a:latin typeface="Calibri" panose="020F0502020204030204" pitchFamily="34" charset="0"/>
                          <a:cs typeface="Arial" pitchFamily="34" charset="0"/>
                        </a:rPr>
                        <a:t>TOPLAM</a:t>
                      </a:r>
                    </a:p>
                  </a:txBody>
                  <a:tcPr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fontAlgn="ctr"/>
                      <a:r>
                        <a:rPr lang="tr-TR" sz="1400" b="1" i="0" u="none" strike="noStrike" dirty="0">
                          <a:solidFill>
                            <a:srgbClr val="0D2035"/>
                          </a:solidFill>
                          <a:effectLst/>
                          <a:latin typeface="+mn-lt"/>
                        </a:rPr>
                        <a:t>134.358.776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fontAlgn="ctr"/>
                      <a:r>
                        <a:rPr lang="tr-TR" sz="1400" b="1" i="0" u="none" strike="noStrike" dirty="0">
                          <a:solidFill>
                            <a:srgbClr val="0D2035"/>
                          </a:solidFill>
                          <a:effectLst/>
                          <a:latin typeface="+mn-lt"/>
                        </a:rPr>
                        <a:t>113.326.849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fontAlgn="ctr"/>
                      <a:r>
                        <a:rPr lang="tr-TR" sz="1400" b="1" i="0" u="none" strike="noStrike" dirty="0">
                          <a:solidFill>
                            <a:srgbClr val="0D2035"/>
                          </a:solidFill>
                          <a:effectLst/>
                          <a:latin typeface="+mn-lt"/>
                        </a:rPr>
                        <a:t>114.838.807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tc>
                  <a:txBody>
                    <a:bodyPr/>
                    <a:lstStyle/>
                    <a:p>
                      <a:pPr algn="ctr" fontAlgn="ctr"/>
                      <a:r>
                        <a:rPr lang="tr-TR" sz="1400" b="1" i="0" u="none" strike="noStrike" dirty="0">
                          <a:solidFill>
                            <a:srgbClr val="0D2035"/>
                          </a:solidFill>
                          <a:effectLst/>
                          <a:latin typeface="+mn-lt"/>
                        </a:rPr>
                        <a:t>173.810.141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alpha val="75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045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HAVAYOLU ULAŞIMI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5 Tablo"/>
          <p:cNvGraphicFramePr>
            <a:graphicFrameLocks noGrp="1"/>
          </p:cNvGraphicFramePr>
          <p:nvPr>
            <p:extLst>
              <p:ext uri="{D42A27DB-BD31-4B8C-83A1-F6EECF244321}">
                <p14:modId xmlns:p14="http://schemas.microsoft.com/office/powerpoint/2010/main" val="1778777150"/>
              </p:ext>
            </p:extLst>
          </p:nvPr>
        </p:nvGraphicFramePr>
        <p:xfrm>
          <a:off x="154056" y="6394539"/>
          <a:ext cx="6591300" cy="2696452"/>
        </p:xfrm>
        <a:graphic>
          <a:graphicData uri="http://schemas.openxmlformats.org/drawingml/2006/table">
            <a:tbl>
              <a:tblPr/>
              <a:tblGrid>
                <a:gridCol w="1911275">
                  <a:extLst>
                    <a:ext uri="{9D8B030D-6E8A-4147-A177-3AD203B41FA5}">
                      <a16:colId xmlns:a16="http://schemas.microsoft.com/office/drawing/2014/main" val="20000"/>
                    </a:ext>
                  </a:extLst>
                </a:gridCol>
                <a:gridCol w="1091238">
                  <a:extLst>
                    <a:ext uri="{9D8B030D-6E8A-4147-A177-3AD203B41FA5}">
                      <a16:colId xmlns:a16="http://schemas.microsoft.com/office/drawing/2014/main" val="20002"/>
                    </a:ext>
                  </a:extLst>
                </a:gridCol>
                <a:gridCol w="1058795">
                  <a:extLst>
                    <a:ext uri="{9D8B030D-6E8A-4147-A177-3AD203B41FA5}">
                      <a16:colId xmlns:a16="http://schemas.microsoft.com/office/drawing/2014/main" val="20003"/>
                    </a:ext>
                  </a:extLst>
                </a:gridCol>
                <a:gridCol w="1264996">
                  <a:extLst>
                    <a:ext uri="{9D8B030D-6E8A-4147-A177-3AD203B41FA5}">
                      <a16:colId xmlns:a16="http://schemas.microsoft.com/office/drawing/2014/main" val="20004"/>
                    </a:ext>
                  </a:extLst>
                </a:gridCol>
                <a:gridCol w="1264996">
                  <a:extLst>
                    <a:ext uri="{9D8B030D-6E8A-4147-A177-3AD203B41FA5}">
                      <a16:colId xmlns:a16="http://schemas.microsoft.com/office/drawing/2014/main" val="2167735965"/>
                    </a:ext>
                  </a:extLst>
                </a:gridCol>
              </a:tblGrid>
              <a:tr h="674113">
                <a:tc>
                  <a:txBody>
                    <a:bodyPr/>
                    <a:lstStyle/>
                    <a:p>
                      <a:pPr algn="ctr" fontAlgn="b"/>
                      <a:endParaRPr lang="tr-TR" sz="1800" b="1" i="0" u="none" strike="noStrike" dirty="0">
                        <a:solidFill>
                          <a:schemeClr val="tx1"/>
                        </a:solidFill>
                        <a:latin typeface="Calibri" panose="020F0502020204030204" pitchFamily="34" charset="0"/>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alpha val="6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800" b="1" i="0" u="none" strike="noStrike" kern="1200" dirty="0" smtClean="0">
                          <a:solidFill>
                            <a:schemeClr val="tx1"/>
                          </a:solidFill>
                          <a:latin typeface="Calibri" panose="020F0502020204030204" pitchFamily="34" charset="0"/>
                          <a:ea typeface="+mn-ea"/>
                          <a:cs typeface="Arial" pitchFamily="34" charset="0"/>
                        </a:rPr>
                        <a:t>2019</a:t>
                      </a:r>
                      <a:endParaRPr lang="tr-TR" sz="18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alpha val="6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800" b="1" i="0" u="none" strike="noStrike" kern="1200" dirty="0" smtClean="0">
                          <a:solidFill>
                            <a:schemeClr val="tx1"/>
                          </a:solidFill>
                          <a:latin typeface="Calibri" panose="020F0502020204030204" pitchFamily="34" charset="0"/>
                          <a:ea typeface="+mn-ea"/>
                          <a:cs typeface="Arial" pitchFamily="34" charset="0"/>
                        </a:rPr>
                        <a:t>2020</a:t>
                      </a:r>
                      <a:endParaRPr lang="tr-TR" sz="18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alpha val="6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800" b="1" i="0" u="none" strike="noStrike" kern="1200" dirty="0" smtClean="0">
                          <a:solidFill>
                            <a:schemeClr val="tx1"/>
                          </a:solidFill>
                          <a:latin typeface="Calibri" panose="020F0502020204030204" pitchFamily="34" charset="0"/>
                          <a:ea typeface="+mn-ea"/>
                          <a:cs typeface="Arial" pitchFamily="34" charset="0"/>
                        </a:rPr>
                        <a:t>2021</a:t>
                      </a:r>
                      <a:endParaRPr lang="tr-TR" sz="18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alpha val="6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800" b="1" i="0" u="none" strike="noStrike" kern="1200" dirty="0" smtClean="0">
                          <a:solidFill>
                            <a:schemeClr val="tx1"/>
                          </a:solidFill>
                          <a:latin typeface="Calibri" panose="020F0502020204030204" pitchFamily="34" charset="0"/>
                          <a:ea typeface="+mn-ea"/>
                          <a:cs typeface="Arial" pitchFamily="34" charset="0"/>
                        </a:rPr>
                        <a:t>2022</a:t>
                      </a:r>
                      <a:endParaRPr lang="tr-TR" sz="18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alpha val="60000"/>
                      </a:srgbClr>
                    </a:solidFill>
                  </a:tcPr>
                </a:tc>
                <a:extLst>
                  <a:ext uri="{0D108BD9-81ED-4DB2-BD59-A6C34878D82A}">
                    <a16:rowId xmlns:a16="http://schemas.microsoft.com/office/drawing/2014/main" val="10000"/>
                  </a:ext>
                </a:extLst>
              </a:tr>
              <a:tr h="674113">
                <a:tc>
                  <a:txBody>
                    <a:bodyPr/>
                    <a:lstStyle/>
                    <a:p>
                      <a:pPr algn="l" fontAlgn="b"/>
                      <a:r>
                        <a:rPr lang="tr-TR" sz="1400" b="1" i="0" u="none" strike="noStrike" dirty="0">
                          <a:solidFill>
                            <a:schemeClr val="tx1"/>
                          </a:solidFill>
                          <a:latin typeface="Calibri" panose="020F0502020204030204" pitchFamily="34" charset="0"/>
                          <a:cs typeface="Arial" pitchFamily="34" charset="0"/>
                        </a:rPr>
                        <a:t>İÇHATLAR YOLCU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37.027.788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17.541.977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914400" rtl="0" eaLnBrk="1" fontAlgn="b" latinLnBrk="0" hangingPunct="1"/>
                      <a:r>
                        <a:rPr lang="tr-TR" sz="1400" b="0" i="0" u="none" strike="noStrike" kern="1200" dirty="0" smtClean="0">
                          <a:solidFill>
                            <a:schemeClr val="tx1"/>
                          </a:solidFill>
                          <a:latin typeface="Calibri" panose="020F0502020204030204" pitchFamily="34" charset="0"/>
                          <a:ea typeface="+mn-ea"/>
                          <a:cs typeface="+mn-cs"/>
                        </a:rPr>
                        <a:t>24.216.712</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algn="ctr" fontAlgn="b"/>
                      <a:r>
                        <a:rPr lang="tr-TR" sz="1400" b="0" i="0" u="none" strike="noStrike" dirty="0">
                          <a:solidFill>
                            <a:schemeClr val="tx1"/>
                          </a:solidFill>
                          <a:effectLst/>
                          <a:latin typeface="Calibri" panose="020F0502020204030204" pitchFamily="34" charset="0"/>
                        </a:rPr>
                        <a:t>27.982.824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extLst>
                  <a:ext uri="{0D108BD9-81ED-4DB2-BD59-A6C34878D82A}">
                    <a16:rowId xmlns:a16="http://schemas.microsoft.com/office/drawing/2014/main" val="10001"/>
                  </a:ext>
                </a:extLst>
              </a:tr>
              <a:tr h="674113">
                <a:tc>
                  <a:txBody>
                    <a:bodyPr/>
                    <a:lstStyle/>
                    <a:p>
                      <a:pPr algn="l" fontAlgn="b"/>
                      <a:r>
                        <a:rPr lang="tr-TR" sz="1400" b="1" i="0" u="none" strike="noStrike" dirty="0">
                          <a:solidFill>
                            <a:schemeClr val="tx1"/>
                          </a:solidFill>
                          <a:latin typeface="Calibri" panose="020F0502020204030204" pitchFamily="34" charset="0"/>
                          <a:cs typeface="Arial" pitchFamily="34" charset="0"/>
                        </a:rPr>
                        <a:t>DIŞ HATLAR YOLCU SAYISI</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64.166.471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914400" rtl="0" eaLnBrk="1" fontAlgn="b" latinLnBrk="0" hangingPunct="1"/>
                      <a:r>
                        <a:rPr lang="tr-TR" sz="1400" b="0" i="0" u="none" strike="noStrike" kern="1200" dirty="0">
                          <a:solidFill>
                            <a:schemeClr val="tx1"/>
                          </a:solidFill>
                          <a:latin typeface="Calibri" panose="020F0502020204030204" pitchFamily="34" charset="0"/>
                          <a:ea typeface="+mn-ea"/>
                          <a:cs typeface="+mn-cs"/>
                        </a:rPr>
                        <a:t>16.750.022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marL="0" algn="ctr" defTabSz="914400" rtl="0" eaLnBrk="1" fontAlgn="b" latinLnBrk="0" hangingPunct="1"/>
                      <a:r>
                        <a:rPr lang="tr-TR" sz="1400" b="0" i="0" u="none" strike="noStrike" kern="1200" dirty="0" smtClean="0">
                          <a:solidFill>
                            <a:schemeClr val="tx1"/>
                          </a:solidFill>
                          <a:latin typeface="Calibri" panose="020F0502020204030204" pitchFamily="34" charset="0"/>
                          <a:ea typeface="+mn-ea"/>
                          <a:cs typeface="+mn-cs"/>
                        </a:rPr>
                        <a:t>27.802.611</a:t>
                      </a:r>
                      <a:endParaRPr lang="tr-TR" sz="1400" b="0"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algn="ctr" fontAlgn="b"/>
                      <a:r>
                        <a:rPr lang="tr-TR" sz="1400" b="0" i="0" u="none" strike="noStrike" dirty="0">
                          <a:solidFill>
                            <a:schemeClr val="tx1"/>
                          </a:solidFill>
                          <a:effectLst/>
                          <a:latin typeface="Calibri" panose="020F0502020204030204" pitchFamily="34" charset="0"/>
                        </a:rPr>
                        <a:t>50.325.277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extLst>
                  <a:ext uri="{0D108BD9-81ED-4DB2-BD59-A6C34878D82A}">
                    <a16:rowId xmlns:a16="http://schemas.microsoft.com/office/drawing/2014/main" val="10002"/>
                  </a:ext>
                </a:extLst>
              </a:tr>
              <a:tr h="674113">
                <a:tc>
                  <a:txBody>
                    <a:bodyPr/>
                    <a:lstStyle/>
                    <a:p>
                      <a:pPr algn="just" fontAlgn="b"/>
                      <a:r>
                        <a:rPr lang="tr-TR" sz="1400" b="1" i="0" u="none" strike="noStrike" dirty="0">
                          <a:solidFill>
                            <a:schemeClr val="tx1"/>
                          </a:solidFill>
                          <a:latin typeface="Calibri" panose="020F0502020204030204" pitchFamily="34" charset="0"/>
                          <a:cs typeface="Arial" pitchFamily="34" charset="0"/>
                        </a:rPr>
                        <a:t>TOPLAM YOLCU SAYISI  </a:t>
                      </a:r>
                    </a:p>
                  </a:txBody>
                  <a:tcPr marL="8965" marR="8965" marT="896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algn="ctr" fontAlgn="b"/>
                      <a:r>
                        <a:rPr lang="tr-TR" sz="1400" b="1" i="0" u="none" strike="noStrike" kern="1200" dirty="0">
                          <a:solidFill>
                            <a:schemeClr val="tx1"/>
                          </a:solidFill>
                          <a:latin typeface="Calibri" panose="020F0502020204030204" pitchFamily="34" charset="0"/>
                          <a:ea typeface="+mn-ea"/>
                          <a:cs typeface="+mn-cs"/>
                        </a:rPr>
                        <a:t>101.194.259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algn="ctr" fontAlgn="b"/>
                      <a:r>
                        <a:rPr lang="tr-TR" sz="1400" b="1" i="0" u="none" strike="noStrike" kern="1200" dirty="0">
                          <a:solidFill>
                            <a:schemeClr val="tx1"/>
                          </a:solidFill>
                          <a:latin typeface="Calibri" panose="020F0502020204030204" pitchFamily="34" charset="0"/>
                          <a:ea typeface="+mn-ea"/>
                          <a:cs typeface="+mn-cs"/>
                        </a:rPr>
                        <a:t>34.291.991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algn="ctr" fontAlgn="b"/>
                      <a:r>
                        <a:rPr lang="tr-TR" sz="1400" b="1" i="0" u="none" strike="noStrike" kern="1200" dirty="0" smtClean="0">
                          <a:solidFill>
                            <a:schemeClr val="tx1"/>
                          </a:solidFill>
                          <a:latin typeface="Calibri" panose="020F0502020204030204" pitchFamily="34" charset="0"/>
                          <a:ea typeface="+mn-ea"/>
                          <a:cs typeface="+mn-cs"/>
                        </a:rPr>
                        <a:t>52.019.323</a:t>
                      </a:r>
                      <a:endParaRPr lang="tr-TR" sz="1400" b="1"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tc>
                  <a:txBody>
                    <a:bodyPr/>
                    <a:lstStyle/>
                    <a:p>
                      <a:pPr algn="ctr" fontAlgn="b"/>
                      <a:r>
                        <a:rPr lang="tr-TR" sz="1400" b="1" i="0" u="none" strike="noStrike" dirty="0">
                          <a:solidFill>
                            <a:schemeClr val="tx1"/>
                          </a:solidFill>
                          <a:effectLst/>
                          <a:latin typeface="Calibri" panose="020F0502020204030204" pitchFamily="34" charset="0"/>
                        </a:rPr>
                        <a:t>78.308.101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2">
                        <a:alpha val="60000"/>
                      </a:schemeClr>
                    </a:solidFill>
                  </a:tcPr>
                </a:tc>
                <a:extLst>
                  <a:ext uri="{0D108BD9-81ED-4DB2-BD59-A6C34878D82A}">
                    <a16:rowId xmlns:a16="http://schemas.microsoft.com/office/drawing/2014/main" val="10003"/>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546985422"/>
              </p:ext>
            </p:extLst>
          </p:nvPr>
        </p:nvGraphicFramePr>
        <p:xfrm>
          <a:off x="104783" y="901148"/>
          <a:ext cx="6600264" cy="5327373"/>
        </p:xfrm>
        <a:graphic>
          <a:graphicData uri="http://schemas.openxmlformats.org/drawingml/2006/table">
            <a:tbl>
              <a:tblPr/>
              <a:tblGrid>
                <a:gridCol w="1843491">
                  <a:extLst>
                    <a:ext uri="{9D8B030D-6E8A-4147-A177-3AD203B41FA5}">
                      <a16:colId xmlns:a16="http://schemas.microsoft.com/office/drawing/2014/main" val="1031707862"/>
                    </a:ext>
                  </a:extLst>
                </a:gridCol>
                <a:gridCol w="1595424">
                  <a:extLst>
                    <a:ext uri="{9D8B030D-6E8A-4147-A177-3AD203B41FA5}">
                      <a16:colId xmlns:a16="http://schemas.microsoft.com/office/drawing/2014/main" val="2977241270"/>
                    </a:ext>
                  </a:extLst>
                </a:gridCol>
                <a:gridCol w="1592907">
                  <a:extLst>
                    <a:ext uri="{9D8B030D-6E8A-4147-A177-3AD203B41FA5}">
                      <a16:colId xmlns:a16="http://schemas.microsoft.com/office/drawing/2014/main" val="1648629064"/>
                    </a:ext>
                  </a:extLst>
                </a:gridCol>
                <a:gridCol w="1568442">
                  <a:extLst>
                    <a:ext uri="{9D8B030D-6E8A-4147-A177-3AD203B41FA5}">
                      <a16:colId xmlns:a16="http://schemas.microsoft.com/office/drawing/2014/main" val="1071990530"/>
                    </a:ext>
                  </a:extLst>
                </a:gridCol>
              </a:tblGrid>
              <a:tr h="77273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anose="020F0502020204030204" pitchFamily="34" charset="0"/>
                        </a:rPr>
                        <a:t>İSTANBUL HAVALİMANI YOLCU </a:t>
                      </a:r>
                      <a:r>
                        <a:rPr kumimoji="0" lang="tr-TR" sz="1800" b="1" i="0" u="none" strike="noStrike" cap="none" normalizeH="0" baseline="0" dirty="0" smtClean="0">
                          <a:ln>
                            <a:noFill/>
                          </a:ln>
                          <a:solidFill>
                            <a:schemeClr val="tx1"/>
                          </a:solidFill>
                          <a:effectLst/>
                          <a:latin typeface="Calibri" panose="020F0502020204030204" pitchFamily="34" charset="0"/>
                        </a:rPr>
                        <a:t>TRAFİĞİ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anose="020F0502020204030204" pitchFamily="34" charset="0"/>
                        </a:rPr>
                        <a:t>(2022 YIL SONU)</a:t>
                      </a:r>
                      <a:endParaRPr kumimoji="0" lang="tr-TR" sz="16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alpha val="65000"/>
                      </a:srgb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84301965"/>
                  </a:ext>
                </a:extLst>
              </a:tr>
              <a:tr h="415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GELEN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GİDEN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408144192"/>
                  </a:ext>
                </a:extLst>
              </a:tr>
              <a:tr h="415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İÇ HATLAR</a:t>
                      </a:r>
                      <a:endParaRPr kumimoji="0" lang="tr-TR" sz="14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tr-TR" dirty="0" smtClean="0">
                          <a:solidFill>
                            <a:schemeClr val="tx1"/>
                          </a:solidFill>
                        </a:rPr>
                        <a:t>7.922.357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a:r>
                        <a:rPr lang="tr-TR" dirty="0" smtClean="0">
                          <a:solidFill>
                            <a:schemeClr val="tx1"/>
                          </a:solidFill>
                        </a:rPr>
                        <a:t>5.852.073</a:t>
                      </a:r>
                      <a:endParaRPr lang="tr-TR" dirty="0">
                        <a:solidFill>
                          <a:schemeClr val="tx1"/>
                        </a:solidFill>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a:r>
                        <a:rPr lang="tr-TR" dirty="0" smtClean="0">
                          <a:solidFill>
                            <a:schemeClr val="tx1"/>
                          </a:solidFill>
                        </a:rPr>
                        <a:t>13.774.430</a:t>
                      </a:r>
                      <a:endParaRPr lang="tr-TR" dirty="0">
                        <a:solidFill>
                          <a:schemeClr val="tx1"/>
                        </a:solidFill>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1985638607"/>
                  </a:ext>
                </a:extLst>
              </a:tr>
              <a:tr h="415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DIŞ HATLAR</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a:r>
                        <a:rPr lang="tr-TR" dirty="0" smtClean="0">
                          <a:solidFill>
                            <a:schemeClr val="tx1"/>
                          </a:solidFill>
                        </a:rPr>
                        <a:t>24.080.241</a:t>
                      </a:r>
                      <a:endParaRPr lang="tr-TR" dirty="0">
                        <a:solidFill>
                          <a:schemeClr val="tx1"/>
                        </a:solidFill>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a:r>
                        <a:rPr lang="tr-TR" dirty="0" smtClean="0">
                          <a:solidFill>
                            <a:schemeClr val="tx1"/>
                          </a:solidFill>
                        </a:rPr>
                        <a:t>12.308.263</a:t>
                      </a:r>
                      <a:endParaRPr lang="tr-TR" dirty="0">
                        <a:solidFill>
                          <a:schemeClr val="tx1"/>
                        </a:solidFill>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a:r>
                        <a:rPr lang="tr-TR" dirty="0" smtClean="0">
                          <a:solidFill>
                            <a:schemeClr val="tx1"/>
                          </a:solidFill>
                        </a:rPr>
                        <a:t>36.388.504</a:t>
                      </a:r>
                      <a:endParaRPr lang="tr-TR" dirty="0">
                        <a:solidFill>
                          <a:schemeClr val="tx1"/>
                        </a:solidFill>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4063394125"/>
                  </a:ext>
                </a:extLst>
              </a:tr>
              <a:tr h="415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a:r>
                        <a:rPr lang="tr-TR" b="1" dirty="0" smtClean="0">
                          <a:solidFill>
                            <a:schemeClr val="tx1"/>
                          </a:solidFill>
                        </a:rPr>
                        <a:t>32.002.598</a:t>
                      </a:r>
                      <a:endParaRPr lang="tr-TR" b="1" dirty="0">
                        <a:solidFill>
                          <a:schemeClr val="tx1"/>
                        </a:solidFill>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a:r>
                        <a:rPr lang="tr-TR" b="1" dirty="0" smtClean="0">
                          <a:solidFill>
                            <a:schemeClr val="tx1"/>
                          </a:solidFill>
                        </a:rPr>
                        <a:t>18.160.336</a:t>
                      </a:r>
                      <a:endParaRPr lang="tr-TR" b="1" dirty="0">
                        <a:solidFill>
                          <a:schemeClr val="tx1"/>
                        </a:solidFill>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a:r>
                        <a:rPr lang="tr-TR" b="1" dirty="0" smtClean="0">
                          <a:solidFill>
                            <a:schemeClr val="tx1"/>
                          </a:solidFill>
                        </a:rPr>
                        <a:t>50.162.934</a:t>
                      </a:r>
                      <a:endParaRPr lang="tr-TR" b="1" dirty="0">
                        <a:solidFill>
                          <a:schemeClr val="tx1"/>
                        </a:solidFill>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2171061991"/>
                  </a:ext>
                </a:extLst>
              </a:tr>
              <a:tr h="289776">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a:ln>
                          <a:noFill/>
                        </a:ln>
                        <a:solidFill>
                          <a:schemeClr val="bg1"/>
                        </a:solidFill>
                        <a:effectLst/>
                        <a:latin typeface="Calibri" panose="020F0502020204030204" pitchFamily="34" charset="0"/>
                      </a:endParaRPr>
                    </a:p>
                  </a:txBody>
                  <a:tcPr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hMerge="1">
                  <a:txBody>
                    <a:bodyPr/>
                    <a:lstStyle/>
                    <a:p>
                      <a:endParaRPr lang="tr-TR"/>
                    </a:p>
                  </a:txBody>
                  <a:tcPr/>
                </a:tc>
                <a:tc hMerge="1">
                  <a:txBody>
                    <a:bodyPr/>
                    <a:lstStyle/>
                    <a:p>
                      <a:endParaRPr lang="tr-TR" dirty="0"/>
                    </a:p>
                  </a:txBody>
                  <a:tcPr/>
                </a:tc>
                <a:tc hMerge="1">
                  <a:txBody>
                    <a:bodyPr/>
                    <a:lstStyle/>
                    <a:p>
                      <a:endParaRPr lang="tr-TR"/>
                    </a:p>
                  </a:txBody>
                  <a:tcPr/>
                </a:tc>
                <a:extLst>
                  <a:ext uri="{0D108BD9-81ED-4DB2-BD59-A6C34878D82A}">
                    <a16:rowId xmlns:a16="http://schemas.microsoft.com/office/drawing/2014/main" val="2180374392"/>
                  </a:ext>
                </a:extLst>
              </a:tr>
              <a:tr h="77273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anose="020F0502020204030204" pitchFamily="34" charset="0"/>
                        </a:rPr>
                        <a:t>SABİHA GÖKÇEN HAVALİMANI YOLCU </a:t>
                      </a:r>
                      <a:r>
                        <a:rPr kumimoji="0" lang="tr-TR" sz="1800" b="1" i="0" u="none" strike="noStrike" cap="none" normalizeH="0" baseline="0" dirty="0" smtClean="0">
                          <a:ln>
                            <a:noFill/>
                          </a:ln>
                          <a:solidFill>
                            <a:schemeClr val="tx1"/>
                          </a:solidFill>
                          <a:effectLst/>
                          <a:latin typeface="Calibri" panose="020F0502020204030204" pitchFamily="34" charset="0"/>
                        </a:rPr>
                        <a:t>TRAFİĞİ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tx1"/>
                          </a:solidFill>
                          <a:effectLst/>
                          <a:latin typeface="Calibri" panose="020F0502020204030204" pitchFamily="34" charset="0"/>
                        </a:rPr>
                        <a:t>(2022 YIL SONU)</a:t>
                      </a:r>
                      <a:endParaRPr kumimoji="0" lang="tr-TR" sz="16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alpha val="65000"/>
                      </a:srgbClr>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2804577280"/>
                  </a:ext>
                </a:extLst>
              </a:tr>
              <a:tr h="415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GELEN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GİDEN</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2477473078"/>
                  </a:ext>
                </a:extLst>
              </a:tr>
              <a:tr h="415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İÇ HATLAR</a:t>
                      </a:r>
                      <a:endParaRPr kumimoji="0" lang="tr-TR" sz="1400" b="1"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400" b="0" i="0" u="none" strike="noStrike" dirty="0">
                          <a:solidFill>
                            <a:schemeClr val="tx1"/>
                          </a:solidFill>
                          <a:effectLst/>
                          <a:latin typeface="+mn-lt"/>
                        </a:rPr>
                        <a:t>7.650.357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400" b="0" i="0" u="none" strike="noStrike" dirty="0">
                          <a:solidFill>
                            <a:schemeClr val="tx1"/>
                          </a:solidFill>
                          <a:effectLst/>
                          <a:latin typeface="+mn-lt"/>
                        </a:rPr>
                        <a:t>6.558.037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400" b="0" i="0" u="none" strike="noStrike" dirty="0">
                          <a:solidFill>
                            <a:schemeClr val="tx1"/>
                          </a:solidFill>
                          <a:effectLst/>
                          <a:latin typeface="+mn-lt"/>
                        </a:rPr>
                        <a:t>14.208.394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3441420364"/>
                  </a:ext>
                </a:extLst>
              </a:tr>
              <a:tr h="5116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DIŞ HATLAR</a:t>
                      </a: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400" b="0" i="0" u="none" strike="noStrike" dirty="0">
                          <a:solidFill>
                            <a:schemeClr val="tx1"/>
                          </a:solidFill>
                          <a:effectLst/>
                          <a:latin typeface="+mn-lt"/>
                        </a:rPr>
                        <a:t>7.753.309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400" b="0" i="0" u="none" strike="noStrike" dirty="0">
                          <a:solidFill>
                            <a:schemeClr val="tx1"/>
                          </a:solidFill>
                          <a:effectLst/>
                          <a:latin typeface="+mn-lt"/>
                        </a:rPr>
                        <a:t>6.183.464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400" b="0" i="0" u="none" strike="noStrike" dirty="0">
                          <a:solidFill>
                            <a:schemeClr val="tx1"/>
                          </a:solidFill>
                          <a:effectLst/>
                          <a:latin typeface="+mn-lt"/>
                        </a:rPr>
                        <a:t>13.936.773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325804286"/>
                  </a:ext>
                </a:extLst>
              </a:tr>
              <a:tr h="490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Calibri" panose="020F0502020204030204" pitchFamily="34" charset="0"/>
                          <a:cs typeface="Times New Roman" pitchFamily="18" charset="0"/>
                        </a:rPr>
                        <a:t>TOPLAM</a:t>
                      </a:r>
                      <a:endParaRPr kumimoji="0" lang="tr-TR" sz="1400" b="0" i="0" u="none" strike="noStrike" cap="none" normalizeH="0" baseline="0" dirty="0">
                        <a:ln>
                          <a:noFill/>
                        </a:ln>
                        <a:solidFill>
                          <a:schemeClr val="tx1"/>
                        </a:solidFill>
                        <a:effectLst/>
                        <a:latin typeface="Calibri" panose="020F0502020204030204" pitchFamily="34" charset="0"/>
                      </a:endParaRPr>
                    </a:p>
                  </a:txBody>
                  <a:tcPr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400" b="1" i="0" u="none" strike="noStrike" dirty="0">
                          <a:solidFill>
                            <a:schemeClr val="tx1"/>
                          </a:solidFill>
                          <a:effectLst/>
                          <a:latin typeface="+mn-lt"/>
                        </a:rPr>
                        <a:t>15.403.666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400" b="1" i="0" u="none" strike="noStrike" dirty="0">
                          <a:solidFill>
                            <a:schemeClr val="tx1"/>
                          </a:solidFill>
                          <a:effectLst/>
                          <a:latin typeface="+mn-lt"/>
                        </a:rPr>
                        <a:t>12.741.501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tc>
                  <a:txBody>
                    <a:bodyPr/>
                    <a:lstStyle/>
                    <a:p>
                      <a:pPr algn="ctr" rtl="0" fontAlgn="ctr"/>
                      <a:r>
                        <a:rPr lang="tr-TR" sz="1400" b="1" i="0" u="none" strike="noStrike" dirty="0">
                          <a:solidFill>
                            <a:schemeClr val="tx1"/>
                          </a:solidFill>
                          <a:effectLst/>
                          <a:latin typeface="+mn-lt"/>
                        </a:rPr>
                        <a:t>28.145.167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2">
                        <a:alpha val="65000"/>
                      </a:schemeClr>
                    </a:solidFill>
                  </a:tcPr>
                </a:tc>
                <a:extLst>
                  <a:ext uri="{0D108BD9-81ED-4DB2-BD59-A6C34878D82A}">
                    <a16:rowId xmlns:a16="http://schemas.microsoft.com/office/drawing/2014/main" val="2474760098"/>
                  </a:ext>
                </a:extLst>
              </a:tr>
            </a:tbl>
          </a:graphicData>
        </a:graphic>
      </p:graphicFrame>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00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DENİZYOLU ULAŞIMI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2 Tablo"/>
          <p:cNvGraphicFramePr>
            <a:graphicFrameLocks noGrp="1"/>
          </p:cNvGraphicFramePr>
          <p:nvPr>
            <p:extLst>
              <p:ext uri="{D42A27DB-BD31-4B8C-83A1-F6EECF244321}">
                <p14:modId xmlns:p14="http://schemas.microsoft.com/office/powerpoint/2010/main" val="1577761256"/>
              </p:ext>
            </p:extLst>
          </p:nvPr>
        </p:nvGraphicFramePr>
        <p:xfrm>
          <a:off x="207649" y="1073427"/>
          <a:ext cx="6548717" cy="5897216"/>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4112559">
                  <a:extLst>
                    <a:ext uri="{9D8B030D-6E8A-4147-A177-3AD203B41FA5}">
                      <a16:colId xmlns:a16="http://schemas.microsoft.com/office/drawing/2014/main" val="20000"/>
                    </a:ext>
                  </a:extLst>
                </a:gridCol>
                <a:gridCol w="2436158">
                  <a:extLst>
                    <a:ext uri="{9D8B030D-6E8A-4147-A177-3AD203B41FA5}">
                      <a16:colId xmlns:a16="http://schemas.microsoft.com/office/drawing/2014/main" val="20001"/>
                    </a:ext>
                  </a:extLst>
                </a:gridCol>
              </a:tblGrid>
              <a:tr h="673280">
                <a:tc>
                  <a:txBody>
                    <a:bodyPr/>
                    <a:lstStyle/>
                    <a:p>
                      <a:pPr algn="ctr"/>
                      <a:r>
                        <a:rPr lang="tr-TR" sz="2000" b="1" dirty="0">
                          <a:solidFill>
                            <a:schemeClr val="bg1"/>
                          </a:solidFill>
                          <a:latin typeface="Calibri" panose="020F0502020204030204" pitchFamily="34" charset="0"/>
                          <a:cs typeface="Arial" pitchFamily="34" charset="0"/>
                        </a:rPr>
                        <a:t>TÜR</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2000" b="1" dirty="0">
                          <a:solidFill>
                            <a:schemeClr val="bg1"/>
                          </a:solidFill>
                          <a:latin typeface="Calibri" panose="020F0502020204030204" pitchFamily="34" charset="0"/>
                          <a:cs typeface="Arial" pitchFamily="34" charset="0"/>
                        </a:rPr>
                        <a:t>SAYI</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0"/>
                  </a:ext>
                </a:extLst>
              </a:tr>
              <a:tr h="611702">
                <a:tc>
                  <a:txBody>
                    <a:bodyPr/>
                    <a:lstStyle/>
                    <a:p>
                      <a:r>
                        <a:rPr lang="tr-TR" sz="1400" b="1" dirty="0">
                          <a:solidFill>
                            <a:schemeClr val="bg1"/>
                          </a:solidFill>
                          <a:latin typeface="Calibri" panose="020F0502020204030204" pitchFamily="34" charset="0"/>
                          <a:cs typeface="Arial" pitchFamily="34" charset="0"/>
                        </a:rPr>
                        <a:t>GEMİ  SAYISI</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smtClean="0">
                          <a:solidFill>
                            <a:schemeClr val="bg1"/>
                          </a:solidFill>
                          <a:latin typeface="Calibri" panose="020F0502020204030204" pitchFamily="34" charset="0"/>
                          <a:ea typeface="+mn-ea"/>
                          <a:cs typeface="Arial" pitchFamily="34" charset="0"/>
                        </a:rPr>
                        <a:t>39 </a:t>
                      </a:r>
                      <a:r>
                        <a:rPr lang="tr-TR" sz="1400" b="0" kern="1200" dirty="0">
                          <a:solidFill>
                            <a:schemeClr val="bg1"/>
                          </a:solidFill>
                          <a:latin typeface="Calibri" panose="020F0502020204030204" pitchFamily="34" charset="0"/>
                          <a:ea typeface="+mn-ea"/>
                          <a:cs typeface="Arial" pitchFamily="34" charset="0"/>
                        </a:rPr>
                        <a:t>(İDO </a:t>
                      </a:r>
                      <a:r>
                        <a:rPr lang="tr-TR" sz="1400" b="0" kern="1200" dirty="0" smtClean="0">
                          <a:solidFill>
                            <a:schemeClr val="bg1"/>
                          </a:solidFill>
                          <a:latin typeface="Calibri" panose="020F0502020204030204" pitchFamily="34" charset="0"/>
                          <a:ea typeface="+mn-ea"/>
                          <a:cs typeface="Arial" pitchFamily="34" charset="0"/>
                        </a:rPr>
                        <a:t>5, </a:t>
                      </a:r>
                      <a:r>
                        <a:rPr lang="tr-TR" sz="1400" b="0" kern="1200" dirty="0">
                          <a:solidFill>
                            <a:schemeClr val="bg1"/>
                          </a:solidFill>
                          <a:latin typeface="Calibri" panose="020F0502020204030204" pitchFamily="34" charset="0"/>
                          <a:ea typeface="+mn-ea"/>
                          <a:cs typeface="Arial" pitchFamily="34" charset="0"/>
                        </a:rPr>
                        <a:t>ŞH </a:t>
                      </a:r>
                      <a:r>
                        <a:rPr lang="tr-TR" sz="1400" b="0" kern="1200" dirty="0" smtClean="0">
                          <a:solidFill>
                            <a:schemeClr val="bg1"/>
                          </a:solidFill>
                          <a:latin typeface="Calibri" panose="020F0502020204030204" pitchFamily="34" charset="0"/>
                          <a:ea typeface="+mn-ea"/>
                          <a:cs typeface="Arial" pitchFamily="34" charset="0"/>
                        </a:rPr>
                        <a:t>34)</a:t>
                      </a:r>
                      <a:endParaRPr lang="tr-TR" sz="1400" b="0" kern="1200" dirty="0">
                        <a:solidFill>
                          <a:schemeClr val="bg1"/>
                        </a:solidFill>
                        <a:latin typeface="Calibri" panose="020F0502020204030204" pitchFamily="34" charset="0"/>
                        <a:ea typeface="+mn-ea"/>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1"/>
                  </a:ext>
                </a:extLst>
              </a:tr>
              <a:tr h="611702">
                <a:tc>
                  <a:txBody>
                    <a:bodyPr/>
                    <a:lstStyle/>
                    <a:p>
                      <a:r>
                        <a:rPr lang="tr-TR" sz="1400" b="1" dirty="0">
                          <a:solidFill>
                            <a:schemeClr val="bg1"/>
                          </a:solidFill>
                          <a:latin typeface="Calibri" panose="020F0502020204030204" pitchFamily="34" charset="0"/>
                          <a:cs typeface="Arial" pitchFamily="34" charset="0"/>
                        </a:rPr>
                        <a:t>İSKELE</a:t>
                      </a:r>
                      <a:r>
                        <a:rPr lang="tr-TR" sz="1400" b="1" baseline="0" dirty="0">
                          <a:solidFill>
                            <a:schemeClr val="bg1"/>
                          </a:solidFill>
                          <a:latin typeface="Calibri" panose="020F0502020204030204" pitchFamily="34" charset="0"/>
                          <a:cs typeface="Arial" pitchFamily="34" charset="0"/>
                        </a:rPr>
                        <a:t>  SAYISI</a:t>
                      </a:r>
                      <a:endParaRPr lang="tr-TR" sz="1400" b="1" dirty="0">
                        <a:solidFill>
                          <a:schemeClr val="bg1"/>
                        </a:solidFill>
                        <a:latin typeface="Calibri" panose="020F0502020204030204" pitchFamily="34" charset="0"/>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smtClean="0">
                          <a:solidFill>
                            <a:schemeClr val="bg1"/>
                          </a:solidFill>
                          <a:latin typeface="Calibri" panose="020F0502020204030204" pitchFamily="34" charset="0"/>
                          <a:ea typeface="+mn-ea"/>
                          <a:cs typeface="Arial" pitchFamily="34" charset="0"/>
                        </a:rPr>
                        <a:t>50 </a:t>
                      </a:r>
                      <a:r>
                        <a:rPr lang="tr-TR" sz="1400" b="0" kern="1200" dirty="0">
                          <a:solidFill>
                            <a:schemeClr val="bg1"/>
                          </a:solidFill>
                          <a:latin typeface="Calibri" panose="020F0502020204030204" pitchFamily="34" charset="0"/>
                          <a:ea typeface="+mn-ea"/>
                          <a:cs typeface="Arial" pitchFamily="34" charset="0"/>
                        </a:rPr>
                        <a:t>(İDO </a:t>
                      </a:r>
                      <a:r>
                        <a:rPr lang="tr-TR" sz="1400" b="0" kern="1200" dirty="0" smtClean="0">
                          <a:solidFill>
                            <a:schemeClr val="bg1"/>
                          </a:solidFill>
                          <a:latin typeface="Calibri" panose="020F0502020204030204" pitchFamily="34" charset="0"/>
                          <a:ea typeface="+mn-ea"/>
                          <a:cs typeface="Arial" pitchFamily="34" charset="0"/>
                        </a:rPr>
                        <a:t>2, </a:t>
                      </a:r>
                      <a:r>
                        <a:rPr lang="tr-TR" sz="1400" b="0" kern="1200" dirty="0">
                          <a:solidFill>
                            <a:schemeClr val="bg1"/>
                          </a:solidFill>
                          <a:latin typeface="Calibri" panose="020F0502020204030204" pitchFamily="34" charset="0"/>
                          <a:ea typeface="+mn-ea"/>
                          <a:cs typeface="Arial" pitchFamily="34" charset="0"/>
                        </a:rPr>
                        <a:t>ŞH </a:t>
                      </a:r>
                      <a:r>
                        <a:rPr lang="tr-TR" sz="1400" b="0" kern="1200" dirty="0" smtClean="0">
                          <a:solidFill>
                            <a:schemeClr val="bg1"/>
                          </a:solidFill>
                          <a:latin typeface="Calibri" panose="020F0502020204030204" pitchFamily="34" charset="0"/>
                          <a:ea typeface="+mn-ea"/>
                          <a:cs typeface="Arial" pitchFamily="34" charset="0"/>
                        </a:rPr>
                        <a:t>48)</a:t>
                      </a:r>
                      <a:endParaRPr lang="tr-TR" sz="1400" b="0" kern="1200" dirty="0">
                        <a:solidFill>
                          <a:schemeClr val="bg1"/>
                        </a:solidFill>
                        <a:latin typeface="Calibri" panose="020F0502020204030204" pitchFamily="34" charset="0"/>
                        <a:ea typeface="+mn-ea"/>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2"/>
                  </a:ext>
                </a:extLst>
              </a:tr>
              <a:tr h="611702">
                <a:tc>
                  <a:txBody>
                    <a:bodyPr/>
                    <a:lstStyle/>
                    <a:p>
                      <a:r>
                        <a:rPr lang="tr-TR" sz="1400" b="1" dirty="0">
                          <a:solidFill>
                            <a:schemeClr val="bg1"/>
                          </a:solidFill>
                          <a:latin typeface="Calibri" panose="020F0502020204030204" pitchFamily="34" charset="0"/>
                          <a:cs typeface="Arial" pitchFamily="34" charset="0"/>
                        </a:rPr>
                        <a:t>HAT SAYISI</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smtClean="0">
                          <a:solidFill>
                            <a:schemeClr val="bg1"/>
                          </a:solidFill>
                          <a:latin typeface="Calibri" panose="020F0502020204030204" pitchFamily="34" charset="0"/>
                          <a:ea typeface="+mn-ea"/>
                          <a:cs typeface="Arial" pitchFamily="34" charset="0"/>
                        </a:rPr>
                        <a:t>34 </a:t>
                      </a:r>
                      <a:r>
                        <a:rPr lang="tr-TR" sz="1400" b="0" kern="1200" dirty="0">
                          <a:solidFill>
                            <a:schemeClr val="bg1"/>
                          </a:solidFill>
                          <a:latin typeface="Calibri" panose="020F0502020204030204" pitchFamily="34" charset="0"/>
                          <a:ea typeface="+mn-ea"/>
                          <a:cs typeface="Arial" pitchFamily="34" charset="0"/>
                        </a:rPr>
                        <a:t>(İDO </a:t>
                      </a:r>
                      <a:r>
                        <a:rPr lang="tr-TR" sz="1400" b="0" kern="1200" dirty="0" smtClean="0">
                          <a:solidFill>
                            <a:schemeClr val="bg1"/>
                          </a:solidFill>
                          <a:latin typeface="Calibri" panose="020F0502020204030204" pitchFamily="34" charset="0"/>
                          <a:ea typeface="+mn-ea"/>
                          <a:cs typeface="Arial" pitchFamily="34" charset="0"/>
                        </a:rPr>
                        <a:t>1, </a:t>
                      </a:r>
                      <a:r>
                        <a:rPr lang="tr-TR" sz="1400" b="0" kern="1200" dirty="0">
                          <a:solidFill>
                            <a:schemeClr val="bg1"/>
                          </a:solidFill>
                          <a:latin typeface="Calibri" panose="020F0502020204030204" pitchFamily="34" charset="0"/>
                          <a:ea typeface="+mn-ea"/>
                          <a:cs typeface="Arial" pitchFamily="34" charset="0"/>
                        </a:rPr>
                        <a:t>ŞH </a:t>
                      </a:r>
                      <a:r>
                        <a:rPr lang="tr-TR" sz="1400" b="0" kern="1200" dirty="0" smtClean="0">
                          <a:solidFill>
                            <a:schemeClr val="bg1"/>
                          </a:solidFill>
                          <a:latin typeface="Calibri" panose="020F0502020204030204" pitchFamily="34" charset="0"/>
                          <a:ea typeface="+mn-ea"/>
                          <a:cs typeface="Arial" pitchFamily="34" charset="0"/>
                        </a:rPr>
                        <a:t>33)</a:t>
                      </a:r>
                      <a:endParaRPr lang="tr-TR" sz="1400" b="0" kern="1200" dirty="0">
                        <a:solidFill>
                          <a:schemeClr val="bg1"/>
                        </a:solidFill>
                        <a:latin typeface="Calibri" panose="020F0502020204030204" pitchFamily="34" charset="0"/>
                        <a:ea typeface="+mn-ea"/>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3"/>
                  </a:ext>
                </a:extLst>
              </a:tr>
              <a:tr h="517908">
                <a:tc>
                  <a:txBody>
                    <a:bodyPr/>
                    <a:lstStyle/>
                    <a:p>
                      <a:r>
                        <a:rPr lang="tr-TR" sz="1400" b="1" dirty="0" smtClean="0">
                          <a:solidFill>
                            <a:schemeClr val="bg1"/>
                          </a:solidFill>
                          <a:latin typeface="Calibri" panose="020F0502020204030204" pitchFamily="34" charset="0"/>
                          <a:cs typeface="Arial" pitchFamily="34" charset="0"/>
                        </a:rPr>
                        <a:t>İDO TAŞINAN TOPLAM ARAÇ (2022 YILI)</a:t>
                      </a:r>
                      <a:endParaRPr lang="tr-TR" sz="1400" b="1" dirty="0">
                        <a:solidFill>
                          <a:schemeClr val="bg1"/>
                        </a:solidFill>
                        <a:latin typeface="Calibri" panose="020F0502020204030204" pitchFamily="34" charset="0"/>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smtClean="0">
                          <a:solidFill>
                            <a:schemeClr val="bg1"/>
                          </a:solidFill>
                          <a:latin typeface="Calibri" panose="020F0502020204030204" pitchFamily="34" charset="0"/>
                          <a:ea typeface="+mn-ea"/>
                          <a:cs typeface="Arial" pitchFamily="34" charset="0"/>
                        </a:rPr>
                        <a:t>1.347.862</a:t>
                      </a:r>
                      <a:r>
                        <a:rPr lang="tr-TR" sz="1400" b="0" kern="1200" baseline="0" dirty="0" smtClean="0">
                          <a:solidFill>
                            <a:schemeClr val="bg1"/>
                          </a:solidFill>
                          <a:latin typeface="Calibri" panose="020F0502020204030204" pitchFamily="34" charset="0"/>
                          <a:ea typeface="+mn-ea"/>
                          <a:cs typeface="Arial" pitchFamily="34" charset="0"/>
                        </a:rPr>
                        <a:t> (Yıllık)</a:t>
                      </a:r>
                      <a:endParaRPr lang="tr-TR" sz="1400" b="0" kern="1200" dirty="0">
                        <a:solidFill>
                          <a:schemeClr val="bg1"/>
                        </a:solidFill>
                        <a:latin typeface="Calibri" panose="020F0502020204030204" pitchFamily="34" charset="0"/>
                        <a:ea typeface="+mn-ea"/>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4"/>
                  </a:ext>
                </a:extLst>
              </a:tr>
              <a:tr h="517908">
                <a:tc>
                  <a:txBody>
                    <a:bodyPr/>
                    <a:lstStyle/>
                    <a:p>
                      <a:r>
                        <a:rPr lang="tr-TR" sz="1400" b="1" dirty="0" smtClean="0">
                          <a:solidFill>
                            <a:schemeClr val="bg1"/>
                          </a:solidFill>
                          <a:latin typeface="Calibri" panose="020F0502020204030204" pitchFamily="34" charset="0"/>
                          <a:cs typeface="Arial" pitchFamily="34" charset="0"/>
                        </a:rPr>
                        <a:t>İDO</a:t>
                      </a:r>
                      <a:r>
                        <a:rPr lang="tr-TR" sz="1400" b="1" baseline="0" dirty="0" smtClean="0">
                          <a:solidFill>
                            <a:schemeClr val="bg1"/>
                          </a:solidFill>
                          <a:latin typeface="Calibri" panose="020F0502020204030204" pitchFamily="34" charset="0"/>
                          <a:cs typeface="Arial" pitchFamily="34" charset="0"/>
                        </a:rPr>
                        <a:t> TAŞINAN TOPLAM YOLCU (2022 YILI)</a:t>
                      </a:r>
                      <a:endParaRPr lang="tr-TR" sz="1400" b="1" dirty="0">
                        <a:solidFill>
                          <a:schemeClr val="bg1"/>
                        </a:solidFill>
                        <a:latin typeface="Calibri" panose="020F0502020204030204" pitchFamily="34" charset="0"/>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smtClean="0">
                          <a:solidFill>
                            <a:schemeClr val="bg1"/>
                          </a:solidFill>
                          <a:latin typeface="Calibri" panose="020F0502020204030204" pitchFamily="34" charset="0"/>
                          <a:ea typeface="+mn-ea"/>
                          <a:cs typeface="Arial" pitchFamily="34" charset="0"/>
                        </a:rPr>
                        <a:t>3.142.843 (Yıllık)</a:t>
                      </a:r>
                      <a:endParaRPr lang="tr-TR" sz="1400" b="0" kern="1200" dirty="0">
                        <a:solidFill>
                          <a:schemeClr val="bg1"/>
                        </a:solidFill>
                        <a:latin typeface="Calibri" panose="020F0502020204030204" pitchFamily="34" charset="0"/>
                        <a:ea typeface="+mn-ea"/>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3731224894"/>
                  </a:ext>
                </a:extLst>
              </a:tr>
              <a:tr h="517908">
                <a:tc>
                  <a:txBody>
                    <a:bodyPr/>
                    <a:lstStyle/>
                    <a:p>
                      <a:r>
                        <a:rPr lang="tr-TR" sz="1400" b="1" dirty="0" smtClean="0">
                          <a:solidFill>
                            <a:schemeClr val="bg1"/>
                          </a:solidFill>
                          <a:latin typeface="Calibri" panose="020F0502020204030204" pitchFamily="34" charset="0"/>
                          <a:cs typeface="Arial" pitchFamily="34" charset="0"/>
                        </a:rPr>
                        <a:t>ŞEHİR HATLARI TAŞINAN TOPLAM YOLCU (2022 YILI)</a:t>
                      </a:r>
                      <a:endParaRPr lang="tr-TR" sz="1400" b="1" dirty="0">
                        <a:solidFill>
                          <a:schemeClr val="bg1"/>
                        </a:solidFill>
                        <a:latin typeface="Calibri" panose="020F0502020204030204" pitchFamily="34" charset="0"/>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smtClean="0">
                          <a:solidFill>
                            <a:schemeClr val="bg1"/>
                          </a:solidFill>
                          <a:latin typeface="Calibri" panose="020F0502020204030204" pitchFamily="34" charset="0"/>
                          <a:ea typeface="+mn-ea"/>
                          <a:cs typeface="Arial" pitchFamily="34" charset="0"/>
                        </a:rPr>
                        <a:t>38.113.086 (Yıllık)</a:t>
                      </a:r>
                      <a:endParaRPr lang="tr-TR" sz="1400" b="0" kern="1200" dirty="0">
                        <a:solidFill>
                          <a:schemeClr val="bg1"/>
                        </a:solidFill>
                        <a:latin typeface="Calibri" panose="020F0502020204030204" pitchFamily="34" charset="0"/>
                        <a:ea typeface="+mn-ea"/>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682190652"/>
                  </a:ext>
                </a:extLst>
              </a:tr>
              <a:tr h="611702">
                <a:tc>
                  <a:txBody>
                    <a:bodyPr/>
                    <a:lstStyle/>
                    <a:p>
                      <a:r>
                        <a:rPr lang="tr-TR" sz="1400" b="1" dirty="0">
                          <a:solidFill>
                            <a:schemeClr val="bg1"/>
                          </a:solidFill>
                          <a:latin typeface="Calibri" panose="020F0502020204030204" pitchFamily="34" charset="0"/>
                          <a:cs typeface="Arial" pitchFamily="34" charset="0"/>
                        </a:rPr>
                        <a:t>İDO+ŞH  (YOLCU) </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0" kern="1200" dirty="0" smtClean="0">
                          <a:solidFill>
                            <a:schemeClr val="bg1"/>
                          </a:solidFill>
                          <a:latin typeface="Calibri" panose="020F0502020204030204" pitchFamily="34" charset="0"/>
                          <a:ea typeface="+mn-ea"/>
                          <a:cs typeface="Arial" pitchFamily="34" charset="0"/>
                        </a:rPr>
                        <a:t>283.543 </a:t>
                      </a:r>
                      <a:r>
                        <a:rPr lang="tr-TR" sz="1400" b="0" kern="1200" dirty="0">
                          <a:solidFill>
                            <a:schemeClr val="bg1"/>
                          </a:solidFill>
                          <a:latin typeface="Calibri" panose="020F0502020204030204" pitchFamily="34" charset="0"/>
                          <a:ea typeface="+mn-ea"/>
                          <a:cs typeface="Arial" pitchFamily="34" charset="0"/>
                        </a:rPr>
                        <a:t>(Günlük)</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5"/>
                  </a:ext>
                </a:extLst>
              </a:tr>
              <a:tr h="611702">
                <a:tc>
                  <a:txBody>
                    <a:bodyPr/>
                    <a:lstStyle/>
                    <a:p>
                      <a:r>
                        <a:rPr lang="tr-TR" sz="1400" b="1" dirty="0">
                          <a:solidFill>
                            <a:schemeClr val="bg1"/>
                          </a:solidFill>
                          <a:latin typeface="Calibri" panose="020F0502020204030204" pitchFamily="34" charset="0"/>
                          <a:cs typeface="Arial" pitchFamily="34" charset="0"/>
                        </a:rPr>
                        <a:t>DENİZ MOTORU </a:t>
                      </a:r>
                      <a:r>
                        <a:rPr lang="tr-TR" sz="1400" b="1" dirty="0" smtClean="0">
                          <a:solidFill>
                            <a:schemeClr val="bg1"/>
                          </a:solidFill>
                          <a:latin typeface="Calibri" panose="020F0502020204030204" pitchFamily="34" charset="0"/>
                          <a:cs typeface="Arial" pitchFamily="34" charset="0"/>
                        </a:rPr>
                        <a:t> (YOLCU)</a:t>
                      </a:r>
                      <a:endParaRPr lang="tr-TR" sz="1400" b="1" dirty="0">
                        <a:solidFill>
                          <a:schemeClr val="bg1"/>
                        </a:solidFill>
                        <a:latin typeface="Calibri" panose="020F0502020204030204" pitchFamily="34" charset="0"/>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1400" b="0" dirty="0" smtClean="0">
                          <a:solidFill>
                            <a:schemeClr val="bg1"/>
                          </a:solidFill>
                          <a:latin typeface="Calibri" panose="020F0502020204030204" pitchFamily="34" charset="0"/>
                          <a:cs typeface="Arial" pitchFamily="34" charset="0"/>
                        </a:rPr>
                        <a:t>238.167 </a:t>
                      </a:r>
                      <a:r>
                        <a:rPr lang="tr-TR" sz="1400" b="0" dirty="0">
                          <a:solidFill>
                            <a:schemeClr val="bg1"/>
                          </a:solidFill>
                          <a:latin typeface="Calibri" panose="020F0502020204030204" pitchFamily="34" charset="0"/>
                          <a:cs typeface="Arial" pitchFamily="34" charset="0"/>
                        </a:rPr>
                        <a:t>(Günlük)</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6"/>
                  </a:ext>
                </a:extLst>
              </a:tr>
              <a:tr h="611702">
                <a:tc>
                  <a:txBody>
                    <a:bodyPr/>
                    <a:lstStyle/>
                    <a:p>
                      <a:r>
                        <a:rPr lang="tr-TR" sz="1400" b="1" dirty="0" smtClean="0">
                          <a:solidFill>
                            <a:schemeClr val="bg1"/>
                          </a:solidFill>
                          <a:latin typeface="Calibri" panose="020F0502020204030204" pitchFamily="34" charset="0"/>
                          <a:cs typeface="Arial" pitchFamily="34" charset="0"/>
                        </a:rPr>
                        <a:t>GÜNLÜK TAŞINAN TOPLAM YOLCU</a:t>
                      </a:r>
                      <a:endParaRPr lang="tr-TR" sz="1400" b="1" dirty="0">
                        <a:solidFill>
                          <a:schemeClr val="bg1"/>
                        </a:solidFill>
                        <a:latin typeface="Calibri" panose="020F0502020204030204" pitchFamily="34" charset="0"/>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fontAlgn="b"/>
                      <a:r>
                        <a:rPr lang="tr-TR" sz="1400" b="1" kern="1200" dirty="0" smtClean="0">
                          <a:solidFill>
                            <a:schemeClr val="bg1"/>
                          </a:solidFill>
                          <a:latin typeface="Calibri" panose="020F0502020204030204" pitchFamily="34" charset="0"/>
                          <a:ea typeface="+mn-ea"/>
                          <a:cs typeface="Arial" pitchFamily="34" charset="0"/>
                        </a:rPr>
                        <a:t>521.710 (Günlük</a:t>
                      </a:r>
                      <a:r>
                        <a:rPr lang="tr-TR" sz="1400" b="1" kern="1200" dirty="0">
                          <a:solidFill>
                            <a:schemeClr val="bg1"/>
                          </a:solidFill>
                          <a:latin typeface="Calibri" panose="020F0502020204030204" pitchFamily="34" charset="0"/>
                          <a:ea typeface="+mn-ea"/>
                          <a:cs typeface="Arial" pitchFamily="34" charset="0"/>
                        </a:rPr>
                        <a:t>)</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7"/>
                  </a:ext>
                </a:extLst>
              </a:tr>
            </a:tbl>
          </a:graphicData>
        </a:graphic>
      </p:graphicFrame>
      <p:graphicFrame>
        <p:nvGraphicFramePr>
          <p:cNvPr id="5" name="2 Tablo"/>
          <p:cNvGraphicFramePr>
            <a:graphicFrameLocks noGrp="1"/>
          </p:cNvGraphicFramePr>
          <p:nvPr>
            <p:extLst>
              <p:ext uri="{D42A27DB-BD31-4B8C-83A1-F6EECF244321}">
                <p14:modId xmlns:p14="http://schemas.microsoft.com/office/powerpoint/2010/main" val="4027431800"/>
              </p:ext>
            </p:extLst>
          </p:nvPr>
        </p:nvGraphicFramePr>
        <p:xfrm>
          <a:off x="167893" y="7229444"/>
          <a:ext cx="6548717" cy="1888051"/>
        </p:xfrm>
        <a:graphic>
          <a:graphicData uri="http://schemas.openxmlformats.org/drawingml/2006/table">
            <a:tbl>
              <a:tblPr>
                <a:effectLst>
                  <a:outerShdw blurRad="50800" dist="38100" dir="5400000" algn="t" rotWithShape="0">
                    <a:prstClr val="black">
                      <a:alpha val="40000"/>
                    </a:prstClr>
                  </a:outerShdw>
                </a:effectLst>
              </a:tblPr>
              <a:tblGrid>
                <a:gridCol w="3361288">
                  <a:extLst>
                    <a:ext uri="{9D8B030D-6E8A-4147-A177-3AD203B41FA5}">
                      <a16:colId xmlns:a16="http://schemas.microsoft.com/office/drawing/2014/main" val="20000"/>
                    </a:ext>
                  </a:extLst>
                </a:gridCol>
                <a:gridCol w="985205">
                  <a:extLst>
                    <a:ext uri="{9D8B030D-6E8A-4147-A177-3AD203B41FA5}">
                      <a16:colId xmlns:a16="http://schemas.microsoft.com/office/drawing/2014/main" val="20001"/>
                    </a:ext>
                  </a:extLst>
                </a:gridCol>
                <a:gridCol w="985205">
                  <a:extLst>
                    <a:ext uri="{9D8B030D-6E8A-4147-A177-3AD203B41FA5}">
                      <a16:colId xmlns:a16="http://schemas.microsoft.com/office/drawing/2014/main" val="20002"/>
                    </a:ext>
                  </a:extLst>
                </a:gridCol>
                <a:gridCol w="1217019">
                  <a:extLst>
                    <a:ext uri="{9D8B030D-6E8A-4147-A177-3AD203B41FA5}">
                      <a16:colId xmlns:a16="http://schemas.microsoft.com/office/drawing/2014/main" val="20003"/>
                    </a:ext>
                  </a:extLst>
                </a:gridCol>
              </a:tblGrid>
              <a:tr h="708019">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TRANSİT</a:t>
                      </a:r>
                      <a:r>
                        <a:rPr lang="tr-TR" sz="1400" b="1" i="0" u="none" strike="noStrike" baseline="0" dirty="0" smtClean="0">
                          <a:solidFill>
                            <a:schemeClr val="bg1"/>
                          </a:solidFill>
                          <a:latin typeface="Calibri" panose="020F0502020204030204" pitchFamily="34" charset="0"/>
                          <a:cs typeface="Arial" pitchFamily="34" charset="0"/>
                        </a:rPr>
                        <a:t> BOĞAZ GEMİ TRAFİĞİ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2020</a:t>
                      </a:r>
                      <a:endParaRPr lang="tr-TR" sz="1400" b="1" i="0" u="none" strike="noStrike" baseline="0"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fontAlgn="b"/>
                      <a:r>
                        <a:rPr lang="tr-TR" sz="1400" b="1" i="0" u="none" strike="noStrike" dirty="0" smtClean="0">
                          <a:solidFill>
                            <a:schemeClr val="bg1"/>
                          </a:solidFill>
                          <a:latin typeface="Calibri" panose="020F0502020204030204" pitchFamily="34" charset="0"/>
                          <a:cs typeface="Arial" pitchFamily="34" charset="0"/>
                        </a:rPr>
                        <a:t>2021</a:t>
                      </a:r>
                      <a:endParaRPr lang="tr-TR" sz="1400" b="1" i="0" u="none" strike="noStrike" baseline="0" dirty="0">
                        <a:solidFill>
                          <a:schemeClr val="bg1"/>
                        </a:solidFill>
                        <a:latin typeface="Calibri" panose="020F0502020204030204" pitchFamily="34" charset="0"/>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fontAlgn="b" latinLnBrk="0" hangingPunct="1"/>
                      <a:r>
                        <a:rPr lang="tr-TR" sz="1400" b="1" i="0" u="none" strike="noStrike" kern="1200" dirty="0" smtClean="0">
                          <a:solidFill>
                            <a:schemeClr val="bg1"/>
                          </a:solidFill>
                          <a:latin typeface="Calibri" panose="020F0502020204030204" pitchFamily="34" charset="0"/>
                          <a:ea typeface="+mn-ea"/>
                          <a:cs typeface="Arial" pitchFamily="34" charset="0"/>
                        </a:rPr>
                        <a:t>2022</a:t>
                      </a:r>
                      <a:r>
                        <a:rPr lang="tr-TR" sz="1400" b="1" i="0" u="none" strike="noStrike" kern="1200" baseline="0" dirty="0" smtClean="0">
                          <a:solidFill>
                            <a:schemeClr val="bg1"/>
                          </a:solidFill>
                          <a:latin typeface="Calibri" panose="020F0502020204030204" pitchFamily="34" charset="0"/>
                          <a:ea typeface="+mn-ea"/>
                          <a:cs typeface="Arial" pitchFamily="34" charset="0"/>
                        </a:rPr>
                        <a:t> </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0"/>
                  </a:ext>
                </a:extLst>
              </a:tr>
              <a:tr h="590016">
                <a:tc>
                  <a:txBody>
                    <a:bodyPr/>
                    <a:lstStyle/>
                    <a:p>
                      <a:pPr algn="just" fontAlgn="b"/>
                      <a:r>
                        <a:rPr lang="tr-TR" sz="1400" b="1" i="0" u="none" strike="noStrike" dirty="0">
                          <a:solidFill>
                            <a:schemeClr val="bg1"/>
                          </a:solidFill>
                          <a:latin typeface="Calibri" panose="020F0502020204030204" pitchFamily="34" charset="0"/>
                          <a:cs typeface="Arial" pitchFamily="34" charset="0"/>
                        </a:rPr>
                        <a:t>BOĞAZDAN GEÇEN TANKER SAYISI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1400" b="1" i="0" u="none" strike="noStrike" kern="1200" dirty="0" smtClean="0">
                          <a:solidFill>
                            <a:schemeClr val="bg1"/>
                          </a:solidFill>
                          <a:latin typeface="Calibri" panose="020F0502020204030204" pitchFamily="34" charset="0"/>
                          <a:ea typeface="+mn-ea"/>
                          <a:cs typeface="Arial" pitchFamily="34" charset="0"/>
                        </a:rPr>
                        <a:t>8.435</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1400" b="1" i="0" u="none" strike="noStrike" kern="1200" dirty="0" smtClean="0">
                          <a:solidFill>
                            <a:schemeClr val="bg1"/>
                          </a:solidFill>
                          <a:latin typeface="Calibri" panose="020F0502020204030204" pitchFamily="34" charset="0"/>
                          <a:ea typeface="+mn-ea"/>
                          <a:cs typeface="Arial" pitchFamily="34" charset="0"/>
                        </a:rPr>
                        <a:t>8.248</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1" i="0" u="none" strike="noStrike" kern="1200" dirty="0" smtClean="0">
                          <a:solidFill>
                            <a:schemeClr val="bg1"/>
                          </a:solidFill>
                          <a:latin typeface="Calibri" panose="020F0502020204030204" pitchFamily="34" charset="0"/>
                          <a:ea typeface="+mn-ea"/>
                          <a:cs typeface="Arial" pitchFamily="34" charset="0"/>
                        </a:rPr>
                        <a:t>8.653</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2"/>
                  </a:ext>
                </a:extLst>
              </a:tr>
              <a:tr h="590016">
                <a:tc>
                  <a:txBody>
                    <a:bodyPr/>
                    <a:lstStyle/>
                    <a:p>
                      <a:pPr algn="just" fontAlgn="b"/>
                      <a:r>
                        <a:rPr lang="tr-TR" sz="1400" b="1" i="0" u="none" strike="noStrike" dirty="0">
                          <a:solidFill>
                            <a:schemeClr val="bg1"/>
                          </a:solidFill>
                          <a:latin typeface="Calibri" panose="020F0502020204030204" pitchFamily="34" charset="0"/>
                          <a:cs typeface="Arial" pitchFamily="34" charset="0"/>
                        </a:rPr>
                        <a:t>BOĞAZDAN GEÇEN TOPLAM GEMİ SAYISI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1400" b="1" i="0" u="none" strike="noStrike" kern="1200" dirty="0" smtClean="0">
                          <a:solidFill>
                            <a:schemeClr val="bg1"/>
                          </a:solidFill>
                          <a:latin typeface="Calibri" panose="020F0502020204030204" pitchFamily="34" charset="0"/>
                          <a:ea typeface="+mn-ea"/>
                          <a:cs typeface="Arial" pitchFamily="34" charset="0"/>
                        </a:rPr>
                        <a:t>38.404</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algn="ctr"/>
                      <a:r>
                        <a:rPr lang="tr-TR" sz="1400" b="1" i="0" u="none" strike="noStrike" kern="1200" dirty="0" smtClean="0">
                          <a:solidFill>
                            <a:schemeClr val="bg1"/>
                          </a:solidFill>
                          <a:latin typeface="Calibri" panose="020F0502020204030204" pitchFamily="34" charset="0"/>
                          <a:ea typeface="+mn-ea"/>
                          <a:cs typeface="Arial" pitchFamily="34" charset="0"/>
                        </a:rPr>
                        <a:t>38.551</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tc>
                  <a:txBody>
                    <a:bodyPr/>
                    <a:lstStyle/>
                    <a:p>
                      <a:pPr marL="0" algn="ctr" defTabSz="685800" rtl="0" eaLnBrk="1" latinLnBrk="0" hangingPunct="1"/>
                      <a:r>
                        <a:rPr lang="tr-TR" sz="1400" b="1" i="0" u="none" strike="noStrike" kern="1200" dirty="0" smtClean="0">
                          <a:solidFill>
                            <a:schemeClr val="bg1"/>
                          </a:solidFill>
                          <a:latin typeface="Calibri" panose="020F0502020204030204" pitchFamily="34" charset="0"/>
                          <a:ea typeface="+mn-ea"/>
                          <a:cs typeface="Arial" pitchFamily="34" charset="0"/>
                        </a:rPr>
                        <a:t>35.146</a:t>
                      </a:r>
                      <a:endParaRPr lang="tr-TR" sz="1400" b="1" i="0" u="none" strike="noStrike" kern="1200" dirty="0">
                        <a:solidFill>
                          <a:schemeClr val="bg1"/>
                        </a:solidFill>
                        <a:latin typeface="Calibri" panose="020F0502020204030204" pitchFamily="34" charset="0"/>
                        <a:ea typeface="+mn-ea"/>
                        <a:cs typeface="Arial" pitchFamily="34" charset="0"/>
                      </a:endParaRP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83845">
                        <a:alpha val="75000"/>
                      </a:srgbClr>
                    </a:solidFill>
                  </a:tcPr>
                </a:tc>
                <a:extLst>
                  <a:ext uri="{0D108BD9-81ED-4DB2-BD59-A6C34878D82A}">
                    <a16:rowId xmlns:a16="http://schemas.microsoft.com/office/drawing/2014/main" val="10004"/>
                  </a:ext>
                </a:extLst>
              </a:tr>
            </a:tbl>
          </a:graphicData>
        </a:graphic>
      </p:graphicFrame>
      <p:sp>
        <p:nvSpPr>
          <p:cNvPr id="6" name="Slayt Numarası Yer Tutucusu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46329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7DEC55B-CF8E-4328-BCBB-35B847A9BAA3}"/>
              </a:ext>
            </a:extLst>
          </p:cNvPr>
          <p:cNvGraphicFramePr>
            <a:graphicFrameLocks noGrp="1"/>
          </p:cNvGraphicFramePr>
          <p:nvPr>
            <p:extLst>
              <p:ext uri="{D42A27DB-BD31-4B8C-83A1-F6EECF244321}">
                <p14:modId xmlns:p14="http://schemas.microsoft.com/office/powerpoint/2010/main" val="3797717786"/>
              </p:ext>
            </p:extLst>
          </p:nvPr>
        </p:nvGraphicFramePr>
        <p:xfrm>
          <a:off x="81000" y="4621382"/>
          <a:ext cx="6777000" cy="4734648"/>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69887">
                  <a:extLst>
                    <a:ext uri="{9D8B030D-6E8A-4147-A177-3AD203B41FA5}">
                      <a16:colId xmlns:a16="http://schemas.microsoft.com/office/drawing/2014/main" val="2725623072"/>
                    </a:ext>
                  </a:extLst>
                </a:gridCol>
                <a:gridCol w="1202371">
                  <a:extLst>
                    <a:ext uri="{9D8B030D-6E8A-4147-A177-3AD203B41FA5}">
                      <a16:colId xmlns:a16="http://schemas.microsoft.com/office/drawing/2014/main" val="3279183454"/>
                    </a:ext>
                  </a:extLst>
                </a:gridCol>
                <a:gridCol w="1202371">
                  <a:extLst>
                    <a:ext uri="{9D8B030D-6E8A-4147-A177-3AD203B41FA5}">
                      <a16:colId xmlns:a16="http://schemas.microsoft.com/office/drawing/2014/main" val="94105177"/>
                    </a:ext>
                  </a:extLst>
                </a:gridCol>
                <a:gridCol w="1202371">
                  <a:extLst>
                    <a:ext uri="{9D8B030D-6E8A-4147-A177-3AD203B41FA5}">
                      <a16:colId xmlns:a16="http://schemas.microsoft.com/office/drawing/2014/main" val="3861841649"/>
                    </a:ext>
                  </a:extLst>
                </a:gridCol>
              </a:tblGrid>
              <a:tr h="389225">
                <a:tc rowSpan="2">
                  <a:txBody>
                    <a:bodyPr/>
                    <a:lstStyle/>
                    <a:p>
                      <a:pPr marR="8255" algn="ctr">
                        <a:spcAft>
                          <a:spcPts val="0"/>
                        </a:spcAft>
                      </a:pPr>
                      <a:r>
                        <a:rPr lang="tr-TR" sz="1400" b="1" dirty="0">
                          <a:solidFill>
                            <a:schemeClr val="bg1"/>
                          </a:solidFill>
                          <a:effectLst/>
                          <a:latin typeface="+mn-lt"/>
                        </a:rPr>
                        <a:t>İmalat Türü ve Durumu</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gridSpan="3">
                  <a:txBody>
                    <a:bodyPr/>
                    <a:lstStyle/>
                    <a:p>
                      <a:pPr algn="ctr"/>
                      <a:r>
                        <a:rPr lang="tr-TR" sz="1400" b="1" dirty="0" smtClean="0">
                          <a:solidFill>
                            <a:schemeClr val="bg1"/>
                          </a:solidFill>
                          <a:latin typeface="+mn-lt"/>
                        </a:rPr>
                        <a:t>Uzunluk</a:t>
                      </a:r>
                      <a:r>
                        <a:rPr lang="tr-TR" sz="1400" b="1" baseline="0" dirty="0" smtClean="0">
                          <a:solidFill>
                            <a:schemeClr val="bg1"/>
                          </a:solidFill>
                          <a:latin typeface="+mn-lt"/>
                        </a:rPr>
                        <a:t> (Km)</a:t>
                      </a:r>
                      <a:endParaRPr lang="tr-TR" sz="1400" b="1" dirty="0">
                        <a:solidFill>
                          <a:schemeClr val="bg1"/>
                        </a:solidFill>
                        <a:latin typeface="+mn-lt"/>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extLst>
                  <a:ext uri="{0D108BD9-81ED-4DB2-BD59-A6C34878D82A}">
                    <a16:rowId xmlns:a16="http://schemas.microsoft.com/office/drawing/2014/main" val="112222457"/>
                  </a:ext>
                </a:extLst>
              </a:tr>
              <a:tr h="771626">
                <a:tc v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a:txBody>
                    <a:bodyPr/>
                    <a:lstStyle/>
                    <a:p>
                      <a:pPr marR="8255" algn="ctr">
                        <a:spcAft>
                          <a:spcPts val="0"/>
                        </a:spcAft>
                      </a:pPr>
                      <a:r>
                        <a:rPr lang="tr-TR" sz="1400" b="1" dirty="0">
                          <a:solidFill>
                            <a:schemeClr val="bg1"/>
                          </a:solidFill>
                          <a:effectLst/>
                          <a:latin typeface="+mn-lt"/>
                        </a:rPr>
                        <a:t>İBB</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R="8255" algn="ctr">
                        <a:spcAft>
                          <a:spcPts val="0"/>
                        </a:spcAft>
                      </a:pPr>
                      <a:r>
                        <a:rPr lang="tr-TR" sz="1400" b="1" dirty="0" smtClean="0">
                          <a:solidFill>
                            <a:schemeClr val="bg1"/>
                          </a:solidFill>
                          <a:effectLst/>
                          <a:latin typeface="+mn-lt"/>
                        </a:rPr>
                        <a:t>Ulaştırma ve Altyapı</a:t>
                      </a:r>
                      <a:r>
                        <a:rPr lang="tr-TR" sz="1400" b="1" baseline="0" dirty="0" smtClean="0">
                          <a:solidFill>
                            <a:schemeClr val="bg1"/>
                          </a:solidFill>
                          <a:effectLst/>
                          <a:latin typeface="+mn-lt"/>
                        </a:rPr>
                        <a:t> </a:t>
                      </a:r>
                      <a:r>
                        <a:rPr lang="tr-TR" sz="1400" b="1" dirty="0" smtClean="0">
                          <a:solidFill>
                            <a:schemeClr val="bg1"/>
                          </a:solidFill>
                          <a:effectLst/>
                          <a:latin typeface="+mn-lt"/>
                        </a:rPr>
                        <a:t>Bakanlığı</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R="8255" algn="ctr">
                        <a:spcAft>
                          <a:spcPts val="0"/>
                        </a:spcAft>
                      </a:pPr>
                      <a:r>
                        <a:rPr lang="tr-TR" sz="1400" b="1" dirty="0">
                          <a:solidFill>
                            <a:schemeClr val="bg1"/>
                          </a:solidFill>
                          <a:effectLst/>
                          <a:latin typeface="+mn-lt"/>
                        </a:rPr>
                        <a:t>Toplam</a:t>
                      </a:r>
                      <a:endParaRPr lang="tr-TR" sz="1400" b="1"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2332067465"/>
                  </a:ext>
                </a:extLst>
              </a:tr>
              <a:tr h="353842">
                <a:tc>
                  <a:txBody>
                    <a:bodyPr/>
                    <a:lstStyle/>
                    <a:p>
                      <a:pPr marR="8255" algn="ctr">
                        <a:spcAft>
                          <a:spcPts val="0"/>
                        </a:spcAft>
                      </a:pPr>
                      <a:r>
                        <a:rPr lang="tr-TR" sz="1600" b="1" dirty="0">
                          <a:solidFill>
                            <a:srgbClr val="14213D"/>
                          </a:solidFill>
                          <a:effectLst/>
                          <a:latin typeface="+mn-lt"/>
                        </a:rPr>
                        <a:t>Mevcut Raylı </a:t>
                      </a:r>
                      <a:r>
                        <a:rPr lang="tr-TR" sz="1600" b="1" dirty="0" smtClean="0">
                          <a:solidFill>
                            <a:srgbClr val="14213D"/>
                          </a:solidFill>
                          <a:effectLst/>
                          <a:latin typeface="+mn-lt"/>
                        </a:rPr>
                        <a:t>Sistemler</a:t>
                      </a:r>
                      <a:endParaRPr lang="tr-TR" sz="16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smtClean="0">
                          <a:solidFill>
                            <a:schemeClr val="tx1"/>
                          </a:solidFill>
                          <a:effectLst/>
                          <a:latin typeface="+mn-lt"/>
                          <a:ea typeface="Times New Roman" panose="02020603050405020304" pitchFamily="18" charset="0"/>
                          <a:cs typeface="Times New Roman" panose="02020603050405020304" pitchFamily="18" charset="0"/>
                        </a:rPr>
                        <a:t>210,9</a:t>
                      </a:r>
                      <a:endParaRPr lang="tr-TR" sz="1600" b="1" dirty="0">
                        <a:solidFill>
                          <a:schemeClr val="tx1"/>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smtClean="0">
                          <a:solidFill>
                            <a:schemeClr val="tx1"/>
                          </a:solidFill>
                          <a:effectLst/>
                          <a:latin typeface="+mn-lt"/>
                        </a:rPr>
                        <a:t>124,4</a:t>
                      </a:r>
                      <a:endParaRPr lang="tr-TR" sz="1600" b="1" dirty="0">
                        <a:solidFill>
                          <a:schemeClr val="tx1"/>
                        </a:solidFill>
                        <a:effectLst/>
                        <a:latin typeface="+mn-lt"/>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smtClean="0">
                          <a:solidFill>
                            <a:schemeClr val="tx1"/>
                          </a:solidFill>
                          <a:effectLst/>
                          <a:latin typeface="+mn-lt"/>
                        </a:rPr>
                        <a:t>335,3</a:t>
                      </a:r>
                      <a:endParaRPr lang="tr-TR" sz="1600" b="1" dirty="0">
                        <a:solidFill>
                          <a:schemeClr val="tx1"/>
                        </a:solidFill>
                        <a:effectLst/>
                        <a:latin typeface="+mn-lt"/>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6350" cap="flat" cmpd="sng" algn="ctr">
                      <a:solidFill>
                        <a:schemeClr val="bg1"/>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906117603"/>
                  </a:ext>
                </a:extLst>
              </a:tr>
              <a:tr h="318457">
                <a:tc>
                  <a:txBody>
                    <a:bodyPr/>
                    <a:lstStyle/>
                    <a:p>
                      <a:pPr marR="8255" algn="r">
                        <a:spcAft>
                          <a:spcPts val="0"/>
                        </a:spcAft>
                      </a:pPr>
                      <a:r>
                        <a:rPr lang="tr-TR" sz="1400" b="1" dirty="0">
                          <a:solidFill>
                            <a:schemeClr val="tx1"/>
                          </a:solidFill>
                          <a:effectLst/>
                          <a:latin typeface="Calibri" panose="020F0502020204030204" pitchFamily="34" charset="0"/>
                        </a:rPr>
                        <a:t>Metro</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indent="0" algn="ctr" defTabSz="914400" rtl="0" eaLnBrk="1" fontAlgn="auto" latinLnBrk="0" hangingPunct="1">
                        <a:lnSpc>
                          <a:spcPct val="100000"/>
                        </a:lnSpc>
                        <a:spcBef>
                          <a:spcPts val="0"/>
                        </a:spcBef>
                        <a:spcAft>
                          <a:spcPts val="0"/>
                        </a:spcAft>
                        <a:buClrTx/>
                        <a:buSzTx/>
                        <a:buFontTx/>
                        <a:buNone/>
                        <a:tabLst/>
                        <a:defRPr/>
                      </a:pPr>
                      <a:r>
                        <a:rPr lang="tr-TR" sz="1400" b="1" dirty="0" smtClean="0">
                          <a:solidFill>
                            <a:schemeClr val="tx1"/>
                          </a:solidFill>
                          <a:effectLst/>
                          <a:latin typeface="Calibri" panose="020F0502020204030204" pitchFamily="34" charset="0"/>
                          <a:ea typeface="+mn-ea"/>
                          <a:cs typeface="+mn-cs"/>
                        </a:rPr>
                        <a:t>132,7</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mn-ea"/>
                          <a:cs typeface="+mn-cs"/>
                        </a:rPr>
                        <a:t>34,3</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167</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9774594"/>
                  </a:ext>
                </a:extLst>
              </a:tr>
              <a:tr h="318457">
                <a:tc>
                  <a:txBody>
                    <a:bodyPr/>
                    <a:lstStyle/>
                    <a:p>
                      <a:pPr marR="8255" algn="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Hafif Raylı (Yer Üstü)</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26,8</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26,8</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811853"/>
                  </a:ext>
                </a:extLst>
              </a:tr>
              <a:tr h="318457">
                <a:tc>
                  <a:txBody>
                    <a:bodyPr/>
                    <a:lstStyle/>
                    <a:p>
                      <a:pPr marR="8255" algn="r">
                        <a:spcAft>
                          <a:spcPts val="0"/>
                        </a:spcAft>
                      </a:pPr>
                      <a:r>
                        <a:rPr lang="tr-TR" sz="1400" b="1" dirty="0">
                          <a:solidFill>
                            <a:schemeClr val="tx1"/>
                          </a:solidFill>
                          <a:effectLst/>
                          <a:latin typeface="Calibri" panose="020F0502020204030204" pitchFamily="34" charset="0"/>
                        </a:rPr>
                        <a:t>Tramvay</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mn-ea"/>
                          <a:cs typeface="+mn-cs"/>
                        </a:rPr>
                        <a:t>43,6</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43,6</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9596514"/>
                  </a:ext>
                </a:extLst>
              </a:tr>
              <a:tr h="318457">
                <a:tc>
                  <a:txBody>
                    <a:bodyPr/>
                    <a:lstStyle/>
                    <a:p>
                      <a:pPr marR="8255" algn="r">
                        <a:spcAft>
                          <a:spcPts val="0"/>
                        </a:spcAft>
                      </a:pPr>
                      <a:r>
                        <a:rPr lang="tr-TR" sz="1400" b="1" dirty="0">
                          <a:solidFill>
                            <a:schemeClr val="tx1"/>
                          </a:solidFill>
                          <a:effectLst/>
                          <a:latin typeface="Calibri" panose="020F0502020204030204" pitchFamily="34" charset="0"/>
                        </a:rPr>
                        <a:t>Nostaljik Tramvay</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4,2</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4,2</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530475"/>
                  </a:ext>
                </a:extLst>
              </a:tr>
              <a:tr h="318457">
                <a:tc>
                  <a:txBody>
                    <a:bodyPr/>
                    <a:lstStyle/>
                    <a:p>
                      <a:pPr marR="8255" algn="r">
                        <a:spcAft>
                          <a:spcPts val="0"/>
                        </a:spcAft>
                      </a:pPr>
                      <a:r>
                        <a:rPr lang="tr-TR" sz="1400" b="1" dirty="0">
                          <a:solidFill>
                            <a:schemeClr val="tx1"/>
                          </a:solidFill>
                          <a:effectLst/>
                          <a:latin typeface="Calibri" panose="020F0502020204030204" pitchFamily="34" charset="0"/>
                        </a:rPr>
                        <a:t>Füniküler</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2,8</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2,8</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7037138"/>
                  </a:ext>
                </a:extLst>
              </a:tr>
              <a:tr h="318457">
                <a:tc>
                  <a:txBody>
                    <a:bodyPr/>
                    <a:lstStyle/>
                    <a:p>
                      <a:pPr marR="8255" algn="r">
                        <a:spcAft>
                          <a:spcPts val="0"/>
                        </a:spcAft>
                      </a:pPr>
                      <a:r>
                        <a:rPr lang="tr-TR" sz="1400" b="1" dirty="0">
                          <a:solidFill>
                            <a:schemeClr val="tx1"/>
                          </a:solidFill>
                          <a:effectLst/>
                          <a:latin typeface="Calibri" panose="020F0502020204030204" pitchFamily="34" charset="0"/>
                        </a:rPr>
                        <a:t>Teleferik</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0,72</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0,72</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1932567"/>
                  </a:ext>
                </a:extLst>
              </a:tr>
              <a:tr h="318457">
                <a:tc>
                  <a:txBody>
                    <a:bodyPr/>
                    <a:lstStyle/>
                    <a:p>
                      <a:pPr marR="8255" algn="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Banliyö(Marmaray)</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90,1</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90,1</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6472837"/>
                  </a:ext>
                </a:extLst>
              </a:tr>
              <a:tr h="353842">
                <a:tc>
                  <a:txBody>
                    <a:bodyPr/>
                    <a:lstStyle/>
                    <a:p>
                      <a:pPr marR="8255" algn="ctr">
                        <a:spcAft>
                          <a:spcPts val="0"/>
                        </a:spcAft>
                      </a:pPr>
                      <a:r>
                        <a:rPr lang="tr-TR" sz="1600" b="1" dirty="0" smtClean="0">
                          <a:solidFill>
                            <a:srgbClr val="14213D"/>
                          </a:solidFill>
                          <a:effectLst/>
                          <a:latin typeface="Calibri" panose="020F0502020204030204" pitchFamily="34" charset="0"/>
                        </a:rPr>
                        <a:t>İnşaatı</a:t>
                      </a:r>
                      <a:r>
                        <a:rPr lang="tr-TR" sz="1600" b="1" baseline="0" dirty="0" smtClean="0">
                          <a:solidFill>
                            <a:srgbClr val="14213D"/>
                          </a:solidFill>
                          <a:effectLst/>
                          <a:latin typeface="Calibri" panose="020F0502020204030204" pitchFamily="34" charset="0"/>
                        </a:rPr>
                        <a:t> Devam Eden </a:t>
                      </a:r>
                      <a:r>
                        <a:rPr lang="tr-TR" sz="1600" b="1" dirty="0" smtClean="0">
                          <a:solidFill>
                            <a:srgbClr val="14213D"/>
                          </a:solidFill>
                          <a:effectLst/>
                          <a:latin typeface="Calibri" panose="020F0502020204030204" pitchFamily="34" charset="0"/>
                        </a:rPr>
                        <a:t>Raylı </a:t>
                      </a:r>
                      <a:r>
                        <a:rPr lang="tr-TR" sz="1600" b="1" dirty="0">
                          <a:solidFill>
                            <a:srgbClr val="14213D"/>
                          </a:solidFill>
                          <a:effectLst/>
                          <a:latin typeface="Calibri" panose="020F0502020204030204" pitchFamily="34" charset="0"/>
                        </a:rPr>
                        <a:t>Sistemler</a:t>
                      </a:r>
                      <a:endParaRPr lang="tr-TR" sz="16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600" b="1" dirty="0" smtClean="0">
                          <a:solidFill>
                            <a:srgbClr val="14213D"/>
                          </a:solidFill>
                          <a:effectLst/>
                          <a:latin typeface="Calibri" panose="020F0502020204030204" pitchFamily="34" charset="0"/>
                        </a:rPr>
                        <a:t>81,6</a:t>
                      </a:r>
                      <a:endParaRPr lang="tr-TR" sz="1600" b="1" dirty="0">
                        <a:solidFill>
                          <a:srgbClr val="14213D"/>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8255" algn="ctr" defTabSz="685800" rtl="0" eaLnBrk="1" latinLnBrk="0" hangingPunct="1">
                        <a:spcAft>
                          <a:spcPts val="0"/>
                        </a:spcAft>
                      </a:pPr>
                      <a:r>
                        <a:rPr lang="tr-TR" sz="1600" b="1" kern="1200" dirty="0" smtClean="0">
                          <a:solidFill>
                            <a:srgbClr val="14213D"/>
                          </a:solidFill>
                          <a:effectLst/>
                          <a:latin typeface="Calibri" panose="020F0502020204030204" pitchFamily="34" charset="0"/>
                          <a:ea typeface="+mn-ea"/>
                          <a:cs typeface="+mn-cs"/>
                        </a:rPr>
                        <a:t>55,7</a:t>
                      </a:r>
                      <a:endParaRPr lang="tr-TR" sz="1600" b="1" kern="1200" dirty="0">
                        <a:solidFill>
                          <a:srgbClr val="14213D"/>
                        </a:solidFill>
                        <a:effectLst/>
                        <a:latin typeface="Calibri" panose="020F0502020204030204" pitchFamily="34" charset="0"/>
                        <a:ea typeface="+mn-ea"/>
                        <a:cs typeface="+mn-cs"/>
                      </a:endParaRPr>
                    </a:p>
                  </a:txBody>
                  <a:tcPr marL="68580" marR="6858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8255" algn="ctr" defTabSz="685800" rtl="0" eaLnBrk="1" latinLnBrk="0" hangingPunct="1">
                        <a:spcAft>
                          <a:spcPts val="0"/>
                        </a:spcAft>
                      </a:pPr>
                      <a:r>
                        <a:rPr lang="tr-TR" sz="1600" b="1" kern="1200" dirty="0" smtClean="0">
                          <a:solidFill>
                            <a:srgbClr val="14213D"/>
                          </a:solidFill>
                          <a:effectLst/>
                          <a:latin typeface="Calibri" panose="020F0502020204030204" pitchFamily="34" charset="0"/>
                          <a:ea typeface="+mn-ea"/>
                          <a:cs typeface="+mn-cs"/>
                        </a:rPr>
                        <a:t>137,3</a:t>
                      </a:r>
                      <a:endParaRPr lang="tr-TR" sz="1600" b="1" kern="1200" dirty="0">
                        <a:solidFill>
                          <a:srgbClr val="14213D"/>
                        </a:solidFill>
                        <a:effectLst/>
                        <a:latin typeface="Calibri" panose="020F0502020204030204" pitchFamily="34" charset="0"/>
                        <a:ea typeface="+mn-ea"/>
                        <a:cs typeface="+mn-cs"/>
                      </a:endParaRPr>
                    </a:p>
                  </a:txBody>
                  <a:tcPr marL="68580" marR="6858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1541833563"/>
                  </a:ext>
                </a:extLst>
              </a:tr>
              <a:tr h="318457">
                <a:tc>
                  <a:txBody>
                    <a:bodyPr/>
                    <a:lstStyle/>
                    <a:p>
                      <a:pPr marR="8255" algn="r">
                        <a:spcAft>
                          <a:spcPts val="0"/>
                        </a:spcAft>
                      </a:pPr>
                      <a:r>
                        <a:rPr lang="tr-TR" sz="1400" b="1" dirty="0">
                          <a:solidFill>
                            <a:schemeClr val="tx1"/>
                          </a:solidFill>
                          <a:effectLst/>
                          <a:latin typeface="Calibri" panose="020F0502020204030204" pitchFamily="34" charset="0"/>
                        </a:rPr>
                        <a:t>Metro</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mn-ea"/>
                          <a:cs typeface="+mn-cs"/>
                        </a:rPr>
                        <a:t>80,5</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ea typeface="+mn-ea"/>
                          <a:cs typeface="+mn-cs"/>
                        </a:rPr>
                        <a:t>55,7</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136,2</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3690784"/>
                  </a:ext>
                </a:extLst>
              </a:tr>
              <a:tr h="318457">
                <a:tc>
                  <a:txBody>
                    <a:bodyPr/>
                    <a:lstStyle/>
                    <a:p>
                      <a:pPr marR="8255" algn="r">
                        <a:spcAft>
                          <a:spcPts val="0"/>
                        </a:spcAft>
                      </a:pPr>
                      <a:r>
                        <a:rPr lang="tr-TR" sz="1400" b="1" dirty="0">
                          <a:solidFill>
                            <a:schemeClr val="tx1"/>
                          </a:solidFill>
                          <a:effectLst/>
                          <a:latin typeface="Calibri" panose="020F0502020204030204" pitchFamily="34" charset="0"/>
                        </a:rPr>
                        <a:t>Tramvay</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1,10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a:solidFill>
                            <a:schemeClr val="tx1"/>
                          </a:solidFill>
                          <a:effectLst/>
                          <a:latin typeface="Calibri" panose="020F0502020204030204" pitchFamily="34" charset="0"/>
                        </a:rPr>
                        <a:t>-</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8255" algn="ctr">
                        <a:spcAft>
                          <a:spcPts val="0"/>
                        </a:spcAft>
                      </a:pPr>
                      <a:r>
                        <a:rPr lang="tr-TR" sz="1400" b="1" dirty="0" smtClean="0">
                          <a:solidFill>
                            <a:schemeClr val="tx1"/>
                          </a:solidFill>
                          <a:effectLst/>
                          <a:latin typeface="Calibri" panose="020F0502020204030204" pitchFamily="34" charset="0"/>
                        </a:rPr>
                        <a:t>1,10</a:t>
                      </a:r>
                      <a:endParaRPr lang="tr-TR"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490" marR="54490"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6159037"/>
                  </a:ext>
                </a:extLst>
              </a:tr>
            </a:tbl>
          </a:graphicData>
        </a:graphic>
      </p:graphicFrame>
      <p:sp>
        <p:nvSpPr>
          <p:cNvPr id="7" name="Slayt Numarası Yer Tutucusu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97DEC55B-CF8E-4328-BCBB-35B847A9BAA3}"/>
              </a:ext>
            </a:extLst>
          </p:cNvPr>
          <p:cNvGraphicFramePr>
            <a:graphicFrameLocks noGrp="1"/>
          </p:cNvGraphicFramePr>
          <p:nvPr>
            <p:extLst>
              <p:ext uri="{D42A27DB-BD31-4B8C-83A1-F6EECF244321}">
                <p14:modId xmlns:p14="http://schemas.microsoft.com/office/powerpoint/2010/main" val="2941156479"/>
              </p:ext>
            </p:extLst>
          </p:nvPr>
        </p:nvGraphicFramePr>
        <p:xfrm>
          <a:off x="0" y="1320034"/>
          <a:ext cx="6743700" cy="322546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154311">
                  <a:extLst>
                    <a:ext uri="{9D8B030D-6E8A-4147-A177-3AD203B41FA5}">
                      <a16:colId xmlns:a16="http://schemas.microsoft.com/office/drawing/2014/main" val="2725623072"/>
                    </a:ext>
                  </a:extLst>
                </a:gridCol>
                <a:gridCol w="1196463">
                  <a:extLst>
                    <a:ext uri="{9D8B030D-6E8A-4147-A177-3AD203B41FA5}">
                      <a16:colId xmlns:a16="http://schemas.microsoft.com/office/drawing/2014/main" val="3279183454"/>
                    </a:ext>
                  </a:extLst>
                </a:gridCol>
                <a:gridCol w="1196463">
                  <a:extLst>
                    <a:ext uri="{9D8B030D-6E8A-4147-A177-3AD203B41FA5}">
                      <a16:colId xmlns:a16="http://schemas.microsoft.com/office/drawing/2014/main" val="94105177"/>
                    </a:ext>
                  </a:extLst>
                </a:gridCol>
                <a:gridCol w="1196463">
                  <a:extLst>
                    <a:ext uri="{9D8B030D-6E8A-4147-A177-3AD203B41FA5}">
                      <a16:colId xmlns:a16="http://schemas.microsoft.com/office/drawing/2014/main" val="3861841649"/>
                    </a:ext>
                  </a:extLst>
                </a:gridCol>
              </a:tblGrid>
              <a:tr h="641469">
                <a:tc gridSpan="4">
                  <a:txBody>
                    <a:bodyPr/>
                    <a:lstStyle/>
                    <a:p>
                      <a:pPr marR="8255" algn="ctr">
                        <a:spcAft>
                          <a:spcPts val="0"/>
                        </a:spcAft>
                      </a:pPr>
                      <a:r>
                        <a:rPr lang="tr-TR" sz="2400" dirty="0" smtClean="0">
                          <a:solidFill>
                            <a:schemeClr val="bg1"/>
                          </a:solidFill>
                          <a:effectLst/>
                          <a:latin typeface="+mn-lt"/>
                          <a:ea typeface="Times New Roman" panose="02020603050405020304" pitchFamily="18" charset="0"/>
                          <a:cs typeface="Times New Roman" panose="02020603050405020304" pitchFamily="18" charset="0"/>
                        </a:rPr>
                        <a:t>RAYLI</a:t>
                      </a:r>
                      <a:r>
                        <a:rPr lang="tr-TR" sz="2400" baseline="0" dirty="0" smtClean="0">
                          <a:solidFill>
                            <a:schemeClr val="bg1"/>
                          </a:solidFill>
                          <a:effectLst/>
                          <a:latin typeface="+mn-lt"/>
                          <a:ea typeface="Times New Roman" panose="02020603050405020304" pitchFamily="18" charset="0"/>
                          <a:cs typeface="Times New Roman" panose="02020603050405020304" pitchFamily="18" charset="0"/>
                        </a:rPr>
                        <a:t> SİSTEM FAALİYETLERİ ÖZET TABLOSU</a:t>
                      </a:r>
                      <a:endParaRPr lang="tr-TR" sz="2400" dirty="0">
                        <a:solidFill>
                          <a:schemeClr val="bg1"/>
                        </a:solidFill>
                        <a:effectLst/>
                        <a:latin typeface="+mn-lt"/>
                        <a:ea typeface="Times New Roman" panose="02020603050405020304" pitchFamily="18" charset="0"/>
                        <a:cs typeface="Times New Roman" panose="02020603050405020304" pitchFamily="18" charset="0"/>
                      </a:endParaRPr>
                    </a:p>
                  </a:txBody>
                  <a:tcPr marL="55721" marR="55721" marT="0" marB="0" anchor="ctr">
                    <a:lnL w="12700" cmpd="sng">
                      <a:noFill/>
                    </a:lnL>
                    <a:lnR w="12700" cmpd="sng">
                      <a:noFill/>
                    </a:lnR>
                    <a:lnT w="38100" cmpd="sng">
                      <a:noFill/>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hMerge="1">
                  <a:txBody>
                    <a:bodyPr/>
                    <a:lstStyle/>
                    <a:p>
                      <a:pPr algn="ctr"/>
                      <a:endParaRPr lang="tr-TR" dirty="0"/>
                    </a:p>
                  </a:txBody>
                  <a:tcPr marL="55721" marR="55721" marT="0" marB="0"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28340344"/>
                  </a:ext>
                </a:extLst>
              </a:tr>
              <a:tr h="641469">
                <a:tc rowSpan="2">
                  <a:txBody>
                    <a:bodyPr/>
                    <a:lstStyle/>
                    <a:p>
                      <a:pPr marR="8255" algn="ctr">
                        <a:spcAft>
                          <a:spcPts val="0"/>
                        </a:spcAft>
                      </a:pPr>
                      <a:r>
                        <a:rPr lang="tr-TR" sz="1400" b="1" dirty="0" smtClean="0">
                          <a:solidFill>
                            <a:srgbClr val="202C39"/>
                          </a:solidFill>
                          <a:effectLst/>
                          <a:latin typeface="+mn-lt"/>
                        </a:rPr>
                        <a:t>Raylı</a:t>
                      </a:r>
                      <a:r>
                        <a:rPr lang="tr-TR" sz="1400" b="1" baseline="0" dirty="0" smtClean="0">
                          <a:solidFill>
                            <a:srgbClr val="202C39"/>
                          </a:solidFill>
                          <a:effectLst/>
                          <a:latin typeface="+mn-lt"/>
                        </a:rPr>
                        <a:t> Sistemlerin </a:t>
                      </a:r>
                      <a:r>
                        <a:rPr lang="tr-TR" sz="1400" b="1" dirty="0" smtClean="0">
                          <a:solidFill>
                            <a:srgbClr val="202C39"/>
                          </a:solidFill>
                          <a:effectLst/>
                          <a:latin typeface="+mn-lt"/>
                        </a:rPr>
                        <a:t>Durumu</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gridSpan="3">
                  <a:txBody>
                    <a:bodyPr/>
                    <a:lstStyle/>
                    <a:p>
                      <a:pPr algn="ctr"/>
                      <a:r>
                        <a:rPr lang="tr-TR" sz="1400" b="1" dirty="0" smtClean="0">
                          <a:solidFill>
                            <a:srgbClr val="202C39"/>
                          </a:solidFill>
                          <a:latin typeface="+mn-lt"/>
                        </a:rPr>
                        <a:t>Uzunluk</a:t>
                      </a:r>
                      <a:r>
                        <a:rPr lang="tr-TR" sz="1400" b="1" baseline="0" dirty="0" smtClean="0">
                          <a:solidFill>
                            <a:srgbClr val="202C39"/>
                          </a:solidFill>
                          <a:latin typeface="+mn-lt"/>
                        </a:rPr>
                        <a:t> (Km)</a:t>
                      </a:r>
                      <a:endParaRPr lang="tr-TR" sz="1400" b="1" dirty="0">
                        <a:solidFill>
                          <a:srgbClr val="202C39"/>
                        </a:solidFill>
                        <a:latin typeface="+mn-lt"/>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h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extLst>
                  <a:ext uri="{0D108BD9-81ED-4DB2-BD59-A6C34878D82A}">
                    <a16:rowId xmlns:a16="http://schemas.microsoft.com/office/drawing/2014/main" val="112222457"/>
                  </a:ext>
                </a:extLst>
              </a:tr>
              <a:tr h="776217">
                <a:tc vMerge="1">
                  <a:txBody>
                    <a:bodyPr/>
                    <a:lstStyle/>
                    <a:p>
                      <a:endParaRPr lang="tr-TR"/>
                    </a:p>
                  </a:txBody>
                  <a:tcP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3845"/>
                    </a:solidFill>
                  </a:tcPr>
                </a:tc>
                <a:tc>
                  <a:txBody>
                    <a:bodyPr/>
                    <a:lstStyle/>
                    <a:p>
                      <a:pPr marR="8255" algn="ctr">
                        <a:spcAft>
                          <a:spcPts val="0"/>
                        </a:spcAft>
                      </a:pPr>
                      <a:r>
                        <a:rPr lang="tr-TR" sz="1400" b="1" dirty="0">
                          <a:solidFill>
                            <a:srgbClr val="202C39"/>
                          </a:solidFill>
                          <a:effectLst/>
                          <a:latin typeface="+mn-lt"/>
                        </a:rPr>
                        <a:t>İBB</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400" b="1" dirty="0" smtClean="0">
                          <a:solidFill>
                            <a:srgbClr val="202C39"/>
                          </a:solidFill>
                          <a:effectLst/>
                          <a:latin typeface="+mn-lt"/>
                        </a:rPr>
                        <a:t>Ulaştırma ve Altyapı Bakanlığı</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R="8255" algn="ctr">
                        <a:spcAft>
                          <a:spcPts val="0"/>
                        </a:spcAft>
                      </a:pPr>
                      <a:r>
                        <a:rPr lang="tr-TR" sz="1400" b="1" dirty="0">
                          <a:solidFill>
                            <a:srgbClr val="202C39"/>
                          </a:solidFill>
                          <a:effectLst/>
                          <a:latin typeface="+mn-lt"/>
                        </a:rPr>
                        <a:t>Toplam</a:t>
                      </a:r>
                      <a:endParaRPr lang="tr-TR" sz="1400" b="1" dirty="0">
                        <a:solidFill>
                          <a:srgbClr val="202C39"/>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2332067465"/>
                  </a:ext>
                </a:extLst>
              </a:tr>
              <a:tr h="583154">
                <a:tc>
                  <a:txBody>
                    <a:bodyPr/>
                    <a:lstStyle/>
                    <a:p>
                      <a:pPr marR="8255">
                        <a:spcAft>
                          <a:spcPts val="0"/>
                        </a:spcAft>
                      </a:pPr>
                      <a:r>
                        <a:rPr lang="tr-TR" sz="1400" b="1" dirty="0">
                          <a:solidFill>
                            <a:srgbClr val="14213D"/>
                          </a:solidFill>
                          <a:effectLst/>
                          <a:latin typeface="+mn-lt"/>
                        </a:rPr>
                        <a:t>Mevcut Raylı </a:t>
                      </a:r>
                      <a:r>
                        <a:rPr lang="tr-TR" sz="1400" b="1" dirty="0" smtClean="0">
                          <a:solidFill>
                            <a:srgbClr val="14213D"/>
                          </a:solidFill>
                          <a:effectLst/>
                          <a:latin typeface="+mn-lt"/>
                        </a:rPr>
                        <a:t>Sistemler</a:t>
                      </a:r>
                      <a:endParaRPr lang="tr-TR" sz="14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210,9</a:t>
                      </a:r>
                      <a:endParaRPr lang="tr-TR" sz="1400" b="1" kern="1200" dirty="0">
                        <a:solidFill>
                          <a:schemeClr val="tx1"/>
                        </a:solidFill>
                        <a:effectLst/>
                        <a:latin typeface="+mn-lt"/>
                        <a:ea typeface="+mn-ea"/>
                        <a:cs typeface="+mn-cs"/>
                      </a:endParaRP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124.4</a:t>
                      </a:r>
                      <a:endParaRPr lang="tr-TR" sz="1400" b="1" kern="1200" dirty="0">
                        <a:solidFill>
                          <a:schemeClr val="tx1"/>
                        </a:solidFill>
                        <a:effectLst/>
                        <a:latin typeface="+mn-lt"/>
                        <a:ea typeface="+mn-ea"/>
                        <a:cs typeface="+mn-cs"/>
                      </a:endParaRP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335,3</a:t>
                      </a:r>
                      <a:endParaRPr lang="tr-TR" sz="1400" b="1" kern="1200" dirty="0">
                        <a:solidFill>
                          <a:schemeClr val="tx1"/>
                        </a:solidFill>
                        <a:effectLst/>
                        <a:latin typeface="+mn-lt"/>
                        <a:ea typeface="+mn-ea"/>
                        <a:cs typeface="+mn-cs"/>
                      </a:endParaRPr>
                    </a:p>
                  </a:txBody>
                  <a:tcPr marL="21699" marR="21699"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6117603"/>
                  </a:ext>
                </a:extLst>
              </a:tr>
              <a:tr h="583154">
                <a:tc>
                  <a:txBody>
                    <a:bodyPr/>
                    <a:lstStyle/>
                    <a:p>
                      <a:pPr marR="8255">
                        <a:spcAft>
                          <a:spcPts val="0"/>
                        </a:spcAft>
                      </a:pPr>
                      <a:r>
                        <a:rPr lang="tr-TR" sz="1400" b="1" dirty="0">
                          <a:solidFill>
                            <a:srgbClr val="14213D"/>
                          </a:solidFill>
                          <a:effectLst/>
                          <a:latin typeface="+mn-lt"/>
                        </a:rPr>
                        <a:t>İnşaatı Devam Eden Raylı Sistemler</a:t>
                      </a:r>
                      <a:endParaRPr lang="tr-TR" sz="1400" b="1" dirty="0">
                        <a:solidFill>
                          <a:srgbClr val="14213D"/>
                        </a:solidFill>
                        <a:effectLst/>
                        <a:latin typeface="+mn-lt"/>
                        <a:ea typeface="Times New Roman" panose="02020603050405020304" pitchFamily="18" charset="0"/>
                        <a:cs typeface="Times New Roman" panose="02020603050405020304" pitchFamily="18" charset="0"/>
                      </a:endParaRPr>
                    </a:p>
                  </a:txBody>
                  <a:tcPr marL="55721" marR="55721"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81,6</a:t>
                      </a:r>
                      <a:endParaRPr lang="tr-TR" sz="1400" b="1" kern="1200" dirty="0">
                        <a:solidFill>
                          <a:schemeClr val="tx1"/>
                        </a:solidFill>
                        <a:effectLst/>
                        <a:latin typeface="+mn-lt"/>
                        <a:ea typeface="+mn-ea"/>
                        <a:cs typeface="+mn-cs"/>
                      </a:endParaRP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55,7</a:t>
                      </a:r>
                      <a:endParaRPr lang="tr-TR" sz="1400" b="1" kern="1200" dirty="0">
                        <a:solidFill>
                          <a:schemeClr val="tx1"/>
                        </a:solidFill>
                        <a:effectLst/>
                        <a:latin typeface="+mn-lt"/>
                        <a:ea typeface="+mn-ea"/>
                        <a:cs typeface="+mn-cs"/>
                      </a:endParaRP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8255" algn="ctr" defTabSz="685800" rtl="0" eaLnBrk="1" latinLnBrk="0" hangingPunct="1">
                        <a:spcAft>
                          <a:spcPts val="0"/>
                        </a:spcAft>
                      </a:pPr>
                      <a:r>
                        <a:rPr lang="tr-TR" sz="1400" b="1" kern="1200" dirty="0" smtClean="0">
                          <a:solidFill>
                            <a:schemeClr val="tx1"/>
                          </a:solidFill>
                          <a:effectLst/>
                          <a:latin typeface="+mn-lt"/>
                          <a:ea typeface="+mn-ea"/>
                          <a:cs typeface="+mn-cs"/>
                        </a:rPr>
                        <a:t>137,3</a:t>
                      </a:r>
                      <a:endParaRPr lang="tr-TR" sz="1400" b="1" kern="1200" dirty="0">
                        <a:solidFill>
                          <a:schemeClr val="tx1"/>
                        </a:solidFill>
                        <a:effectLst/>
                        <a:latin typeface="+mn-lt"/>
                        <a:ea typeface="+mn-ea"/>
                        <a:cs typeface="+mn-cs"/>
                      </a:endParaRPr>
                    </a:p>
                  </a:txBody>
                  <a:tcPr marL="38576" marR="38576" marT="0" marB="0" anchor="ctr">
                    <a:lnL w="3175" cap="flat" cmpd="sng" algn="ctr">
                      <a:solidFill>
                        <a:srgbClr val="202C39"/>
                      </a:solidFill>
                      <a:prstDash val="solid"/>
                      <a:round/>
                      <a:headEnd type="none" w="med" len="med"/>
                      <a:tailEnd type="none" w="med" len="med"/>
                    </a:lnL>
                    <a:lnR w="3175" cap="flat" cmpd="sng" algn="ctr">
                      <a:solidFill>
                        <a:srgbClr val="202C39"/>
                      </a:solidFill>
                      <a:prstDash val="solid"/>
                      <a:round/>
                      <a:headEnd type="none" w="med" len="med"/>
                      <a:tailEnd type="none" w="med" len="med"/>
                    </a:lnR>
                    <a:lnT w="3175" cap="flat" cmpd="sng" algn="ctr">
                      <a:solidFill>
                        <a:srgbClr val="202C39"/>
                      </a:solidFill>
                      <a:prstDash val="solid"/>
                      <a:round/>
                      <a:headEnd type="none" w="med" len="med"/>
                      <a:tailEnd type="none" w="med" len="med"/>
                    </a:lnT>
                    <a:lnB w="3175" cap="flat" cmpd="sng" algn="ctr">
                      <a:solidFill>
                        <a:srgbClr val="202C3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29774594"/>
                  </a:ext>
                </a:extLst>
              </a:tr>
            </a:tbl>
          </a:graphicData>
        </a:graphic>
      </p:graphicFrame>
      <p:sp>
        <p:nvSpPr>
          <p:cNvPr id="5" name="Dikdörtgen 4"/>
          <p:cNvSpPr/>
          <p:nvPr/>
        </p:nvSpPr>
        <p:spPr>
          <a:xfrm>
            <a:off x="0" y="869317"/>
            <a:ext cx="6858000" cy="369332"/>
          </a:xfrm>
          <a:prstGeom prst="rect">
            <a:avLst/>
          </a:prstGeom>
        </p:spPr>
        <p:txBody>
          <a:bodyPr wrap="square">
            <a:spAutoFit/>
          </a:bodyPr>
          <a:lstStyle/>
          <a:p>
            <a:pPr marL="0" marR="0" lvl="0" indent="0" algn="ctr" defTabSz="914361" rtl="0" eaLnBrk="1" fontAlgn="b"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rgbClr val="9E652E"/>
                </a:solidFill>
                <a:effectLst/>
                <a:uLnTx/>
                <a:uFillTx/>
                <a:latin typeface="Calibri" panose="020F0502020204030204" pitchFamily="34" charset="0"/>
                <a:ea typeface="+mn-ea"/>
                <a:cs typeface="Arial" pitchFamily="34" charset="0"/>
              </a:rPr>
              <a:t>MEVCUT ve İNŞAATI  DEVAM </a:t>
            </a:r>
            <a:r>
              <a:rPr kumimoji="0" lang="tr-TR" sz="1800" b="1" i="1" u="none" strike="noStrike" kern="1200" cap="none" spc="0" normalizeH="0" baseline="0" noProof="0" dirty="0" smtClean="0">
                <a:ln>
                  <a:noFill/>
                </a:ln>
                <a:solidFill>
                  <a:srgbClr val="9E652E"/>
                </a:solidFill>
                <a:effectLst/>
                <a:uLnTx/>
                <a:uFillTx/>
                <a:latin typeface="Calibri" panose="020F0502020204030204" pitchFamily="34" charset="0"/>
                <a:ea typeface="+mn-ea"/>
                <a:cs typeface="Arial" pitchFamily="34" charset="0"/>
              </a:rPr>
              <a:t>EDEN RAYLI </a:t>
            </a:r>
            <a:r>
              <a:rPr kumimoji="0" lang="tr-TR" sz="1800" b="1" i="1" u="none" strike="noStrike" kern="1200" cap="none" spc="0" normalizeH="0" baseline="0" noProof="0" dirty="0">
                <a:ln>
                  <a:noFill/>
                </a:ln>
                <a:solidFill>
                  <a:srgbClr val="9E652E"/>
                </a:solidFill>
                <a:effectLst/>
                <a:uLnTx/>
                <a:uFillTx/>
                <a:latin typeface="Calibri" panose="020F0502020204030204" pitchFamily="34" charset="0"/>
                <a:ea typeface="+mn-ea"/>
                <a:cs typeface="Arial" pitchFamily="34" charset="0"/>
              </a:rPr>
              <a:t>SİSTEMLER</a:t>
            </a:r>
          </a:p>
        </p:txBody>
      </p:sp>
      <p:sp>
        <p:nvSpPr>
          <p:cNvPr id="8" name="Dikdörtgen 7"/>
          <p:cNvSpPr/>
          <p:nvPr/>
        </p:nvSpPr>
        <p:spPr>
          <a:xfrm>
            <a:off x="151189" y="49378"/>
            <a:ext cx="343267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RAYLI SİSTEMLER</a:t>
            </a:r>
            <a:endParaRPr kumimoji="0" lang="tr-TR" sz="36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54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SAĞLIK GENEL BİLGİLER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Slayt Numarası Yer Tutucusu 7"/>
          <p:cNvSpPr>
            <a:spLocks noGrp="1"/>
          </p:cNvSpPr>
          <p:nvPr>
            <p:ph type="sldNum" sz="quarter" idx="4"/>
          </p:nvPr>
        </p:nvSpPr>
        <p:spPr/>
        <p:txBody>
          <a:bodyPr/>
          <a:lstStyle/>
          <a:p>
            <a:fld id="{796AAD45-9E9D-4CFF-8CAC-247D62ADDC27}" type="slidenum">
              <a:rPr lang="tr-TR" smtClean="0"/>
              <a:pPr/>
              <a:t>37</a:t>
            </a:fld>
            <a:r>
              <a:rPr lang="tr-TR" dirty="0"/>
              <a:t> / </a:t>
            </a:r>
            <a:r>
              <a:rPr lang="tr-TR" dirty="0" smtClean="0"/>
              <a:t>204</a:t>
            </a:r>
            <a:endParaRPr lang="tr-TR" dirty="0"/>
          </a:p>
        </p:txBody>
      </p:sp>
      <p:graphicFrame>
        <p:nvGraphicFramePr>
          <p:cNvPr id="6" name="5 Tablo"/>
          <p:cNvGraphicFramePr>
            <a:graphicFrameLocks noGrp="1"/>
          </p:cNvGraphicFramePr>
          <p:nvPr>
            <p:extLst>
              <p:ext uri="{D42A27DB-BD31-4B8C-83A1-F6EECF244321}">
                <p14:modId xmlns:p14="http://schemas.microsoft.com/office/powerpoint/2010/main" val="2011284488"/>
              </p:ext>
            </p:extLst>
          </p:nvPr>
        </p:nvGraphicFramePr>
        <p:xfrm>
          <a:off x="0" y="940904"/>
          <a:ext cx="6858000" cy="8322365"/>
        </p:xfrm>
        <a:graphic>
          <a:graphicData uri="http://schemas.openxmlformats.org/drawingml/2006/table">
            <a:tbl>
              <a:tblPr>
                <a:effectLst>
                  <a:outerShdw blurRad="50800" dist="38100" dir="5400000" algn="t" rotWithShape="0">
                    <a:prstClr val="black">
                      <a:alpha val="40000"/>
                    </a:prstClr>
                  </a:outerShdw>
                </a:effectLst>
              </a:tblPr>
              <a:tblGrid>
                <a:gridCol w="2531165">
                  <a:extLst>
                    <a:ext uri="{9D8B030D-6E8A-4147-A177-3AD203B41FA5}">
                      <a16:colId xmlns:a16="http://schemas.microsoft.com/office/drawing/2014/main" val="20000"/>
                    </a:ext>
                  </a:extLst>
                </a:gridCol>
                <a:gridCol w="1174408">
                  <a:extLst>
                    <a:ext uri="{9D8B030D-6E8A-4147-A177-3AD203B41FA5}">
                      <a16:colId xmlns:a16="http://schemas.microsoft.com/office/drawing/2014/main" val="20002"/>
                    </a:ext>
                  </a:extLst>
                </a:gridCol>
                <a:gridCol w="1050809">
                  <a:extLst>
                    <a:ext uri="{9D8B030D-6E8A-4147-A177-3AD203B41FA5}">
                      <a16:colId xmlns:a16="http://schemas.microsoft.com/office/drawing/2014/main" val="20003"/>
                    </a:ext>
                  </a:extLst>
                </a:gridCol>
                <a:gridCol w="1050809">
                  <a:extLst>
                    <a:ext uri="{9D8B030D-6E8A-4147-A177-3AD203B41FA5}">
                      <a16:colId xmlns:a16="http://schemas.microsoft.com/office/drawing/2014/main" val="20004"/>
                    </a:ext>
                  </a:extLst>
                </a:gridCol>
                <a:gridCol w="1050809">
                  <a:extLst>
                    <a:ext uri="{9D8B030D-6E8A-4147-A177-3AD203B41FA5}">
                      <a16:colId xmlns:a16="http://schemas.microsoft.com/office/drawing/2014/main" val="20005"/>
                    </a:ext>
                  </a:extLst>
                </a:gridCol>
              </a:tblGrid>
              <a:tr h="953214">
                <a:tc>
                  <a:txBody>
                    <a:bodyPr/>
                    <a:lstStyle/>
                    <a:p>
                      <a:pPr algn="ctr" fontAlgn="b"/>
                      <a:r>
                        <a:rPr lang="tr-TR" sz="1600" b="1" u="none" strike="noStrike" dirty="0" smtClean="0">
                          <a:solidFill>
                            <a:schemeClr val="bg1"/>
                          </a:solidFill>
                        </a:rPr>
                        <a:t>SAĞLIK*</a:t>
                      </a:r>
                      <a:endParaRPr lang="tr-TR" sz="1600" b="1" i="0" u="none" strike="noStrike" dirty="0">
                        <a:solidFill>
                          <a:schemeClr val="bg1"/>
                        </a:solidFill>
                        <a:latin typeface="Calibri" panose="020F0502020204030204" pitchFamily="34" charset="0"/>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smtClean="0">
                          <a:solidFill>
                            <a:schemeClr val="bg1"/>
                          </a:solidFill>
                        </a:rPr>
                        <a:t>2019</a:t>
                      </a:r>
                      <a:endParaRPr lang="tr-TR" sz="1600" b="1" i="0" u="none" strike="noStrike" kern="1200" baseline="0" dirty="0">
                        <a:solidFill>
                          <a:schemeClr val="bg1"/>
                        </a:solidFill>
                        <a:latin typeface="Calibri" panose="020F0502020204030204" pitchFamily="34" charset="0"/>
                        <a:ea typeface="+mn-ea"/>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smtClean="0">
                          <a:solidFill>
                            <a:schemeClr val="bg1"/>
                          </a:solidFill>
                        </a:rPr>
                        <a:t>2020</a:t>
                      </a:r>
                      <a:endParaRPr lang="tr-TR" sz="1600" b="1" i="0" u="none" strike="noStrike" kern="1200" baseline="0" dirty="0">
                        <a:solidFill>
                          <a:schemeClr val="bg1"/>
                        </a:solidFill>
                        <a:latin typeface="Calibri" panose="020F0502020204030204" pitchFamily="34" charset="0"/>
                        <a:ea typeface="+mn-ea"/>
                        <a:cs typeface="Arial" pitchFamily="34" charset="0"/>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smtClean="0">
                          <a:solidFill>
                            <a:schemeClr val="bg1"/>
                          </a:solidFill>
                        </a:rPr>
                        <a:t>2021</a:t>
                      </a:r>
                      <a:endParaRPr lang="tr-TR" sz="1600" b="1" u="none" strike="noStrike" kern="1200" baseline="0" dirty="0">
                        <a:solidFill>
                          <a:schemeClr val="bg1"/>
                        </a:solidFill>
                      </a:endParaRP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u="none" strike="noStrike" kern="1200" baseline="0" dirty="0" smtClean="0">
                          <a:solidFill>
                            <a:schemeClr val="bg1"/>
                          </a:solidFill>
                        </a:rPr>
                        <a:t>2022</a:t>
                      </a:r>
                    </a:p>
                  </a:txBody>
                  <a:tcPr marL="5025" marR="5025" marT="50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95834">
                <a:tc>
                  <a:txBody>
                    <a:bodyPr/>
                    <a:lstStyle/>
                    <a:p>
                      <a:pPr algn="just" fontAlgn="b"/>
                      <a:r>
                        <a:rPr lang="tr-TR" sz="1200" b="1" u="none" strike="noStrike" dirty="0">
                          <a:latin typeface="+mn-lt"/>
                        </a:rPr>
                        <a:t>HASTANE</a:t>
                      </a:r>
                      <a:r>
                        <a:rPr lang="tr-TR" sz="1200" b="1" u="none" strike="noStrike" baseline="0" dirty="0">
                          <a:latin typeface="+mn-lt"/>
                        </a:rPr>
                        <a:t> SAYISI</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235</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237</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239</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238</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5834">
                <a:tc>
                  <a:txBody>
                    <a:bodyPr/>
                    <a:lstStyle/>
                    <a:p>
                      <a:pPr algn="just" rtl="0" fontAlgn="ctr"/>
                      <a:r>
                        <a:rPr lang="tr-TR" sz="1200" b="1" u="none" strike="noStrike" kern="1200" dirty="0">
                          <a:latin typeface="+mn-lt"/>
                        </a:rPr>
                        <a:t>HASTANE YATAK SAYISI</a:t>
                      </a:r>
                      <a:endParaRPr lang="tr-TR" sz="1200" b="1" i="0" u="none" strike="noStrike" dirty="0">
                        <a:solidFill>
                          <a:schemeClr val="tx1"/>
                        </a:solidFill>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40.719</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46.443</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47.012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48.113</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16562">
                <a:tc>
                  <a:txBody>
                    <a:bodyPr/>
                    <a:lstStyle/>
                    <a:p>
                      <a:pPr algn="just" fontAlgn="b"/>
                      <a:r>
                        <a:rPr lang="tr-TR" sz="1200" b="1" u="none" strike="noStrike" dirty="0">
                          <a:latin typeface="+mn-lt"/>
                        </a:rPr>
                        <a:t>HEKİM </a:t>
                      </a:r>
                      <a:r>
                        <a:rPr lang="tr-TR" sz="1200" b="1" u="none" strike="noStrike" dirty="0" smtClean="0">
                          <a:latin typeface="+mn-lt"/>
                        </a:rPr>
                        <a:t>SAYISI</a:t>
                      </a:r>
                    </a:p>
                    <a:p>
                      <a:pPr algn="just" fontAlgn="b"/>
                      <a:r>
                        <a:rPr lang="tr-TR" sz="1200" b="1" u="none" strike="noStrike" dirty="0" smtClean="0">
                          <a:latin typeface="+mn-lt"/>
                        </a:rPr>
                        <a:t> </a:t>
                      </a:r>
                      <a:r>
                        <a:rPr lang="tr-TR" sz="1200" b="1" u="none" strike="noStrike" baseline="0" dirty="0">
                          <a:latin typeface="+mn-lt"/>
                        </a:rPr>
                        <a:t>(Asistan, Diş Hekimi dâhil.)</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41.712</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43.871</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43.472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54.626</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5834">
                <a:tc>
                  <a:txBody>
                    <a:bodyPr/>
                    <a:lstStyle/>
                    <a:p>
                      <a:pPr algn="just" fontAlgn="b"/>
                      <a:r>
                        <a:rPr lang="tr-TR" sz="1200" b="1" u="none" strike="noStrike" dirty="0">
                          <a:latin typeface="+mn-lt"/>
                        </a:rPr>
                        <a:t>YATARAK TEDAVİ GÖREN HASTA </a:t>
                      </a:r>
                      <a:endParaRPr lang="tr-TR" sz="1200" b="1" i="0" u="none" strike="noStrike"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2.154.123</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1.829.518</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2.105.409</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2.307.823</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2838">
                <a:tc>
                  <a:txBody>
                    <a:bodyPr/>
                    <a:lstStyle/>
                    <a:p>
                      <a:pPr algn="just" fontAlgn="b"/>
                      <a:r>
                        <a:rPr lang="tr-TR" sz="1200" b="1" u="none" strike="noStrike" dirty="0">
                          <a:latin typeface="+mn-lt"/>
                        </a:rPr>
                        <a:t>TOPLAM AMELİYAT </a:t>
                      </a:r>
                      <a:endParaRPr lang="tr-TR" sz="1200" b="1" i="0" u="none" strike="noStrike" dirty="0">
                        <a:solidFill>
                          <a:srgbClr val="FF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2.309.599</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1.631.120</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200" kern="1200" dirty="0" smtClean="0">
                          <a:solidFill>
                            <a:schemeClr val="tx1"/>
                          </a:solidFill>
                          <a:latin typeface="+mn-lt"/>
                          <a:ea typeface="+mn-ea"/>
                          <a:cs typeface="+mn-cs"/>
                        </a:rPr>
                        <a:t>2.016.381</a:t>
                      </a:r>
                      <a:endParaRPr lang="tr-TR" sz="1200" kern="1200" dirty="0">
                        <a:solidFill>
                          <a:schemeClr val="tx1"/>
                        </a:solidFill>
                        <a:latin typeface="+mn-lt"/>
                        <a:ea typeface="+mn-ea"/>
                        <a:cs typeface="+mn-cs"/>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latinLnBrk="0" hangingPunct="1"/>
                      <a:r>
                        <a:rPr lang="tr-TR" sz="1200" kern="1200" dirty="0" smtClean="0">
                          <a:solidFill>
                            <a:schemeClr val="tx1"/>
                          </a:solidFill>
                          <a:latin typeface="+mn-lt"/>
                          <a:ea typeface="+mn-ea"/>
                          <a:cs typeface="+mn-cs"/>
                        </a:rPr>
                        <a:t>2.197.544</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15273">
                <a:tc>
                  <a:txBody>
                    <a:bodyPr/>
                    <a:lstStyle/>
                    <a:p>
                      <a:pPr algn="l" fontAlgn="b"/>
                      <a:r>
                        <a:rPr lang="tr-TR" sz="1200" b="1" u="none" strike="noStrike" dirty="0">
                          <a:latin typeface="+mn-lt"/>
                        </a:rPr>
                        <a:t>ÖLEN BEBEK  / BEBEK ÖLÜM HIZI (1000'DE)  (0-1 YAŞ) </a:t>
                      </a:r>
                      <a:endParaRPr lang="tr-TR" sz="1200" b="1" i="0" u="none" strike="noStrike" baseline="30000" dirty="0">
                        <a:solidFill>
                          <a:schemeClr val="tx1"/>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u="none" strike="noStrike" kern="1200" noProof="0" dirty="0">
                          <a:latin typeface="+mn-lt"/>
                        </a:rPr>
                        <a:t>28 hafta ve üzeri</a:t>
                      </a:r>
                      <a:br>
                        <a:rPr lang="tr-TR" sz="1200" u="none" strike="noStrike" kern="1200" noProof="0" dirty="0">
                          <a:latin typeface="+mn-lt"/>
                        </a:rPr>
                      </a:br>
                      <a:r>
                        <a:rPr lang="tr-TR" sz="1200" u="none" strike="noStrike" kern="1200" noProof="0" dirty="0">
                          <a:latin typeface="+mn-lt"/>
                        </a:rPr>
                        <a:t>908 /  ‰ 4,5</a:t>
                      </a:r>
                      <a:endParaRPr lang="tr-TR" sz="1200" b="1" i="0" u="none" strike="noStrike" kern="1200" noProof="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28 hafta ve üzeri  </a:t>
                      </a:r>
                    </a:p>
                    <a:p>
                      <a:pPr algn="ctr"/>
                      <a:r>
                        <a:rPr lang="tr-TR" sz="1200" dirty="0" smtClean="0">
                          <a:latin typeface="+mn-lt"/>
                        </a:rPr>
                        <a:t>869/</a:t>
                      </a:r>
                      <a:r>
                        <a:rPr lang="tr-TR" sz="1200" baseline="0" dirty="0" smtClean="0">
                          <a:latin typeface="+mn-lt"/>
                        </a:rPr>
                        <a:t> </a:t>
                      </a:r>
                      <a:r>
                        <a:rPr lang="tr-TR" sz="1200" dirty="0">
                          <a:latin typeface="+mn-lt"/>
                        </a:rPr>
                        <a:t>binde 4,2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28 hafta ve üzeri  </a:t>
                      </a:r>
                    </a:p>
                    <a:p>
                      <a:pPr algn="ctr"/>
                      <a:r>
                        <a:rPr lang="tr-TR" sz="1200" baseline="0" dirty="0" smtClean="0">
                          <a:latin typeface="+mn-lt"/>
                        </a:rPr>
                        <a:t>682/ </a:t>
                      </a:r>
                      <a:r>
                        <a:rPr lang="tr-TR" sz="1200" dirty="0">
                          <a:latin typeface="+mn-lt"/>
                        </a:rPr>
                        <a:t>binde </a:t>
                      </a:r>
                      <a:r>
                        <a:rPr lang="tr-TR" sz="1200" dirty="0" smtClean="0">
                          <a:latin typeface="+mn-lt"/>
                        </a:rPr>
                        <a:t>3,9</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28 hafta ve üzeri  </a:t>
                      </a:r>
                    </a:p>
                    <a:p>
                      <a:pPr algn="ctr"/>
                      <a:r>
                        <a:rPr lang="tr-TR" sz="1200" baseline="0" dirty="0" smtClean="0">
                          <a:latin typeface="+mn-lt"/>
                        </a:rPr>
                        <a:t>686/ </a:t>
                      </a:r>
                      <a:r>
                        <a:rPr lang="tr-TR" sz="1200" dirty="0">
                          <a:latin typeface="+mn-lt"/>
                        </a:rPr>
                        <a:t>binde </a:t>
                      </a:r>
                      <a:r>
                        <a:rPr lang="tr-TR" sz="1200" dirty="0" smtClean="0">
                          <a:latin typeface="+mn-lt"/>
                        </a:rPr>
                        <a:t>4,16</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801973">
                <a:tc>
                  <a:txBody>
                    <a:bodyPr/>
                    <a:lstStyle/>
                    <a:p>
                      <a:pPr algn="l" fontAlgn="b"/>
                      <a:r>
                        <a:rPr lang="tr-TR" sz="1200" b="1" u="none" strike="noStrike" dirty="0">
                          <a:latin typeface="+mn-lt"/>
                        </a:rPr>
                        <a:t>ÖLEN ANNE SAYISI / ANNE ÖLÜM ORANI (100.000’DE)</a:t>
                      </a:r>
                      <a:r>
                        <a:rPr lang="tr-TR" sz="1200" b="1" u="none" strike="noStrike" baseline="30000" dirty="0">
                          <a:latin typeface="+mn-lt"/>
                        </a:rPr>
                        <a:t> </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kern="1200" dirty="0">
                          <a:latin typeface="+mn-lt"/>
                        </a:rPr>
                        <a:t>23 /yüz binde 10,3</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25 / yüz binde 10,6</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98 / binde 5 yüz 1,24</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22 </a:t>
                      </a:r>
                      <a:r>
                        <a:rPr lang="tr-TR" sz="1200" dirty="0">
                          <a:latin typeface="+mn-lt"/>
                        </a:rPr>
                        <a:t>/ yüz binde </a:t>
                      </a:r>
                      <a:r>
                        <a:rPr lang="tr-TR" sz="1200" dirty="0" smtClean="0">
                          <a:latin typeface="+mn-lt"/>
                        </a:rPr>
                        <a:t>13,3</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95834">
                <a:tc>
                  <a:txBody>
                    <a:bodyPr/>
                    <a:lstStyle/>
                    <a:p>
                      <a:pPr algn="l" fontAlgn="b"/>
                      <a:r>
                        <a:rPr lang="tr-TR" sz="1200" b="1" u="none" strike="noStrike" dirty="0">
                          <a:latin typeface="+mn-lt"/>
                        </a:rPr>
                        <a:t>NORMAL DOĞUM</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96.364</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86.512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80.895</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73.869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95834">
                <a:tc>
                  <a:txBody>
                    <a:bodyPr/>
                    <a:lstStyle/>
                    <a:p>
                      <a:pPr algn="l" fontAlgn="b"/>
                      <a:r>
                        <a:rPr lang="tr-TR" sz="1200" b="1" u="none" strike="noStrike" dirty="0">
                          <a:latin typeface="+mn-lt"/>
                        </a:rPr>
                        <a:t>SEZARYEN DOĞUM</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135.478</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129.847</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b="0" dirty="0" smtClean="0">
                          <a:latin typeface="+mn-lt"/>
                        </a:rPr>
                        <a:t>124.622</a:t>
                      </a:r>
                      <a:endParaRPr lang="tr-TR" sz="1200" b="0"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124.621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00826">
                <a:tc>
                  <a:txBody>
                    <a:bodyPr/>
                    <a:lstStyle/>
                    <a:p>
                      <a:pPr algn="l" fontAlgn="b"/>
                      <a:r>
                        <a:rPr lang="tr-TR" sz="1200" b="1" u="none" strike="noStrike" dirty="0">
                          <a:latin typeface="+mn-lt"/>
                        </a:rPr>
                        <a:t>SEZARYEN DIŞI MÜDAHALELİ DOĞUM</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966</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772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802</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867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703127">
                <a:tc>
                  <a:txBody>
                    <a:bodyPr/>
                    <a:lstStyle/>
                    <a:p>
                      <a:pPr algn="l" fontAlgn="b"/>
                      <a:r>
                        <a:rPr lang="tr-TR" sz="1200" b="1" u="none" strike="noStrike" dirty="0">
                          <a:latin typeface="+mn-lt"/>
                        </a:rPr>
                        <a:t>HASTANEDE TOPLAM DOĞUM </a:t>
                      </a:r>
                      <a:r>
                        <a:rPr lang="tr-TR" sz="1200" b="1" u="none" strike="noStrike" dirty="0" smtClean="0">
                          <a:latin typeface="+mn-lt"/>
                        </a:rPr>
                        <a:t>SAYISI</a:t>
                      </a:r>
                    </a:p>
                    <a:p>
                      <a:pPr algn="l" fontAlgn="b"/>
                      <a:r>
                        <a:rPr lang="tr-TR" sz="1200" b="1" i="0" u="none" strike="noStrike" dirty="0" smtClean="0">
                          <a:solidFill>
                            <a:srgbClr val="000000"/>
                          </a:solidFill>
                          <a:latin typeface="+mn-lt"/>
                          <a:cs typeface="Arial" pitchFamily="34" charset="0"/>
                        </a:rPr>
                        <a:t>(Tıp Merkezlerinde yapılan doğum dahil)</a:t>
                      </a:r>
                      <a:endParaRPr lang="tr-TR" sz="1200" b="1" i="0" u="none" strike="noStrike" dirty="0">
                        <a:solidFill>
                          <a:srgbClr val="0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spcAft>
                          <a:spcPts val="0"/>
                        </a:spcAft>
                      </a:pPr>
                      <a:r>
                        <a:rPr lang="tr-TR" sz="1200" u="none" strike="noStrike" kern="1200" dirty="0">
                          <a:latin typeface="+mn-lt"/>
                        </a:rPr>
                        <a:t>232.828</a:t>
                      </a:r>
                      <a:endParaRPr lang="tr-TR" sz="1200" b="1" i="0" u="none" strike="noStrike" kern="1200" dirty="0">
                        <a:solidFill>
                          <a:schemeClr val="tx1"/>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latin typeface="+mn-lt"/>
                        </a:rPr>
                        <a:t>217.131</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latin typeface="+mn-lt"/>
                        </a:rPr>
                        <a:t>206.319</a:t>
                      </a:r>
                      <a:endParaRPr lang="tr-TR" sz="1200" b="1" dirty="0">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kern="1200" dirty="0">
                          <a:solidFill>
                            <a:schemeClr val="tx1"/>
                          </a:solidFill>
                          <a:latin typeface="+mn-lt"/>
                          <a:ea typeface="+mn-ea"/>
                          <a:cs typeface="+mn-cs"/>
                        </a:rPr>
                        <a:t>199.357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563548">
                <a:tc>
                  <a:txBody>
                    <a:bodyPr/>
                    <a:lstStyle/>
                    <a:p>
                      <a:pPr algn="l" fontAlgn="b"/>
                      <a:r>
                        <a:rPr lang="tr-TR" sz="1200" b="1" u="none" strike="noStrike" dirty="0">
                          <a:latin typeface="+mn-lt"/>
                        </a:rPr>
                        <a:t>TESPİT EDİLEN BULAŞICI HASTALIK SAYISI</a:t>
                      </a:r>
                      <a:endParaRPr lang="tr-TR" sz="1200" b="1" i="0" u="none" strike="noStrike" dirty="0">
                        <a:solidFill>
                          <a:srgbClr val="C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19.547</a:t>
                      </a:r>
                      <a:endParaRPr lang="tr-TR" sz="1200" b="1" i="0" u="none" strike="noStrike" kern="1200" dirty="0">
                        <a:solidFill>
                          <a:srgbClr val="C00000"/>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solidFill>
                            <a:schemeClr val="tx1"/>
                          </a:solidFill>
                          <a:latin typeface="+mn-lt"/>
                        </a:rPr>
                        <a:t>24.630**</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latin typeface="+mn-lt"/>
                        </a:rPr>
                        <a:t>8.569**</a:t>
                      </a:r>
                      <a:endParaRPr lang="tr-TR" sz="1200" dirty="0">
                        <a:solidFill>
                          <a:schemeClr val="tx1"/>
                        </a:solidFill>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latin typeface="+mn-lt"/>
                        </a:rPr>
                        <a:t>21.709**</a:t>
                      </a:r>
                      <a:endParaRPr lang="tr-TR" sz="1200" dirty="0">
                        <a:solidFill>
                          <a:schemeClr val="tx1"/>
                        </a:solidFill>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495834">
                <a:tc>
                  <a:txBody>
                    <a:bodyPr/>
                    <a:lstStyle/>
                    <a:p>
                      <a:pPr algn="l" fontAlgn="b"/>
                      <a:r>
                        <a:rPr lang="tr-TR" sz="1200" b="1" u="none" strike="noStrike" dirty="0">
                          <a:latin typeface="+mn-lt"/>
                        </a:rPr>
                        <a:t>YAPILAN AŞILAMA </a:t>
                      </a:r>
                      <a:r>
                        <a:rPr lang="tr-TR" sz="1200" b="1" u="none" strike="noStrike" dirty="0" smtClean="0">
                          <a:latin typeface="+mn-lt"/>
                        </a:rPr>
                        <a:t>SAYISI***</a:t>
                      </a:r>
                      <a:endParaRPr lang="tr-TR" sz="1200" b="1" i="0" u="none" strike="noStrike" dirty="0">
                        <a:solidFill>
                          <a:srgbClr val="C00000"/>
                        </a:solidFill>
                        <a:latin typeface="+mn-lt"/>
                        <a:cs typeface="Arial" pitchFamily="34" charset="0"/>
                      </a:endParaRPr>
                    </a:p>
                  </a:txBody>
                  <a:tcPr marL="5025" marR="5025" marT="50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latin typeface="+mn-lt"/>
                        </a:rPr>
                        <a:t>3.316.771</a:t>
                      </a:r>
                      <a:endParaRPr lang="tr-TR" sz="1200" b="1" i="0" u="none" strike="noStrike" kern="1200" dirty="0">
                        <a:solidFill>
                          <a:srgbClr val="C00000"/>
                        </a:solidFill>
                        <a:latin typeface="+mn-lt"/>
                        <a:ea typeface="+mn-ea"/>
                        <a:cs typeface="Arial" pitchFamily="34" charset="0"/>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a:solidFill>
                            <a:schemeClr val="tx1"/>
                          </a:solidFill>
                          <a:latin typeface="+mn-lt"/>
                        </a:rPr>
                        <a:t>3.263.281</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latin typeface="+mn-lt"/>
                        </a:rPr>
                        <a:t>4.431.065</a:t>
                      </a:r>
                      <a:endParaRPr lang="tr-TR" sz="1200" dirty="0">
                        <a:solidFill>
                          <a:schemeClr val="tx1"/>
                        </a:solidFill>
                        <a:latin typeface="+mn-lt"/>
                      </a:endParaRP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latin typeface="+mn-lt"/>
                        </a:rPr>
                        <a:t>9.277.543</a:t>
                      </a:r>
                    </a:p>
                  </a:txBody>
                  <a:tcPr marL="7739" marR="7739" marT="7739"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60616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Group 3"/>
          <p:cNvGraphicFramePr>
            <a:graphicFrameLocks noGrp="1"/>
          </p:cNvGraphicFramePr>
          <p:nvPr>
            <p:extLst>
              <p:ext uri="{D42A27DB-BD31-4B8C-83A1-F6EECF244321}">
                <p14:modId xmlns:p14="http://schemas.microsoft.com/office/powerpoint/2010/main" val="2821552007"/>
              </p:ext>
            </p:extLst>
          </p:nvPr>
        </p:nvGraphicFramePr>
        <p:xfrm>
          <a:off x="229915" y="953741"/>
          <a:ext cx="6506744" cy="2478571"/>
        </p:xfrm>
        <a:graphic>
          <a:graphicData uri="http://schemas.openxmlformats.org/drawingml/2006/table">
            <a:tbl>
              <a:tblPr>
                <a:effectLst>
                  <a:outerShdw blurRad="50800" dist="38100" dir="5400000" algn="t" rotWithShape="0">
                    <a:prstClr val="black">
                      <a:alpha val="40000"/>
                    </a:prstClr>
                  </a:outerShdw>
                </a:effectLst>
              </a:tblPr>
              <a:tblGrid>
                <a:gridCol w="3158744">
                  <a:extLst>
                    <a:ext uri="{9D8B030D-6E8A-4147-A177-3AD203B41FA5}">
                      <a16:colId xmlns:a16="http://schemas.microsoft.com/office/drawing/2014/main" val="20000"/>
                    </a:ext>
                  </a:extLst>
                </a:gridCol>
                <a:gridCol w="1116000">
                  <a:extLst>
                    <a:ext uri="{9D8B030D-6E8A-4147-A177-3AD203B41FA5}">
                      <a16:colId xmlns:a16="http://schemas.microsoft.com/office/drawing/2014/main" val="20001"/>
                    </a:ext>
                  </a:extLst>
                </a:gridCol>
                <a:gridCol w="1116000">
                  <a:extLst>
                    <a:ext uri="{9D8B030D-6E8A-4147-A177-3AD203B41FA5}">
                      <a16:colId xmlns:a16="http://schemas.microsoft.com/office/drawing/2014/main" val="20002"/>
                    </a:ext>
                  </a:extLst>
                </a:gridCol>
                <a:gridCol w="1116000">
                  <a:extLst>
                    <a:ext uri="{9D8B030D-6E8A-4147-A177-3AD203B41FA5}">
                      <a16:colId xmlns:a16="http://schemas.microsoft.com/office/drawing/2014/main" val="20003"/>
                    </a:ext>
                  </a:extLst>
                </a:gridCol>
              </a:tblGrid>
              <a:tr h="6095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u="none" strike="noStrike" cap="none" normalizeH="0" baseline="0" dirty="0">
                          <a:ln>
                            <a:noFill/>
                          </a:ln>
                          <a:solidFill>
                            <a:schemeClr val="bg1"/>
                          </a:solidFill>
                          <a:effectLst/>
                        </a:rPr>
                        <a:t>SAĞLIK İLE İLGİLİ GENEL </a:t>
                      </a:r>
                      <a:r>
                        <a:rPr kumimoji="0" lang="tr-TR" sz="2000" b="1" u="none" strike="noStrike" cap="none" normalizeH="0" baseline="0" dirty="0" smtClean="0">
                          <a:ln>
                            <a:noFill/>
                          </a:ln>
                          <a:solidFill>
                            <a:schemeClr val="bg1"/>
                          </a:solidFill>
                          <a:effectLst/>
                        </a:rPr>
                        <a:t>GÖSTERGELER</a:t>
                      </a:r>
                      <a:endParaRPr kumimoji="0" lang="tr-TR" sz="20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661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0" i="0" u="none" strike="noStrike" cap="none" normalizeH="0" baseline="0" dirty="0">
                        <a:ln>
                          <a:noFill/>
                        </a:ln>
                        <a:solidFill>
                          <a:srgbClr val="FF3300"/>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İSTANBUL</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TÜRKİYE</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İST. PAYI %</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353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HASTANE SAYISI </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mn-lt"/>
                        </a:rPr>
                        <a:t>238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mn-lt"/>
                        </a:rPr>
                        <a:t>1.553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effectLst/>
                          <a:latin typeface="+mn-lt"/>
                        </a:rPr>
                        <a:t>15,32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535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YATAK SAYISI</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mn-lt"/>
                        </a:rPr>
                        <a:t>48.113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mn-lt"/>
                        </a:rPr>
                        <a:t>264.932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mn-lt"/>
                        </a:rPr>
                        <a:t>18,2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21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HEKİM </a:t>
                      </a:r>
                      <a:r>
                        <a:rPr kumimoji="0" lang="tr-TR" sz="1200" b="1" u="none" strike="noStrike" kern="1200" cap="none" normalizeH="0" baseline="0" dirty="0" smtClean="0">
                          <a:ln>
                            <a:noFill/>
                          </a:ln>
                          <a:solidFill>
                            <a:srgbClr val="14213D"/>
                          </a:solidFill>
                          <a:effectLst/>
                        </a:rPr>
                        <a:t>SAYISI</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smtClean="0">
                          <a:ln>
                            <a:noFill/>
                          </a:ln>
                          <a:solidFill>
                            <a:srgbClr val="14213D"/>
                          </a:solidFill>
                          <a:effectLst/>
                        </a:rPr>
                        <a:t>(</a:t>
                      </a:r>
                      <a:r>
                        <a:rPr kumimoji="0" lang="tr-TR" sz="1200" b="1" u="none" strike="noStrike" kern="1200" cap="none" normalizeH="0" baseline="0" dirty="0">
                          <a:ln>
                            <a:noFill/>
                          </a:ln>
                          <a:solidFill>
                            <a:srgbClr val="14213D"/>
                          </a:solidFill>
                          <a:effectLst/>
                        </a:rPr>
                        <a:t>Diş hekimi ve asistan hekim dahil)</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mn-lt"/>
                        </a:rPr>
                        <a:t>54.626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mn-lt"/>
                        </a:rPr>
                        <a:t>237.518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mn-lt"/>
                        </a:rPr>
                        <a:t>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Group 3"/>
          <p:cNvGraphicFramePr>
            <a:graphicFrameLocks noGrp="1"/>
          </p:cNvGraphicFramePr>
          <p:nvPr>
            <p:extLst>
              <p:ext uri="{D42A27DB-BD31-4B8C-83A1-F6EECF244321}">
                <p14:modId xmlns:p14="http://schemas.microsoft.com/office/powerpoint/2010/main" val="2786802060"/>
              </p:ext>
            </p:extLst>
          </p:nvPr>
        </p:nvGraphicFramePr>
        <p:xfrm>
          <a:off x="229602" y="3615580"/>
          <a:ext cx="6507057" cy="3103271"/>
        </p:xfrm>
        <a:graphic>
          <a:graphicData uri="http://schemas.openxmlformats.org/drawingml/2006/table">
            <a:tbl>
              <a:tblPr>
                <a:effectLst>
                  <a:outerShdw blurRad="50800" dist="38100" dir="5400000" algn="t" rotWithShape="0">
                    <a:prstClr val="black">
                      <a:alpha val="40000"/>
                    </a:prstClr>
                  </a:outerShdw>
                </a:effectLst>
              </a:tblPr>
              <a:tblGrid>
                <a:gridCol w="3822599">
                  <a:extLst>
                    <a:ext uri="{9D8B030D-6E8A-4147-A177-3AD203B41FA5}">
                      <a16:colId xmlns:a16="http://schemas.microsoft.com/office/drawing/2014/main" val="20000"/>
                    </a:ext>
                  </a:extLst>
                </a:gridCol>
                <a:gridCol w="1363874">
                  <a:extLst>
                    <a:ext uri="{9D8B030D-6E8A-4147-A177-3AD203B41FA5}">
                      <a16:colId xmlns:a16="http://schemas.microsoft.com/office/drawing/2014/main" val="20001"/>
                    </a:ext>
                  </a:extLst>
                </a:gridCol>
                <a:gridCol w="1320584">
                  <a:extLst>
                    <a:ext uri="{9D8B030D-6E8A-4147-A177-3AD203B41FA5}">
                      <a16:colId xmlns:a16="http://schemas.microsoft.com/office/drawing/2014/main" val="20002"/>
                    </a:ext>
                  </a:extLst>
                </a:gridCol>
              </a:tblGrid>
              <a:tr h="56683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u="none" strike="noStrike" kern="1200" cap="none" normalizeH="0" baseline="0" dirty="0">
                          <a:ln>
                            <a:noFill/>
                          </a:ln>
                          <a:solidFill>
                            <a:schemeClr val="bg1"/>
                          </a:solidFill>
                          <a:effectLst/>
                        </a:rPr>
                        <a:t>SAĞLIK HİZMETLERİNİN KİŞİ BAŞINA </a:t>
                      </a:r>
                      <a:r>
                        <a:rPr kumimoji="0" lang="tr-TR" sz="2000" b="1" u="none" strike="noStrike" kern="1200" cap="none" normalizeH="0" baseline="0" dirty="0" smtClean="0">
                          <a:ln>
                            <a:noFill/>
                          </a:ln>
                          <a:solidFill>
                            <a:schemeClr val="bg1"/>
                          </a:solidFill>
                          <a:effectLst/>
                        </a:rPr>
                        <a:t>DAĞILIMI</a:t>
                      </a:r>
                      <a:endParaRPr kumimoji="0" lang="tr-TR" sz="20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2201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smtClean="0">
                          <a:ln>
                            <a:noFill/>
                          </a:ln>
                          <a:solidFill>
                            <a:srgbClr val="14213D"/>
                          </a:solidFill>
                          <a:effectLst/>
                        </a:rPr>
                        <a:t>İSTANBUL</a:t>
                      </a:r>
                      <a:endParaRPr kumimoji="0" lang="tr-TR" sz="1200" b="1" u="none" strike="noStrike" kern="1200" cap="none" normalizeH="0" baseline="0" dirty="0">
                        <a:ln>
                          <a:noFill/>
                        </a:ln>
                        <a:solidFill>
                          <a:srgbClr val="14213D"/>
                        </a:solidFill>
                        <a:effectLst/>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smtClean="0">
                          <a:ln>
                            <a:noFill/>
                          </a:ln>
                          <a:solidFill>
                            <a:srgbClr val="14213D"/>
                          </a:solidFill>
                          <a:effectLst/>
                        </a:rPr>
                        <a:t>TÜRKİYE</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4048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rgbClr val="14213D"/>
                          </a:solidFill>
                          <a:effectLst/>
                          <a:latin typeface="+mn-lt"/>
                          <a:ea typeface="+mn-ea"/>
                          <a:cs typeface="Arial" pitchFamily="34" charset="0"/>
                        </a:rPr>
                        <a:t>NÜFUS</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u="none" strike="noStrike" kern="1200" cap="none" normalizeH="0" baseline="0" dirty="0" smtClean="0">
                          <a:ln>
                            <a:noFill/>
                          </a:ln>
                          <a:solidFill>
                            <a:schemeClr val="tx1"/>
                          </a:solidFill>
                          <a:effectLst/>
                          <a:latin typeface="+mn-lt"/>
                          <a:ea typeface="+mn-ea"/>
                          <a:cs typeface="+mn-cs"/>
                        </a:rPr>
                        <a:t>15.907.951 </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0" u="none" strike="noStrike" kern="1200" cap="none" normalizeH="0" baseline="0" dirty="0" smtClean="0">
                          <a:ln>
                            <a:noFill/>
                          </a:ln>
                          <a:solidFill>
                            <a:schemeClr val="tx1"/>
                          </a:solidFill>
                          <a:effectLst/>
                          <a:latin typeface="+mn-lt"/>
                          <a:ea typeface="+mn-ea"/>
                          <a:cs typeface="+mn-cs"/>
                        </a:rPr>
                        <a:t>85.279.553</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722713447"/>
                  </a:ext>
                </a:extLst>
              </a:tr>
              <a:tr h="4048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YATAK BAŞINA DÜŞEN KİŞİ</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331</a:t>
                      </a: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smtClean="0">
                          <a:effectLst/>
                          <a:latin typeface="Arial Tur" panose="020B0604020202020204" pitchFamily="34" charset="0"/>
                        </a:rPr>
                        <a:t>322</a:t>
                      </a:r>
                      <a:endParaRPr lang="tr-TR" sz="1000" b="0" i="0" u="none" strike="noStrike" dirty="0">
                        <a:effectLst/>
                        <a:latin typeface="Arial Tur"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490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a:ln>
                            <a:noFill/>
                          </a:ln>
                          <a:solidFill>
                            <a:srgbClr val="14213D"/>
                          </a:solidFill>
                          <a:effectLst/>
                          <a:latin typeface="+mn-lt"/>
                        </a:rPr>
                        <a:t>DOKTOR BAŞINA DÜŞEN KİŞİ </a:t>
                      </a:r>
                      <a:endParaRPr kumimoji="0" lang="tr-TR" sz="1200" b="1" u="none" strike="noStrike" kern="1200" cap="none" normalizeH="0" baseline="0" dirty="0" smtClean="0">
                        <a:ln>
                          <a:noFill/>
                        </a:ln>
                        <a:solidFill>
                          <a:srgbClr val="14213D"/>
                        </a:solidFill>
                        <a:effectLst/>
                        <a:latin typeface="+mn-lt"/>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1200" b="1" u="none" strike="noStrike" kern="1200" cap="none" normalizeH="0" baseline="0" dirty="0" smtClean="0">
                          <a:ln>
                            <a:noFill/>
                          </a:ln>
                          <a:solidFill>
                            <a:srgbClr val="14213D"/>
                          </a:solidFill>
                          <a:effectLst/>
                          <a:latin typeface="+mn-lt"/>
                        </a:rPr>
                        <a:t>(</a:t>
                      </a:r>
                      <a:r>
                        <a:rPr kumimoji="0" lang="tr-TR" sz="1200" b="1" u="none" strike="noStrike" kern="1200" cap="none" normalizeH="0" baseline="0" dirty="0">
                          <a:ln>
                            <a:noFill/>
                          </a:ln>
                          <a:solidFill>
                            <a:srgbClr val="14213D"/>
                          </a:solidFill>
                          <a:effectLst/>
                          <a:latin typeface="+mn-lt"/>
                        </a:rPr>
                        <a:t>Diş hek. hariç)</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350</a:t>
                      </a:r>
                      <a:endParaRPr lang="tr-TR" sz="12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434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48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HEMŞİRE BAŞINA DÜŞEN KİŞİ </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372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a:effectLst/>
                          <a:latin typeface="Arial Tur" panose="020B0604020202020204" pitchFamily="34" charset="0"/>
                        </a:rPr>
                        <a:t>347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487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EBE+HEMŞİRE BAŞINA DÜŞEN KİŞİ </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74288" marR="74288" marT="37144" marB="37144"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200" b="0" i="0" u="none" strike="noStrike" dirty="0">
                          <a:effectLst/>
                          <a:latin typeface="Calibri" panose="020F0502020204030204" pitchFamily="34" charset="0"/>
                        </a:rPr>
                        <a:t>321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000" b="0" i="0" u="none" strike="noStrike" dirty="0">
                          <a:effectLst/>
                          <a:latin typeface="Arial Tur" panose="020B0604020202020204" pitchFamily="34" charset="0"/>
                        </a:rPr>
                        <a:t>279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5" name="6 Tablo"/>
          <p:cNvGraphicFramePr>
            <a:graphicFrameLocks noGrp="1"/>
          </p:cNvGraphicFramePr>
          <p:nvPr>
            <p:extLst>
              <p:ext uri="{D42A27DB-BD31-4B8C-83A1-F6EECF244321}">
                <p14:modId xmlns:p14="http://schemas.microsoft.com/office/powerpoint/2010/main" val="704397893"/>
              </p:ext>
            </p:extLst>
          </p:nvPr>
        </p:nvGraphicFramePr>
        <p:xfrm>
          <a:off x="242854" y="6914721"/>
          <a:ext cx="6507057" cy="2308791"/>
        </p:xfrm>
        <a:graphic>
          <a:graphicData uri="http://schemas.openxmlformats.org/drawingml/2006/table">
            <a:tbl>
              <a:tblPr>
                <a:effectLst>
                  <a:outerShdw blurRad="50800" dist="38100" dir="5400000" algn="t" rotWithShape="0">
                    <a:prstClr val="black">
                      <a:alpha val="40000"/>
                    </a:prstClr>
                  </a:outerShdw>
                </a:effectLst>
              </a:tblPr>
              <a:tblGrid>
                <a:gridCol w="4707985">
                  <a:extLst>
                    <a:ext uri="{9D8B030D-6E8A-4147-A177-3AD203B41FA5}">
                      <a16:colId xmlns:a16="http://schemas.microsoft.com/office/drawing/2014/main" val="20000"/>
                    </a:ext>
                  </a:extLst>
                </a:gridCol>
                <a:gridCol w="1799072">
                  <a:extLst>
                    <a:ext uri="{9D8B030D-6E8A-4147-A177-3AD203B41FA5}">
                      <a16:colId xmlns:a16="http://schemas.microsoft.com/office/drawing/2014/main" val="20001"/>
                    </a:ext>
                  </a:extLst>
                </a:gridCol>
              </a:tblGrid>
              <a:tr h="5985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u="none" strike="noStrike" cap="none" normalizeH="0" baseline="0" dirty="0">
                          <a:ln>
                            <a:noFill/>
                          </a:ln>
                          <a:solidFill>
                            <a:schemeClr val="bg1"/>
                          </a:solidFill>
                          <a:effectLst/>
                        </a:rPr>
                        <a:t>112 ACİL </a:t>
                      </a:r>
                      <a:r>
                        <a:rPr kumimoji="0" lang="tr-TR" sz="2000" b="1" u="none" strike="noStrike" cap="none" normalizeH="0" baseline="0" dirty="0" smtClean="0">
                          <a:ln>
                            <a:noFill/>
                          </a:ln>
                          <a:solidFill>
                            <a:schemeClr val="bg1"/>
                          </a:solidFill>
                          <a:effectLst/>
                        </a:rPr>
                        <a:t>HİZMETLERİ</a:t>
                      </a:r>
                      <a:endParaRPr kumimoji="0" lang="tr-TR" sz="20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Arial" pitchFamily="34" charset="0"/>
                      </a:endParaRPr>
                    </a:p>
                  </a:txBody>
                  <a:tcP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75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112 İSTASYONU</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Arial Tur" panose="020B0604020202020204" pitchFamily="34" charset="0"/>
                          <a:ea typeface="+mn-ea"/>
                          <a:cs typeface="+mn-cs"/>
                        </a:rPr>
                        <a:t>340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75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AMBULANS </a:t>
                      </a:r>
                      <a:r>
                        <a:rPr kumimoji="0" lang="tr-TR" sz="1200" b="1" u="none" strike="noStrike" cap="none" normalizeH="0" baseline="0" dirty="0" smtClean="0">
                          <a:ln>
                            <a:noFill/>
                          </a:ln>
                          <a:solidFill>
                            <a:srgbClr val="14213D"/>
                          </a:solidFill>
                          <a:effectLst/>
                        </a:rPr>
                        <a:t>SAYISI*</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Arial Tur" panose="020B0604020202020204" pitchFamily="34" charset="0"/>
                          <a:ea typeface="+mn-ea"/>
                          <a:cs typeface="+mn-cs"/>
                        </a:rPr>
                        <a:t>514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75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rPr>
                        <a:t>TAŞINAN VAKA SAYISI</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Arial Tur" panose="020B0604020202020204" pitchFamily="34" charset="0"/>
                          <a:ea typeface="+mn-ea"/>
                          <a:cs typeface="+mn-cs"/>
                        </a:rPr>
                        <a:t>705.643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275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İLK 10 DAKİKA ULAŞILAN HASTA ORANI</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4295" marR="74295" marT="37148" marB="3714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000" b="0" i="0" u="none" strike="noStrike" kern="1200" dirty="0">
                          <a:solidFill>
                            <a:schemeClr val="tx1"/>
                          </a:solidFill>
                          <a:effectLst/>
                          <a:latin typeface="Arial Tur" panose="020B0604020202020204" pitchFamily="34" charset="0"/>
                          <a:ea typeface="+mn-ea"/>
                          <a:cs typeface="+mn-cs"/>
                        </a:rPr>
                        <a:t>82,7%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Metin kutusu 5"/>
          <p:cNvSpPr txBox="1"/>
          <p:nvPr/>
        </p:nvSpPr>
        <p:spPr>
          <a:xfrm>
            <a:off x="209868" y="9184165"/>
            <a:ext cx="63322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Ambulans Sayısına 2 deniz ve 1 </a:t>
            </a:r>
            <a:r>
              <a:rPr kumimoji="0" 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helikopter </a:t>
            </a:r>
            <a:r>
              <a:rPr kumimoji="0" 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ambulansı dahil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edilmiştir</a:t>
            </a:r>
            <a:r>
              <a:rPr kumimoji="0" lang="tr-T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
        <p:nvSpPr>
          <p:cNvPr id="7" name="Dikdörtgen 6"/>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SAĞLIK GENEL BİLGİLER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Slayt Numarası Yer Tutucusu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429605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5 Tablo"/>
          <p:cNvGraphicFramePr>
            <a:graphicFrameLocks noGrp="1"/>
          </p:cNvGraphicFramePr>
          <p:nvPr>
            <p:extLst>
              <p:ext uri="{D42A27DB-BD31-4B8C-83A1-F6EECF244321}">
                <p14:modId xmlns:p14="http://schemas.microsoft.com/office/powerpoint/2010/main" val="952262632"/>
              </p:ext>
            </p:extLst>
          </p:nvPr>
        </p:nvGraphicFramePr>
        <p:xfrm>
          <a:off x="112642" y="805672"/>
          <a:ext cx="6645968" cy="2904937"/>
        </p:xfrm>
        <a:graphic>
          <a:graphicData uri="http://schemas.openxmlformats.org/drawingml/2006/table">
            <a:tbl>
              <a:tblPr>
                <a:effectLst>
                  <a:outerShdw blurRad="50800" dist="38100" dir="5400000" algn="t" rotWithShape="0">
                    <a:prstClr val="black">
                      <a:alpha val="40000"/>
                    </a:prstClr>
                  </a:outerShdw>
                </a:effectLst>
              </a:tblPr>
              <a:tblGrid>
                <a:gridCol w="2007706">
                  <a:extLst>
                    <a:ext uri="{9D8B030D-6E8A-4147-A177-3AD203B41FA5}">
                      <a16:colId xmlns:a16="http://schemas.microsoft.com/office/drawing/2014/main" val="20000"/>
                    </a:ext>
                  </a:extLst>
                </a:gridCol>
                <a:gridCol w="914400">
                  <a:extLst>
                    <a:ext uri="{9D8B030D-6E8A-4147-A177-3AD203B41FA5}">
                      <a16:colId xmlns:a16="http://schemas.microsoft.com/office/drawing/2014/main" val="20008"/>
                    </a:ext>
                  </a:extLst>
                </a:gridCol>
                <a:gridCol w="861391">
                  <a:extLst>
                    <a:ext uri="{9D8B030D-6E8A-4147-A177-3AD203B41FA5}">
                      <a16:colId xmlns:a16="http://schemas.microsoft.com/office/drawing/2014/main" val="20010"/>
                    </a:ext>
                  </a:extLst>
                </a:gridCol>
                <a:gridCol w="954157">
                  <a:extLst>
                    <a:ext uri="{9D8B030D-6E8A-4147-A177-3AD203B41FA5}">
                      <a16:colId xmlns:a16="http://schemas.microsoft.com/office/drawing/2014/main" val="20011"/>
                    </a:ext>
                  </a:extLst>
                </a:gridCol>
                <a:gridCol w="874643">
                  <a:extLst>
                    <a:ext uri="{9D8B030D-6E8A-4147-A177-3AD203B41FA5}">
                      <a16:colId xmlns:a16="http://schemas.microsoft.com/office/drawing/2014/main" val="20012"/>
                    </a:ext>
                  </a:extLst>
                </a:gridCol>
                <a:gridCol w="1033671">
                  <a:extLst>
                    <a:ext uri="{9D8B030D-6E8A-4147-A177-3AD203B41FA5}">
                      <a16:colId xmlns:a16="http://schemas.microsoft.com/office/drawing/2014/main" val="3945947781"/>
                    </a:ext>
                  </a:extLst>
                </a:gridCol>
              </a:tblGrid>
              <a:tr h="389201">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2000" b="1" dirty="0">
                          <a:solidFill>
                            <a:schemeClr val="bg1"/>
                          </a:solidFill>
                          <a:latin typeface="+mn-lt"/>
                          <a:cs typeface="Arial" pitchFamily="34" charset="0"/>
                        </a:rPr>
                        <a:t>           YILLARA GÖRE HASTANE SAYILARI</a:t>
                      </a:r>
                      <a:endParaRPr kumimoji="0" lang="tr-TR" sz="2000" b="1" i="0" u="none" strike="noStrike" cap="none" normalizeH="0" baseline="0" dirty="0">
                        <a:ln>
                          <a:noFill/>
                        </a:ln>
                        <a:solidFill>
                          <a:schemeClr val="bg1"/>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hMerge="1">
                  <a:txBody>
                    <a:bodyPr/>
                    <a:lstStyle/>
                    <a:p>
                      <a:pPr algn="ctr"/>
                      <a:endParaRPr kumimoji="0" lang="tr-TR" sz="18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solidFill>
                      <a:srgbClr val="FFE66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chemeClr val="bg1"/>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418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latin typeface="+mn-lt"/>
                        </a:rPr>
                        <a:t>BAĞLI </a:t>
                      </a:r>
                      <a:r>
                        <a:rPr kumimoji="0" lang="tr-TR" sz="1400" b="1" u="none" strike="noStrike" cap="none" normalizeH="0" baseline="0" dirty="0" smtClean="0">
                          <a:ln>
                            <a:noFill/>
                          </a:ln>
                          <a:solidFill>
                            <a:srgbClr val="14213D"/>
                          </a:solidFill>
                          <a:effectLst/>
                          <a:latin typeface="+mn-lt"/>
                        </a:rPr>
                        <a:t>OLDUĞU KURUM</a:t>
                      </a:r>
                      <a:endParaRPr kumimoji="0" lang="tr-TR" sz="14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a:ln>
                            <a:noFill/>
                          </a:ln>
                          <a:solidFill>
                            <a:srgbClr val="14213D"/>
                          </a:solidFill>
                          <a:effectLst/>
                        </a:rPr>
                        <a:t>2018 </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a:ln>
                            <a:noFill/>
                          </a:ln>
                          <a:solidFill>
                            <a:srgbClr val="14213D"/>
                          </a:solidFill>
                          <a:effectLst/>
                        </a:rPr>
                        <a:t>2019 </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a:ln>
                            <a:noFill/>
                          </a:ln>
                          <a:solidFill>
                            <a:srgbClr val="14213D"/>
                          </a:solidFill>
                          <a:effectLst/>
                        </a:rPr>
                        <a:t>2020</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smtClean="0">
                          <a:ln>
                            <a:noFill/>
                          </a:ln>
                          <a:solidFill>
                            <a:srgbClr val="14213D"/>
                          </a:solidFill>
                          <a:effectLst/>
                        </a:rPr>
                        <a:t>2021</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smtClean="0">
                          <a:ln>
                            <a:noFill/>
                          </a:ln>
                          <a:solidFill>
                            <a:srgbClr val="14213D"/>
                          </a:solidFill>
                          <a:effectLst/>
                        </a:rPr>
                        <a:t>2022</a:t>
                      </a: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3706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SAĞLIK BAKANLIĞI</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57</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smtClean="0">
                          <a:solidFill>
                            <a:schemeClr val="tx1"/>
                          </a:solidFill>
                        </a:rPr>
                        <a:t>59</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rPr>
                        <a:t>60</a:t>
                      </a:r>
                      <a:endParaRPr lang="tr-TR" sz="1200" dirty="0">
                        <a:solidFill>
                          <a:schemeClr val="tx1"/>
                        </a:solidFill>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rPr>
                        <a:t>61</a:t>
                      </a:r>
                      <a:endParaRPr lang="tr-TR" sz="1200" dirty="0">
                        <a:solidFill>
                          <a:schemeClr val="tx1"/>
                        </a:solidFill>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rPr>
                        <a:t>61**</a:t>
                      </a:r>
                      <a:endParaRPr lang="tr-TR" sz="1200" dirty="0">
                        <a:solidFill>
                          <a:schemeClr val="tx1"/>
                        </a:solidFill>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ÜNİVERSİTELER</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16</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16</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16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16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16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6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DİĞER KAMU KURUMLARI</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ÖZEL HASTANELER</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166</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160</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161</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rPr>
                        <a:t>162</a:t>
                      </a:r>
                      <a:endParaRPr lang="tr-TR" sz="1200" dirty="0">
                        <a:solidFill>
                          <a:schemeClr val="tx1"/>
                        </a:solidFill>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solidFill>
                            <a:schemeClr val="tx1"/>
                          </a:solidFill>
                        </a:rPr>
                        <a:t>161</a:t>
                      </a:r>
                      <a:endParaRPr lang="tr-TR" sz="1200" dirty="0">
                        <a:solidFill>
                          <a:schemeClr val="tx1"/>
                        </a:solidFill>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6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cap="none" normalizeH="0" baseline="0" dirty="0">
                          <a:ln>
                            <a:noFill/>
                          </a:ln>
                          <a:solidFill>
                            <a:srgbClr val="14213D"/>
                          </a:solidFill>
                          <a:effectLst/>
                          <a:latin typeface="+mn-lt"/>
                        </a:rPr>
                        <a:t>ASKERİ HASTANELER*</a:t>
                      </a:r>
                      <a:endParaRPr kumimoji="0" lang="tr-TR" sz="12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solidFill>
                            <a:schemeClr val="tx1"/>
                          </a:solidFill>
                        </a:rPr>
                        <a:t>-</a:t>
                      </a:r>
                      <a:endParaRPr lang="tr-TR" sz="1200" b="0"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solidFill>
                            <a:schemeClr val="tx1"/>
                          </a:solidFill>
                        </a:rPr>
                        <a:t>-</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latin typeface="+mn-lt"/>
                        </a:rPr>
                        <a:t>TOPLAM </a:t>
                      </a:r>
                      <a:endParaRPr kumimoji="0" lang="tr-TR" sz="1400" b="1" i="0" u="none" strike="noStrike" cap="none" normalizeH="0" baseline="0" dirty="0">
                        <a:ln>
                          <a:noFill/>
                        </a:ln>
                        <a:solidFill>
                          <a:srgbClr val="14213D"/>
                        </a:solidFill>
                        <a:effectLst/>
                        <a:latin typeface="+mn-lt"/>
                        <a:cs typeface="Arial" pitchFamily="34" charset="0"/>
                      </a:endParaRPr>
                    </a:p>
                  </a:txBody>
                  <a:tcPr marL="34396" marR="3439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ctr" latinLnBrk="0" hangingPunct="1">
                        <a:spcAft>
                          <a:spcPts val="0"/>
                        </a:spcAft>
                      </a:pPr>
                      <a:r>
                        <a:rPr lang="tr-TR" sz="1200" b="1" u="none" strike="noStrike" kern="1200" dirty="0">
                          <a:solidFill>
                            <a:srgbClr val="14213D"/>
                          </a:solidFill>
                        </a:rPr>
                        <a:t>239</a:t>
                      </a:r>
                      <a:endParaRPr lang="tr-TR" sz="12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ctr" latinLnBrk="0" hangingPunct="1">
                        <a:spcAft>
                          <a:spcPts val="0"/>
                        </a:spcAft>
                      </a:pPr>
                      <a:r>
                        <a:rPr lang="tr-TR" sz="1200" b="1" u="none" strike="noStrike" kern="1200" dirty="0">
                          <a:solidFill>
                            <a:srgbClr val="14213D"/>
                          </a:solidFill>
                        </a:rPr>
                        <a:t>235</a:t>
                      </a:r>
                      <a:endParaRPr lang="tr-TR" sz="12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200" b="1" u="none" strike="noStrike" kern="1200" dirty="0">
                          <a:solidFill>
                            <a:srgbClr val="14213D"/>
                          </a:solidFill>
                        </a:rPr>
                        <a:t>237</a:t>
                      </a:r>
                      <a:endParaRPr lang="tr-TR" sz="12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200" b="1" u="none" strike="noStrike" kern="1200" dirty="0" smtClean="0">
                          <a:solidFill>
                            <a:schemeClr val="tx1"/>
                          </a:solidFill>
                        </a:rPr>
                        <a:t>239</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200" b="1" u="none" strike="noStrike" kern="1200" dirty="0" smtClean="0">
                          <a:solidFill>
                            <a:srgbClr val="14213D"/>
                          </a:solidFill>
                        </a:rPr>
                        <a:t>238</a:t>
                      </a:r>
                      <a:endParaRPr lang="tr-TR" sz="12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9"/>
                  </a:ext>
                </a:extLst>
              </a:tr>
            </a:tbl>
          </a:graphicData>
        </a:graphic>
      </p:graphicFrame>
      <p:sp>
        <p:nvSpPr>
          <p:cNvPr id="4" name="Dikdörtgen 3"/>
          <p:cNvSpPr/>
          <p:nvPr/>
        </p:nvSpPr>
        <p:spPr>
          <a:xfrm>
            <a:off x="67235" y="3774086"/>
            <a:ext cx="6790765"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*Askeri Hastanelerle ilgili istatistik tutulmamaktadır.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7 tanesi </a:t>
            </a:r>
            <a:r>
              <a:rPr kumimoji="0" lang="tr-TR"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Diş Hastanesidir.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 </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Sağlık Bakanlığı Hastanelerine  16 Adet Ağız Diş Sağlığı Merkezi dahil edilmemiştir.</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'TSİM (Temel Sağlık İstatistikleri Modülün)’den alınan verilerdir.</a:t>
            </a:r>
          </a:p>
        </p:txBody>
      </p:sp>
      <p:sp>
        <p:nvSpPr>
          <p:cNvPr id="6" name="Dikdörtgen 5"/>
          <p:cNvSpPr/>
          <p:nvPr/>
        </p:nvSpPr>
        <p:spPr>
          <a:xfrm>
            <a:off x="-92765" y="156461"/>
            <a:ext cx="6830143" cy="461665"/>
          </a:xfrm>
          <a:prstGeom prst="rect">
            <a:avLst/>
          </a:prstGeom>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HASTANE ve HASTA YATAK SAYILARI </a:t>
            </a: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SAYILARI</a:t>
            </a:r>
            <a:endParaRPr kumimoji="0" lang="tr-TR" sz="2400" b="0" i="1"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8" name="Slayt Numarası Yer Tutucusu 7"/>
          <p:cNvSpPr>
            <a:spLocks noGrp="1"/>
          </p:cNvSpPr>
          <p:nvPr>
            <p:ph type="sldNum" sz="quarter" idx="4"/>
          </p:nvPr>
        </p:nvSpPr>
        <p:spPr/>
        <p:txBody>
          <a:bodyPr/>
          <a:lstStyle/>
          <a:p>
            <a:fld id="{796AAD45-9E9D-4CFF-8CAC-247D62ADDC27}" type="slidenum">
              <a:rPr lang="tr-TR" smtClean="0"/>
              <a:pPr/>
              <a:t>39</a:t>
            </a:fld>
            <a:r>
              <a:rPr lang="tr-TR" dirty="0"/>
              <a:t> / </a:t>
            </a:r>
            <a:r>
              <a:rPr lang="tr-TR" dirty="0" smtClean="0"/>
              <a:t>204</a:t>
            </a:r>
            <a:endParaRPr lang="tr-TR" dirty="0"/>
          </a:p>
        </p:txBody>
      </p:sp>
      <p:graphicFrame>
        <p:nvGraphicFramePr>
          <p:cNvPr id="9" name="4 Tablo"/>
          <p:cNvGraphicFramePr>
            <a:graphicFrameLocks noGrp="1"/>
          </p:cNvGraphicFramePr>
          <p:nvPr>
            <p:extLst>
              <p:ext uri="{D42A27DB-BD31-4B8C-83A1-F6EECF244321}">
                <p14:modId xmlns:p14="http://schemas.microsoft.com/office/powerpoint/2010/main" val="1709146091"/>
              </p:ext>
            </p:extLst>
          </p:nvPr>
        </p:nvGraphicFramePr>
        <p:xfrm>
          <a:off x="172280" y="4465559"/>
          <a:ext cx="6573078" cy="2703866"/>
        </p:xfrm>
        <a:graphic>
          <a:graphicData uri="http://schemas.openxmlformats.org/drawingml/2006/table">
            <a:tbl>
              <a:tblPr>
                <a:effectLst>
                  <a:outerShdw blurRad="50800" dist="38100" dir="5400000" algn="t" rotWithShape="0">
                    <a:prstClr val="black">
                      <a:alpha val="40000"/>
                    </a:prstClr>
                  </a:outerShdw>
                </a:effectLst>
              </a:tblPr>
              <a:tblGrid>
                <a:gridCol w="2310296">
                  <a:extLst>
                    <a:ext uri="{9D8B030D-6E8A-4147-A177-3AD203B41FA5}">
                      <a16:colId xmlns:a16="http://schemas.microsoft.com/office/drawing/2014/main" val="20000"/>
                    </a:ext>
                  </a:extLst>
                </a:gridCol>
                <a:gridCol w="1136230">
                  <a:extLst>
                    <a:ext uri="{9D8B030D-6E8A-4147-A177-3AD203B41FA5}">
                      <a16:colId xmlns:a16="http://schemas.microsoft.com/office/drawing/2014/main" val="20008"/>
                    </a:ext>
                  </a:extLst>
                </a:gridCol>
                <a:gridCol w="1175411">
                  <a:extLst>
                    <a:ext uri="{9D8B030D-6E8A-4147-A177-3AD203B41FA5}">
                      <a16:colId xmlns:a16="http://schemas.microsoft.com/office/drawing/2014/main" val="20009"/>
                    </a:ext>
                  </a:extLst>
                </a:gridCol>
                <a:gridCol w="979508">
                  <a:extLst>
                    <a:ext uri="{9D8B030D-6E8A-4147-A177-3AD203B41FA5}">
                      <a16:colId xmlns:a16="http://schemas.microsoft.com/office/drawing/2014/main" val="20010"/>
                    </a:ext>
                  </a:extLst>
                </a:gridCol>
                <a:gridCol w="971633">
                  <a:extLst>
                    <a:ext uri="{9D8B030D-6E8A-4147-A177-3AD203B41FA5}">
                      <a16:colId xmlns:a16="http://schemas.microsoft.com/office/drawing/2014/main" val="20011"/>
                    </a:ext>
                  </a:extLst>
                </a:gridCol>
              </a:tblGrid>
              <a:tr h="371972">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800" b="1" dirty="0">
                          <a:solidFill>
                            <a:schemeClr val="bg1"/>
                          </a:solidFill>
                          <a:latin typeface="Calibri" panose="020F0502020204030204" pitchFamily="34" charset="0"/>
                          <a:cs typeface="Arial" pitchFamily="34" charset="0"/>
                        </a:rPr>
                        <a:t>YILLARA  GÖRE  HASTA YATAK SAYILARI</a:t>
                      </a: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tc hMerge="1">
                  <a:txBody>
                    <a:bodyPr/>
                    <a:lstStyle/>
                    <a:p>
                      <a:pPr algn="ctr"/>
                      <a:endParaRPr kumimoji="0" lang="tr-TR" sz="20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solidFill>
                      <a:srgbClr val="FFE66D"/>
                    </a:solidFill>
                  </a:tcPr>
                </a:tc>
                <a:extLst>
                  <a:ext uri="{0D108BD9-81ED-4DB2-BD59-A6C34878D82A}">
                    <a16:rowId xmlns:a16="http://schemas.microsoft.com/office/drawing/2014/main" val="10000"/>
                  </a:ext>
                </a:extLst>
              </a:tr>
              <a:tr h="378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cap="none" normalizeH="0" baseline="0" dirty="0">
                          <a:ln>
                            <a:noFill/>
                          </a:ln>
                          <a:solidFill>
                            <a:srgbClr val="14213D"/>
                          </a:solidFill>
                          <a:effectLst/>
                        </a:rPr>
                        <a:t>BAĞLI OLDUĞU KURUM</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a:ln>
                            <a:noFill/>
                          </a:ln>
                          <a:solidFill>
                            <a:srgbClr val="14213D"/>
                          </a:solidFill>
                          <a:effectLst/>
                        </a:rPr>
                        <a:t>2019</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a:ln>
                            <a:noFill/>
                          </a:ln>
                          <a:solidFill>
                            <a:srgbClr val="14213D"/>
                          </a:solidFill>
                          <a:effectLst/>
                        </a:rPr>
                        <a:t>2020</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smtClean="0">
                          <a:ln>
                            <a:noFill/>
                          </a:ln>
                          <a:solidFill>
                            <a:srgbClr val="14213D"/>
                          </a:solidFill>
                          <a:effectLst/>
                        </a:rPr>
                        <a:t>2021</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kumimoji="0" lang="tr-TR" sz="1400" b="1" u="none" strike="noStrike" kern="1200" cap="none" normalizeH="0" baseline="0" dirty="0" smtClean="0">
                          <a:ln>
                            <a:noFill/>
                          </a:ln>
                          <a:solidFill>
                            <a:srgbClr val="14213D"/>
                          </a:solidFill>
                          <a:effectLst/>
                        </a:rPr>
                        <a:t>2022</a:t>
                      </a: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315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SAĞLIK BAKANLIĞI</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19.856</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25.694</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25.765</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kern="1200" dirty="0">
                          <a:solidFill>
                            <a:schemeClr val="tx1"/>
                          </a:solidFill>
                          <a:latin typeface="+mn-lt"/>
                          <a:ea typeface="+mn-ea"/>
                          <a:cs typeface="+mn-cs"/>
                        </a:rPr>
                        <a:t>26.057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5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ÜNİVERSİTELER</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5.849</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5.503</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5.503</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kern="1200" dirty="0">
                          <a:solidFill>
                            <a:schemeClr val="tx1"/>
                          </a:solidFill>
                          <a:latin typeface="+mn-lt"/>
                          <a:ea typeface="+mn-ea"/>
                          <a:cs typeface="+mn-cs"/>
                        </a:rPr>
                        <a:t>5.503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6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DİĞER KAMU KUR.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a:t>
                      </a:r>
                      <a:r>
                        <a:rPr kumimoji="0" lang="tr-TR" sz="1200" b="1" i="0" u="none" strike="noStrike" kern="1200" cap="none" normalizeH="0" baseline="0" dirty="0" err="1">
                          <a:ln>
                            <a:noFill/>
                          </a:ln>
                          <a:solidFill>
                            <a:srgbClr val="14213D"/>
                          </a:solidFill>
                          <a:effectLst/>
                          <a:latin typeface="Calibri" panose="020F0502020204030204" pitchFamily="34" charset="0"/>
                          <a:ea typeface="+mn-ea"/>
                          <a:cs typeface="Arial" pitchFamily="34" charset="0"/>
                        </a:rPr>
                        <a:t>Darulaceze</a:t>
                      </a: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a:t>
                      </a: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kern="1200" dirty="0">
                          <a:solidFill>
                            <a:schemeClr val="tx1"/>
                          </a:solidFill>
                          <a:latin typeface="+mn-lt"/>
                          <a:ea typeface="+mn-ea"/>
                          <a:cs typeface="+mn-cs"/>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5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ÖZEL HASTANELER</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u="none" strike="noStrike" kern="1200" dirty="0"/>
                        <a:t>15.014</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15.246</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smtClean="0"/>
                        <a:t>15.744</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16.553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5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rPr>
                        <a:t>ASKERİ HASTANELER*</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tr-TR" sz="1200" b="0" i="0" u="none" strike="noStrike" kern="1200" dirty="0">
                          <a:solidFill>
                            <a:schemeClr val="tx1"/>
                          </a:solidFill>
                          <a:latin typeface="+mn-lt"/>
                          <a:ea typeface="+mn-ea"/>
                          <a:cs typeface="+mn-cs"/>
                        </a:rPr>
                        <a:t>-</a:t>
                      </a:r>
                      <a:endParaRPr lang="tr-TR" sz="1200" b="1" i="0" u="none" strike="noStrike" kern="1200" dirty="0">
                        <a:solidFill>
                          <a:schemeClr val="tx1"/>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a:r>
                        <a:rPr lang="tr-TR" sz="1200" dirty="0"/>
                        <a:t>-</a:t>
                      </a:r>
                      <a:endParaRPr lang="tr-TR" sz="1200" b="1" dirty="0">
                        <a:latin typeface="Calibri" panose="020F0502020204030204"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kern="1200" dirty="0" smtClean="0">
                          <a:solidFill>
                            <a:schemeClr val="tx1"/>
                          </a:solidFill>
                          <a:latin typeface="+mn-lt"/>
                          <a:ea typeface="+mn-ea"/>
                          <a:cs typeface="+mn-cs"/>
                        </a:rPr>
                        <a:t>-</a:t>
                      </a:r>
                      <a:endParaRPr lang="tr-TR" sz="1200" kern="1200" dirty="0">
                        <a:solidFill>
                          <a:schemeClr val="tx1"/>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154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rPr>
                        <a:t>TOPLAM </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6116" marR="3611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400" b="1" u="none" strike="noStrike" kern="1200" dirty="0">
                          <a:solidFill>
                            <a:srgbClr val="14213D"/>
                          </a:solidFill>
                        </a:rPr>
                        <a:t>40.719</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400" b="1" u="none" strike="noStrike" kern="1200" dirty="0">
                          <a:solidFill>
                            <a:srgbClr val="14213D"/>
                          </a:solidFill>
                        </a:rPr>
                        <a:t>46.443</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a:r>
                        <a:rPr lang="tr-TR" sz="1400" b="1" u="none" strike="noStrike" kern="1200" dirty="0" smtClean="0">
                          <a:solidFill>
                            <a:srgbClr val="14213D"/>
                          </a:solidFill>
                        </a:rPr>
                        <a:t>47.012</a:t>
                      </a:r>
                      <a:endParaRPr lang="tr-TR" sz="1400" b="1" i="0" u="none" strike="noStrike" kern="1200" dirty="0">
                        <a:solidFill>
                          <a:srgbClr val="14213D"/>
                        </a:solidFill>
                        <a:latin typeface="Calibri" panose="020F0502020204030204" pitchFamily="34" charset="0"/>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400" b="1" u="none" strike="noStrike" kern="1200" dirty="0" smtClean="0">
                          <a:solidFill>
                            <a:srgbClr val="14213D"/>
                          </a:solidFill>
                          <a:latin typeface="+mn-lt"/>
                          <a:ea typeface="+mn-ea"/>
                          <a:cs typeface="+mn-cs"/>
                        </a:rPr>
                        <a:t>48.113</a:t>
                      </a:r>
                      <a:endParaRPr lang="tr-TR" sz="1400" b="1" u="none" strike="noStrike" kern="1200" dirty="0">
                        <a:solidFill>
                          <a:srgbClr val="14213D"/>
                        </a:solidFill>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8"/>
                  </a:ext>
                </a:extLst>
              </a:tr>
            </a:tbl>
          </a:graphicData>
        </a:graphic>
      </p:graphicFrame>
      <p:sp>
        <p:nvSpPr>
          <p:cNvPr id="10" name="Metin kutusu 9"/>
          <p:cNvSpPr txBox="1"/>
          <p:nvPr/>
        </p:nvSpPr>
        <p:spPr>
          <a:xfrm>
            <a:off x="0" y="7194551"/>
            <a:ext cx="6985159" cy="21544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*Askeri Hastanelerle ilgili istatistik tutulmamaktadır.</a:t>
            </a:r>
          </a:p>
        </p:txBody>
      </p:sp>
      <p:graphicFrame>
        <p:nvGraphicFramePr>
          <p:cNvPr id="11" name="6 Tablo"/>
          <p:cNvGraphicFramePr>
            <a:graphicFrameLocks noGrp="1"/>
          </p:cNvGraphicFramePr>
          <p:nvPr>
            <p:extLst>
              <p:ext uri="{D42A27DB-BD31-4B8C-83A1-F6EECF244321}">
                <p14:modId xmlns:p14="http://schemas.microsoft.com/office/powerpoint/2010/main" val="3811501914"/>
              </p:ext>
            </p:extLst>
          </p:nvPr>
        </p:nvGraphicFramePr>
        <p:xfrm>
          <a:off x="92765" y="7395029"/>
          <a:ext cx="6606210" cy="2000764"/>
        </p:xfrm>
        <a:graphic>
          <a:graphicData uri="http://schemas.openxmlformats.org/drawingml/2006/table">
            <a:tbl>
              <a:tblPr>
                <a:effectLst>
                  <a:outerShdw blurRad="50800" dist="38100" dir="5400000" algn="t" rotWithShape="0">
                    <a:prstClr val="black">
                      <a:alpha val="40000"/>
                    </a:prstClr>
                  </a:outerShdw>
                </a:effectLst>
              </a:tblPr>
              <a:tblGrid>
                <a:gridCol w="1462030">
                  <a:extLst>
                    <a:ext uri="{9D8B030D-6E8A-4147-A177-3AD203B41FA5}">
                      <a16:colId xmlns:a16="http://schemas.microsoft.com/office/drawing/2014/main" val="20000"/>
                    </a:ext>
                  </a:extLst>
                </a:gridCol>
                <a:gridCol w="1637503">
                  <a:extLst>
                    <a:ext uri="{9D8B030D-6E8A-4147-A177-3AD203B41FA5}">
                      <a16:colId xmlns:a16="http://schemas.microsoft.com/office/drawing/2014/main" val="20001"/>
                    </a:ext>
                  </a:extLst>
                </a:gridCol>
                <a:gridCol w="1641702">
                  <a:extLst>
                    <a:ext uri="{9D8B030D-6E8A-4147-A177-3AD203B41FA5}">
                      <a16:colId xmlns:a16="http://schemas.microsoft.com/office/drawing/2014/main" val="20002"/>
                    </a:ext>
                  </a:extLst>
                </a:gridCol>
                <a:gridCol w="1864975">
                  <a:extLst>
                    <a:ext uri="{9D8B030D-6E8A-4147-A177-3AD203B41FA5}">
                      <a16:colId xmlns:a16="http://schemas.microsoft.com/office/drawing/2014/main" val="20003"/>
                    </a:ext>
                  </a:extLst>
                </a:gridCol>
              </a:tblGrid>
              <a:tr h="339058">
                <a:tc gridSpan="4">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2000" b="1" dirty="0">
                          <a:solidFill>
                            <a:schemeClr val="bg1"/>
                          </a:solidFill>
                          <a:latin typeface="Calibri" panose="020F0502020204030204" pitchFamily="34" charset="0"/>
                          <a:cs typeface="Arial" pitchFamily="34" charset="0"/>
                        </a:rPr>
                        <a:t>YOĞUN BAKIM YATAK SAYILARI  </a:t>
                      </a:r>
                      <a:endParaRPr lang="tr-TR" sz="2000" b="0" i="0" u="none" strike="noStrike" dirty="0">
                        <a:solidFill>
                          <a:schemeClr val="bg1"/>
                        </a:solidFill>
                        <a:latin typeface="Calibri" panose="020F0502020204030204" pitchFamily="34" charset="0"/>
                      </a:endParaRPr>
                    </a:p>
                  </a:txBody>
                  <a:tcPr marL="6623" marR="6623" marT="6623"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tc hMerge="1">
                  <a:txBody>
                    <a:bodyPr/>
                    <a:lstStyle/>
                    <a:p>
                      <a:pPr marL="0" algn="ctr" defTabSz="914400" rtl="0" eaLnBrk="1" fontAlgn="ctr" latinLnBrk="0" hangingPunct="1"/>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tc hMerge="1">
                  <a:txBody>
                    <a:bodyPr/>
                    <a:lstStyle/>
                    <a:p>
                      <a:pPr marL="0" algn="ctr" defTabSz="914400" rtl="0" eaLnBrk="1" fontAlgn="ctr" latinLnBrk="0" hangingPunct="1"/>
                      <a:endParaRPr kumimoji="0" lang="tr-TR" sz="11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6623" marR="6623" marT="6623" marB="0" anchor="ctr">
                    <a:solidFill>
                      <a:srgbClr val="14213D"/>
                    </a:solidFill>
                  </a:tcPr>
                </a:tc>
                <a:extLst>
                  <a:ext uri="{0D108BD9-81ED-4DB2-BD59-A6C34878D82A}">
                    <a16:rowId xmlns:a16="http://schemas.microsoft.com/office/drawing/2014/main" val="10005"/>
                  </a:ext>
                </a:extLst>
              </a:tr>
              <a:tr h="50084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cap="none" normalizeH="0" baseline="0" dirty="0" smtClean="0">
                          <a:ln>
                            <a:noFill/>
                          </a:ln>
                          <a:solidFill>
                            <a:srgbClr val="14213D"/>
                          </a:solidFill>
                          <a:effectLst/>
                          <a:latin typeface="+mn-lt"/>
                          <a:cs typeface="Arial" pitchFamily="34" charset="0"/>
                        </a:rPr>
                        <a:t>BAĞLI OLDUĞU</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cap="none" normalizeH="0" baseline="0" dirty="0" smtClean="0">
                          <a:ln>
                            <a:noFill/>
                          </a:ln>
                          <a:solidFill>
                            <a:srgbClr val="14213D"/>
                          </a:solidFill>
                          <a:effectLst/>
                          <a:latin typeface="+mn-lt"/>
                          <a:cs typeface="Arial" pitchFamily="34" charset="0"/>
                        </a:rPr>
                        <a:t>KURUM</a:t>
                      </a:r>
                      <a:endParaRPr kumimoji="0" lang="tr-TR" sz="1200" b="1" i="0" u="none" strike="noStrike" cap="none" normalizeH="0" baseline="0" dirty="0">
                        <a:ln>
                          <a:noFill/>
                        </a:ln>
                        <a:solidFill>
                          <a:srgbClr val="14213D"/>
                        </a:solidFill>
                        <a:effectLst/>
                        <a:latin typeface="+mn-lt"/>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u="none" strike="noStrike" kern="1200" cap="none" normalizeH="0" baseline="0" dirty="0">
                          <a:ln>
                            <a:noFill/>
                          </a:ln>
                          <a:solidFill>
                            <a:srgbClr val="14213D"/>
                          </a:solidFill>
                          <a:effectLst/>
                          <a:latin typeface="+mn-lt"/>
                        </a:rPr>
                        <a:t>Erişkin Yoğun Bakım 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fontAlgn="ctr" latinLnBrk="0" hangingPunct="1"/>
                      <a:r>
                        <a:rPr kumimoji="0" lang="tr-TR" sz="1200" u="none" strike="noStrike" kern="1200" cap="none" normalizeH="0" baseline="0" dirty="0">
                          <a:ln>
                            <a:noFill/>
                          </a:ln>
                          <a:solidFill>
                            <a:srgbClr val="14213D"/>
                          </a:solidFill>
                          <a:effectLst/>
                          <a:latin typeface="+mn-lt"/>
                        </a:rPr>
                        <a:t>Yenidoğan Yoğun Bakım 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fontAlgn="ctr" latinLnBrk="0" hangingPunct="1"/>
                      <a:r>
                        <a:rPr kumimoji="0" lang="tr-TR" sz="1200" u="none" strike="noStrike" kern="1200" cap="none" normalizeH="0" baseline="0" dirty="0">
                          <a:ln>
                            <a:noFill/>
                          </a:ln>
                          <a:solidFill>
                            <a:srgbClr val="14213D"/>
                          </a:solidFill>
                          <a:effectLst/>
                          <a:latin typeface="+mn-lt"/>
                        </a:rPr>
                        <a:t>Çocuk Yoğun Bakım Yatak  Sayısı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0"/>
                  </a:ext>
                </a:extLst>
              </a:tr>
              <a:tr h="2902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u="none" strike="noStrike" kern="1200" cap="none" normalizeH="0" baseline="0" dirty="0">
                          <a:ln>
                            <a:noFill/>
                          </a:ln>
                          <a:solidFill>
                            <a:srgbClr val="14213D"/>
                          </a:solidFill>
                          <a:effectLst/>
                          <a:latin typeface="+mn-lt"/>
                        </a:rPr>
                        <a:t>Sağlık Bakanlığı</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latin typeface="+mn-lt"/>
                          <a:ea typeface="+mn-ea"/>
                          <a:cs typeface="+mn-cs"/>
                        </a:rPr>
                        <a:t>2.858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a:solidFill>
                            <a:schemeClr val="tx1"/>
                          </a:solidFill>
                          <a:latin typeface="+mn-lt"/>
                          <a:ea typeface="+mn-ea"/>
                          <a:cs typeface="+mn-cs"/>
                        </a:rPr>
                        <a:t>642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a:solidFill>
                            <a:schemeClr val="tx1"/>
                          </a:solidFill>
                          <a:latin typeface="+mn-lt"/>
                          <a:ea typeface="+mn-ea"/>
                          <a:cs typeface="+mn-cs"/>
                        </a:rPr>
                        <a:t>333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0216">
                <a:tc>
                  <a:txBody>
                    <a:bodyPr/>
                    <a:lstStyle/>
                    <a:p>
                      <a:pPr algn="l" fontAlgn="ctr"/>
                      <a:r>
                        <a:rPr kumimoji="0" lang="tr-TR" sz="1200" b="1" u="none" strike="noStrike" kern="1200" cap="none" normalizeH="0" baseline="0" dirty="0">
                          <a:ln>
                            <a:noFill/>
                          </a:ln>
                          <a:solidFill>
                            <a:srgbClr val="14213D"/>
                          </a:solidFill>
                          <a:effectLst/>
                          <a:latin typeface="+mn-lt"/>
                        </a:rPr>
                        <a:t>Özel</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latin typeface="+mn-lt"/>
                          <a:ea typeface="+mn-ea"/>
                          <a:cs typeface="+mn-cs"/>
                        </a:rPr>
                        <a:t>2.717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latin typeface="+mn-lt"/>
                          <a:ea typeface="+mn-ea"/>
                          <a:cs typeface="+mn-cs"/>
                        </a:rPr>
                        <a:t>1.969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latin typeface="+mn-lt"/>
                          <a:ea typeface="+mn-ea"/>
                          <a:cs typeface="+mn-cs"/>
                        </a:rPr>
                        <a:t>89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216">
                <a:tc>
                  <a:txBody>
                    <a:bodyPr/>
                    <a:lstStyle/>
                    <a:p>
                      <a:pPr marL="0" algn="l" defTabSz="914400" rtl="0" eaLnBrk="1" fontAlgn="ctr" latinLnBrk="0" hangingPunct="1"/>
                      <a:r>
                        <a:rPr kumimoji="0" lang="tr-TR" sz="1200" b="1" u="none" strike="noStrike" kern="1200" cap="none" normalizeH="0" baseline="0" dirty="0">
                          <a:ln>
                            <a:noFill/>
                          </a:ln>
                          <a:solidFill>
                            <a:srgbClr val="14213D"/>
                          </a:solidFill>
                          <a:effectLst/>
                          <a:latin typeface="+mn-lt"/>
                        </a:rPr>
                        <a:t>Üniversite</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latin typeface="+mn-lt"/>
                          <a:ea typeface="+mn-ea"/>
                          <a:cs typeface="+mn-cs"/>
                        </a:rPr>
                        <a:t>598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latin typeface="+mn-lt"/>
                          <a:ea typeface="+mn-ea"/>
                          <a:cs typeface="+mn-cs"/>
                        </a:rPr>
                        <a:t>268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u="none" strike="noStrike" kern="1200" dirty="0">
                          <a:solidFill>
                            <a:schemeClr val="tx1"/>
                          </a:solidFill>
                          <a:latin typeface="+mn-lt"/>
                          <a:ea typeface="+mn-ea"/>
                          <a:cs typeface="+mn-cs"/>
                        </a:rPr>
                        <a:t>96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0216">
                <a:tc>
                  <a:txBody>
                    <a:bodyPr/>
                    <a:lstStyle/>
                    <a:p>
                      <a:pPr marL="0" algn="l" defTabSz="914400" rtl="0" eaLnBrk="1" fontAlgn="ctr" latinLnBrk="0" hangingPunct="1"/>
                      <a:r>
                        <a:rPr kumimoji="0" lang="tr-TR" sz="1200" b="1" u="none" strike="noStrike" kern="1200" cap="none" normalizeH="0" baseline="0" dirty="0">
                          <a:ln>
                            <a:noFill/>
                          </a:ln>
                          <a:solidFill>
                            <a:srgbClr val="14213D"/>
                          </a:solidFill>
                          <a:effectLst/>
                          <a:latin typeface="+mn-lt"/>
                        </a:rPr>
                        <a:t>Toplam </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623" marR="6623" marT="662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ctr" latinLnBrk="0" hangingPunct="1"/>
                      <a:r>
                        <a:rPr lang="tr-TR" sz="1200" b="1" u="none" strike="noStrike" kern="1200" dirty="0">
                          <a:solidFill>
                            <a:srgbClr val="14213D"/>
                          </a:solidFill>
                          <a:latin typeface="+mn-lt"/>
                          <a:ea typeface="+mn-ea"/>
                          <a:cs typeface="+mn-cs"/>
                        </a:rPr>
                        <a:t>6.173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ctr" latinLnBrk="0" hangingPunct="1"/>
                      <a:r>
                        <a:rPr lang="tr-TR" sz="1200" b="1" u="none" strike="noStrike" kern="1200" dirty="0">
                          <a:solidFill>
                            <a:srgbClr val="14213D"/>
                          </a:solidFill>
                          <a:latin typeface="+mn-lt"/>
                          <a:ea typeface="+mn-ea"/>
                          <a:cs typeface="+mn-cs"/>
                        </a:rPr>
                        <a:t>2.879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914400" rtl="0" eaLnBrk="1" fontAlgn="ctr" latinLnBrk="0" hangingPunct="1"/>
                      <a:r>
                        <a:rPr lang="tr-TR" sz="1200" b="1" u="none" strike="noStrike" kern="1200" dirty="0">
                          <a:solidFill>
                            <a:srgbClr val="14213D"/>
                          </a:solidFill>
                          <a:latin typeface="+mn-lt"/>
                          <a:ea typeface="+mn-ea"/>
                          <a:cs typeface="+mn-cs"/>
                        </a:rPr>
                        <a:t>518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5226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NÜFUS</a:t>
            </a:r>
          </a:p>
        </p:txBody>
      </p:sp>
      <p:graphicFrame>
        <p:nvGraphicFramePr>
          <p:cNvPr id="8" name="Tablo 7"/>
          <p:cNvGraphicFramePr>
            <a:graphicFrameLocks noGrp="1"/>
          </p:cNvGraphicFramePr>
          <p:nvPr>
            <p:extLst>
              <p:ext uri="{D42A27DB-BD31-4B8C-83A1-F6EECF244321}">
                <p14:modId xmlns:p14="http://schemas.microsoft.com/office/powerpoint/2010/main" val="2854240711"/>
              </p:ext>
            </p:extLst>
          </p:nvPr>
        </p:nvGraphicFramePr>
        <p:xfrm>
          <a:off x="119272" y="3465888"/>
          <a:ext cx="6586327" cy="553233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75989">
                  <a:extLst>
                    <a:ext uri="{9D8B030D-6E8A-4147-A177-3AD203B41FA5}">
                      <a16:colId xmlns:a16="http://schemas.microsoft.com/office/drawing/2014/main" val="2601106219"/>
                    </a:ext>
                  </a:extLst>
                </a:gridCol>
                <a:gridCol w="867604">
                  <a:extLst>
                    <a:ext uri="{9D8B030D-6E8A-4147-A177-3AD203B41FA5}">
                      <a16:colId xmlns:a16="http://schemas.microsoft.com/office/drawing/2014/main" val="1650796824"/>
                    </a:ext>
                  </a:extLst>
                </a:gridCol>
                <a:gridCol w="852647">
                  <a:extLst>
                    <a:ext uri="{9D8B030D-6E8A-4147-A177-3AD203B41FA5}">
                      <a16:colId xmlns:a16="http://schemas.microsoft.com/office/drawing/2014/main" val="1166015246"/>
                    </a:ext>
                  </a:extLst>
                </a:gridCol>
                <a:gridCol w="848340">
                  <a:extLst>
                    <a:ext uri="{9D8B030D-6E8A-4147-A177-3AD203B41FA5}">
                      <a16:colId xmlns:a16="http://schemas.microsoft.com/office/drawing/2014/main" val="1573544411"/>
                    </a:ext>
                  </a:extLst>
                </a:gridCol>
                <a:gridCol w="901827">
                  <a:extLst>
                    <a:ext uri="{9D8B030D-6E8A-4147-A177-3AD203B41FA5}">
                      <a16:colId xmlns:a16="http://schemas.microsoft.com/office/drawing/2014/main" val="2714203926"/>
                    </a:ext>
                  </a:extLst>
                </a:gridCol>
                <a:gridCol w="942398">
                  <a:extLst>
                    <a:ext uri="{9D8B030D-6E8A-4147-A177-3AD203B41FA5}">
                      <a16:colId xmlns:a16="http://schemas.microsoft.com/office/drawing/2014/main" val="3757808530"/>
                    </a:ext>
                  </a:extLst>
                </a:gridCol>
                <a:gridCol w="897522">
                  <a:extLst>
                    <a:ext uri="{9D8B030D-6E8A-4147-A177-3AD203B41FA5}">
                      <a16:colId xmlns:a16="http://schemas.microsoft.com/office/drawing/2014/main" val="815974917"/>
                    </a:ext>
                  </a:extLst>
                </a:gridCol>
              </a:tblGrid>
              <a:tr h="964297">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 NÜFUS</a:t>
                      </a:r>
                      <a:r>
                        <a:rPr lang="tr-TR" sz="1400" b="1" i="0" u="none" strike="noStrike" dirty="0" smtClean="0">
                          <a:solidFill>
                            <a:schemeClr val="bg1"/>
                          </a:solidFill>
                          <a:latin typeface="Segoe UI Semibold" panose="020B0702040204020203" pitchFamily="34" charset="0"/>
                          <a:cs typeface="Segoe UI Semibold" panose="020B0702040204020203" pitchFamily="34" charset="0"/>
                        </a:rPr>
                        <a:t>*</a:t>
                      </a:r>
                      <a:endParaRPr lang="tr-TR" sz="1400" b="1" i="0" u="none" strike="noStrike" dirty="0">
                        <a:solidFill>
                          <a:schemeClr val="bg1"/>
                        </a:solidFill>
                        <a:latin typeface="Segoe UI Semibold" panose="020B0702040204020203" pitchFamily="34" charset="0"/>
                        <a:cs typeface="Segoe UI Semibold" panose="020B0702040204020203"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2000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2018</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algn="ctr" fontAlgn="b"/>
                      <a:r>
                        <a:rPr lang="tr-TR" sz="1400" b="1" i="0" u="none" strike="noStrike" dirty="0">
                          <a:solidFill>
                            <a:schemeClr val="bg1"/>
                          </a:solidFill>
                          <a:latin typeface="Segoe UI Semibold" panose="020B0702040204020203" pitchFamily="34" charset="0"/>
                          <a:cs typeface="Segoe UI Semibold" panose="020B0702040204020203" pitchFamily="34" charset="0"/>
                        </a:rPr>
                        <a:t>2019</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marL="0" algn="ctr" defTabSz="457200" rtl="0" eaLnBrk="1" fontAlgn="b" latinLnBrk="0" hangingPunct="1"/>
                      <a:r>
                        <a:rPr lang="tr-TR" sz="1400" b="1" i="0" u="none" strike="noStrike" kern="1200" dirty="0">
                          <a:solidFill>
                            <a:schemeClr val="bg1"/>
                          </a:solidFill>
                          <a:latin typeface="Segoe UI Semibold" panose="020B0702040204020203" pitchFamily="34" charset="0"/>
                          <a:ea typeface="+mn-ea"/>
                          <a:cs typeface="Segoe UI Semibold" panose="020B0702040204020203" pitchFamily="34" charset="0"/>
                        </a:rPr>
                        <a:t>2020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pPr marL="0" algn="ctr" defTabSz="457200" rtl="0" eaLnBrk="1" fontAlgn="b" latinLnBrk="0" hangingPunct="1"/>
                      <a:r>
                        <a:rPr lang="tr-TR" sz="1400" b="1" i="0" u="none" strike="noStrike" kern="1200" dirty="0">
                          <a:solidFill>
                            <a:schemeClr val="bg1"/>
                          </a:solidFill>
                          <a:latin typeface="Segoe UI Semibold" panose="020B0702040204020203" pitchFamily="34" charset="0"/>
                          <a:ea typeface="+mn-ea"/>
                          <a:cs typeface="Segoe UI Semibold" panose="020B0702040204020203" pitchFamily="34" charset="0"/>
                        </a:rPr>
                        <a:t>2021</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a:txBody>
                    <a:bodyPr/>
                    <a:lstStyle/>
                    <a:p>
                      <a:r>
                        <a:rPr lang="tr-TR" dirty="0"/>
                        <a:t>   2022</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extLst>
                  <a:ext uri="{0D108BD9-81ED-4DB2-BD59-A6C34878D82A}">
                    <a16:rowId xmlns:a16="http://schemas.microsoft.com/office/drawing/2014/main" val="2491790493"/>
                  </a:ext>
                </a:extLst>
              </a:tr>
              <a:tr h="717455">
                <a:tc>
                  <a:txBody>
                    <a:bodyPr/>
                    <a:lstStyle/>
                    <a:p>
                      <a:pPr algn="l" fontAlgn="b"/>
                      <a:r>
                        <a:rPr lang="tr-TR" sz="1100" b="1" i="0" u="none" strike="noStrike" dirty="0">
                          <a:solidFill>
                            <a:srgbClr val="14213D"/>
                          </a:solidFill>
                          <a:latin typeface="+mn-lt"/>
                          <a:cs typeface="Segoe UI Semibold" panose="020B0702040204020203" pitchFamily="34" charset="0"/>
                        </a:rPr>
                        <a:t>TOPLAM</a:t>
                      </a:r>
                      <a:r>
                        <a:rPr lang="tr-TR" sz="1100" b="1" i="0" u="none" strike="noStrike" baseline="0" dirty="0">
                          <a:solidFill>
                            <a:srgbClr val="14213D"/>
                          </a:solidFill>
                          <a:latin typeface="+mn-lt"/>
                          <a:cs typeface="Segoe UI Semibold" panose="020B0702040204020203" pitchFamily="34" charset="0"/>
                        </a:rPr>
                        <a:t> </a:t>
                      </a:r>
                      <a:r>
                        <a:rPr lang="tr-TR" sz="1100" b="1" i="0" u="none" strike="noStrike" dirty="0">
                          <a:solidFill>
                            <a:srgbClr val="14213D"/>
                          </a:solidFill>
                          <a:latin typeface="+mn-lt"/>
                          <a:cs typeface="Segoe UI Semibold" panose="020B0702040204020203" pitchFamily="34" charset="0"/>
                        </a:rPr>
                        <a:t> NÜFUS</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10.018.735</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kern="1200" dirty="0">
                          <a:solidFill>
                            <a:srgbClr val="283845"/>
                          </a:solidFill>
                          <a:latin typeface="+mn-lt"/>
                          <a:ea typeface="+mn-ea"/>
                          <a:cs typeface="Segoe UI Semibold" panose="020B0702040204020203" pitchFamily="34" charset="0"/>
                        </a:rPr>
                        <a:t>15.067.724</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15.519.267</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15.462.452</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15.840.900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15.907.951 </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443351290"/>
                  </a:ext>
                </a:extLst>
              </a:tr>
              <a:tr h="590822">
                <a:tc>
                  <a:txBody>
                    <a:bodyPr/>
                    <a:lstStyle/>
                    <a:p>
                      <a:pPr algn="l" fontAlgn="b"/>
                      <a:r>
                        <a:rPr lang="tr-TR" sz="1100" b="1" i="0" u="none" strike="noStrike" dirty="0">
                          <a:solidFill>
                            <a:srgbClr val="14213D"/>
                          </a:solidFill>
                          <a:latin typeface="+mn-lt"/>
                          <a:cs typeface="Segoe UI Semibold" panose="020B0702040204020203" pitchFamily="34" charset="0"/>
                        </a:rPr>
                        <a:t>ŞEHİR NÜFUSU</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9.085.599</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b="1" i="0" u="none" strike="noStrike" dirty="0">
                          <a:solidFill>
                            <a:srgbClr val="283845"/>
                          </a:solidFill>
                          <a:latin typeface="+mn-lt"/>
                          <a:cs typeface="Segoe UI Semibold" panose="020B0702040204020203" pitchFamily="34" charset="0"/>
                        </a:rPr>
                        <a:t>15.067.724</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15.519.267</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dk1"/>
                          </a:solidFill>
                          <a:effectLst/>
                          <a:latin typeface="+mn-lt"/>
                          <a:ea typeface="+mn-ea"/>
                          <a:cs typeface="+mn-cs"/>
                        </a:rPr>
                        <a:t>15.462.452</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dk1"/>
                          </a:solidFill>
                          <a:effectLst/>
                          <a:latin typeface="+mn-lt"/>
                          <a:ea typeface="+mn-ea"/>
                          <a:cs typeface="+mn-cs"/>
                        </a:rPr>
                        <a:t>15.840.900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15.907.951 </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65596171"/>
                  </a:ext>
                </a:extLst>
              </a:tr>
              <a:tr h="590822">
                <a:tc>
                  <a:txBody>
                    <a:bodyPr/>
                    <a:lstStyle/>
                    <a:p>
                      <a:pPr algn="l" fontAlgn="b"/>
                      <a:r>
                        <a:rPr lang="tr-TR" sz="1100" b="1" i="0" u="none" strike="noStrike" dirty="0">
                          <a:solidFill>
                            <a:srgbClr val="14213D"/>
                          </a:solidFill>
                          <a:latin typeface="+mn-lt"/>
                          <a:cs typeface="Segoe UI Semibold" panose="020B0702040204020203" pitchFamily="34" charset="0"/>
                        </a:rPr>
                        <a:t>KÖY NÜFUSU</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933.136</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        -</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94362058"/>
                  </a:ext>
                </a:extLst>
              </a:tr>
              <a:tr h="590822">
                <a:tc>
                  <a:txBody>
                    <a:bodyPr/>
                    <a:lstStyle/>
                    <a:p>
                      <a:pPr algn="l" fontAlgn="b"/>
                      <a:r>
                        <a:rPr lang="tr-TR" sz="1100" b="1" i="0" u="none" strike="noStrike" dirty="0">
                          <a:solidFill>
                            <a:srgbClr val="14213D"/>
                          </a:solidFill>
                          <a:latin typeface="+mn-lt"/>
                          <a:cs typeface="Segoe UI Semibold" panose="020B0702040204020203" pitchFamily="34" charset="0"/>
                        </a:rPr>
                        <a:t>ÖLÜM</a:t>
                      </a:r>
                      <a:r>
                        <a:rPr lang="tr-TR" sz="1100" b="1" i="0" u="none" strike="noStrike" baseline="0" dirty="0">
                          <a:solidFill>
                            <a:srgbClr val="14213D"/>
                          </a:solidFill>
                          <a:latin typeface="+mn-lt"/>
                          <a:cs typeface="Segoe UI Semibold" panose="020B0702040204020203" pitchFamily="34" charset="0"/>
                        </a:rPr>
                        <a:t> </a:t>
                      </a:r>
                      <a:r>
                        <a:rPr lang="tr-TR" sz="1100" b="1" i="0" u="none" strike="noStrike" dirty="0">
                          <a:solidFill>
                            <a:srgbClr val="14213D"/>
                          </a:solidFill>
                          <a:latin typeface="+mn-lt"/>
                          <a:cs typeface="Segoe UI Semibold" panose="020B0702040204020203" pitchFamily="34" charset="0"/>
                        </a:rPr>
                        <a:t>SAYISI </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38.600</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a:solidFill>
                            <a:srgbClr val="000000"/>
                          </a:solidFill>
                          <a:effectLst/>
                          <a:latin typeface="+mn-lt"/>
                        </a:rPr>
                        <a:t>  62.547</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  63 371</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dk1"/>
                          </a:solidFill>
                          <a:effectLst/>
                          <a:latin typeface="+mn-lt"/>
                          <a:ea typeface="+mn-ea"/>
                          <a:cs typeface="+mn-cs"/>
                        </a:rPr>
                        <a:t>76.407</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dk1"/>
                          </a:solidFill>
                          <a:effectLst/>
                          <a:latin typeface="+mn-lt"/>
                          <a:ea typeface="+mn-ea"/>
                          <a:cs typeface="+mn-cs"/>
                        </a:rPr>
                        <a:t>84.243</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73.751</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101708043"/>
                  </a:ext>
                </a:extLst>
              </a:tr>
              <a:tr h="693261">
                <a:tc>
                  <a:txBody>
                    <a:bodyPr/>
                    <a:lstStyle/>
                    <a:p>
                      <a:pPr algn="l" fontAlgn="b"/>
                      <a:r>
                        <a:rPr lang="tr-TR" sz="1100" b="1" i="0" u="none" strike="noStrike" dirty="0">
                          <a:solidFill>
                            <a:srgbClr val="14213D"/>
                          </a:solidFill>
                          <a:latin typeface="+mn-lt"/>
                          <a:cs typeface="Segoe UI Semibold" panose="020B0702040204020203" pitchFamily="34" charset="0"/>
                        </a:rPr>
                        <a:t>DOĞUM SAYISI***</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a:effectLst/>
                          <a:latin typeface="+mn-lt"/>
                        </a:rPr>
                        <a:t> 222.784</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 207.952</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 191.948</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 179.943</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187.870</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250583417"/>
                  </a:ext>
                </a:extLst>
              </a:tr>
              <a:tr h="692429">
                <a:tc>
                  <a:txBody>
                    <a:bodyPr/>
                    <a:lstStyle/>
                    <a:p>
                      <a:pPr algn="l" fontAlgn="b"/>
                      <a:r>
                        <a:rPr lang="tr-TR" sz="1100" b="1" i="0" u="none" strike="noStrike" dirty="0">
                          <a:solidFill>
                            <a:srgbClr val="14213D"/>
                          </a:solidFill>
                          <a:latin typeface="+mn-lt"/>
                          <a:cs typeface="Segoe UI Semibold" panose="020B0702040204020203" pitchFamily="34" charset="0"/>
                        </a:rPr>
                        <a:t>EVLENEN</a:t>
                      </a:r>
                      <a:r>
                        <a:rPr lang="tr-TR" sz="1100" b="1" i="0" u="none" strike="noStrike" baseline="0" dirty="0">
                          <a:solidFill>
                            <a:srgbClr val="14213D"/>
                          </a:solidFill>
                          <a:latin typeface="+mn-lt"/>
                          <a:cs typeface="Segoe UI Semibold" panose="020B0702040204020203" pitchFamily="34" charset="0"/>
                        </a:rPr>
                        <a:t> SAYISI</a:t>
                      </a:r>
                      <a:endParaRPr lang="tr-TR" sz="1100" b="1" i="0" u="none" strike="noStrike" dirty="0">
                        <a:solidFill>
                          <a:srgbClr val="14213D"/>
                        </a:solidFill>
                        <a:latin typeface="+mn-lt"/>
                        <a:cs typeface="Segoe UI Semibold" panose="020B0702040204020203" pitchFamily="34" charset="0"/>
                      </a:endParaRP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  73.468</a:t>
                      </a:r>
                    </a:p>
                  </a:txBody>
                  <a:tcPr marL="8965" marR="8965" marT="8965" marB="0" anchor="ctr" anchorCtr="1">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a:effectLst/>
                          <a:latin typeface="+mn-lt"/>
                        </a:rPr>
                        <a:t> 101.333</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 100.088</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dk1"/>
                          </a:solidFill>
                          <a:effectLst/>
                          <a:latin typeface="+mn-lt"/>
                          <a:ea typeface="+mn-ea"/>
                          <a:cs typeface="+mn-cs"/>
                        </a:rPr>
                        <a:t>85.763</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dk1"/>
                          </a:solidFill>
                          <a:effectLst/>
                          <a:latin typeface="+mn-lt"/>
                          <a:ea typeface="+mn-ea"/>
                          <a:cs typeface="+mn-cs"/>
                        </a:rPr>
                        <a:t>98.384</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52.461</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552863807"/>
                  </a:ext>
                </a:extLst>
              </a:tr>
              <a:tr h="692429">
                <a:tc>
                  <a:txBody>
                    <a:bodyPr/>
                    <a:lstStyle/>
                    <a:p>
                      <a:pPr algn="l" fontAlgn="b"/>
                      <a:r>
                        <a:rPr lang="tr-TR" sz="1100" b="1" i="0" u="none" strike="noStrike" dirty="0">
                          <a:solidFill>
                            <a:srgbClr val="14213D"/>
                          </a:solidFill>
                          <a:latin typeface="+mn-lt"/>
                          <a:cs typeface="Segoe UI Semibold" panose="020B0702040204020203" pitchFamily="34" charset="0"/>
                        </a:rPr>
                        <a:t>BOŞANAN SAYISI</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fontAlgn="b"/>
                      <a:r>
                        <a:rPr lang="tr-TR" sz="1100" b="0" i="0" u="none" strike="noStrike" dirty="0">
                          <a:solidFill>
                            <a:schemeClr val="tx1"/>
                          </a:solidFill>
                          <a:latin typeface="+mn-lt"/>
                          <a:cs typeface="Segoe UI Semibold" panose="020B0702040204020203" pitchFamily="34" charset="0"/>
                        </a:rPr>
                        <a:t>    4.406</a:t>
                      </a:r>
                    </a:p>
                  </a:txBody>
                  <a:tcPr marL="8965" marR="8965" marT="8965" marB="0" anchor="ctr" anchorCtr="1">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fontAlgn="b"/>
                      <a:r>
                        <a:rPr lang="tr-TR" sz="1100" b="0" i="0" u="none" strike="noStrike" dirty="0">
                          <a:effectLst/>
                          <a:latin typeface="+mn-lt"/>
                        </a:rPr>
                        <a:t> 30.619</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 32.836</a:t>
                      </a:r>
                    </a:p>
                  </a:txBody>
                  <a:tcPr marL="9525" marR="9525" marT="952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dk1"/>
                          </a:solidFill>
                          <a:effectLst/>
                          <a:latin typeface="+mn-lt"/>
                          <a:ea typeface="+mn-ea"/>
                          <a:cs typeface="+mn-cs"/>
                        </a:rPr>
                        <a:t>27.323</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tr-TR" sz="1100" b="0" i="0" u="none" strike="noStrike" kern="1200" dirty="0">
                          <a:solidFill>
                            <a:schemeClr val="dk1"/>
                          </a:solidFill>
                          <a:effectLst/>
                          <a:latin typeface="+mn-lt"/>
                          <a:ea typeface="+mn-ea"/>
                          <a:cs typeface="+mn-cs"/>
                        </a:rPr>
                        <a:t>34.631</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100" b="0" i="0" u="none" strike="noStrike" kern="1200" dirty="0">
                          <a:solidFill>
                            <a:schemeClr val="dk1"/>
                          </a:solidFill>
                          <a:effectLst/>
                          <a:latin typeface="+mn-lt"/>
                          <a:ea typeface="+mn-ea"/>
                          <a:cs typeface="+mn-cs"/>
                        </a:rPr>
                        <a:t>36.662</a:t>
                      </a:r>
                    </a:p>
                  </a:txBody>
                  <a:tcPr marL="8965" marR="8965" marT="8965"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686069621"/>
                  </a:ext>
                </a:extLst>
              </a:tr>
            </a:tbl>
          </a:graphicData>
        </a:graphic>
      </p:graphicFrame>
      <p:sp>
        <p:nvSpPr>
          <p:cNvPr id="10" name="Metin kutusu 9"/>
          <p:cNvSpPr txBox="1"/>
          <p:nvPr/>
        </p:nvSpPr>
        <p:spPr>
          <a:xfrm>
            <a:off x="0" y="9165868"/>
            <a:ext cx="7606218"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   </a:t>
            </a:r>
            <a:r>
              <a:rPr kumimoji="0" lang="tr-TR" sz="900" i="0" u="none" strike="noStrike" kern="1200" cap="none" spc="0" normalizeH="0" baseline="0" noProof="0" dirty="0" smtClean="0">
                <a:ln>
                  <a:noFill/>
                </a:ln>
                <a:solidFill>
                  <a:prstClr val="black"/>
                </a:solidFill>
                <a:effectLst/>
                <a:uLnTx/>
                <a:uFillTx/>
                <a:latin typeface="Segoe UI Semibold" panose="020B0702040204020203" pitchFamily="34" charset="0"/>
                <a:ea typeface="+mn-ea"/>
                <a:cs typeface="Segoe UI Semibold" panose="020B0702040204020203" pitchFamily="34" charset="0"/>
              </a:rPr>
              <a:t> </a:t>
            </a:r>
            <a:r>
              <a:rPr kumimoji="0" lang="tr-TR" sz="90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TÜİK verileridir.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8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sp>
        <p:nvSpPr>
          <p:cNvPr id="4" name="Slayt Numarası Yer Tutucusu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8" name="Tablo 27"/>
          <p:cNvGraphicFramePr>
            <a:graphicFrameLocks noGrp="1"/>
          </p:cNvGraphicFramePr>
          <p:nvPr>
            <p:extLst>
              <p:ext uri="{D42A27DB-BD31-4B8C-83A1-F6EECF244321}">
                <p14:modId xmlns:p14="http://schemas.microsoft.com/office/powerpoint/2010/main" val="1238790567"/>
              </p:ext>
            </p:extLst>
          </p:nvPr>
        </p:nvGraphicFramePr>
        <p:xfrm>
          <a:off x="159026" y="899889"/>
          <a:ext cx="6599583" cy="236014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01674">
                  <a:extLst>
                    <a:ext uri="{9D8B030D-6E8A-4147-A177-3AD203B41FA5}">
                      <a16:colId xmlns:a16="http://schemas.microsoft.com/office/drawing/2014/main" val="463268062"/>
                    </a:ext>
                  </a:extLst>
                </a:gridCol>
                <a:gridCol w="4597909">
                  <a:extLst>
                    <a:ext uri="{9D8B030D-6E8A-4147-A177-3AD203B41FA5}">
                      <a16:colId xmlns:a16="http://schemas.microsoft.com/office/drawing/2014/main" val="947962462"/>
                    </a:ext>
                  </a:extLst>
                </a:gridCol>
              </a:tblGrid>
              <a:tr h="668788">
                <a:tc gridSpan="2">
                  <a:txBody>
                    <a:bodyPr/>
                    <a:lstStyle/>
                    <a:p>
                      <a:pPr marL="0" algn="ctr" defTabSz="914400" rtl="0" eaLnBrk="1" fontAlgn="b" latinLnBrk="0" hangingPunct="1"/>
                      <a:r>
                        <a:rPr lang="tr-TR" sz="1400" b="1" cap="none" spc="0" dirty="0">
                          <a:ln w="0"/>
                          <a:solidFill>
                            <a:schemeClr val="bg1"/>
                          </a:solidFill>
                          <a:effectLst/>
                          <a:latin typeface="Calibri" panose="020F0502020204030204" pitchFamily="34" charset="0"/>
                          <a:cs typeface="Calibri" panose="020F0502020204030204" pitchFamily="34" charset="0"/>
                        </a:rPr>
                        <a:t>CUMHURİYET ÖNCESİ İSTANBUL</a:t>
                      </a:r>
                      <a:r>
                        <a:rPr lang="tr-TR" sz="1400" b="1" cap="none" spc="0" baseline="0" dirty="0">
                          <a:ln w="0"/>
                          <a:solidFill>
                            <a:schemeClr val="bg1"/>
                          </a:solidFill>
                          <a:effectLst/>
                          <a:latin typeface="Calibri" panose="020F0502020204030204" pitchFamily="34" charset="0"/>
                          <a:cs typeface="Calibri" panose="020F0502020204030204" pitchFamily="34" charset="0"/>
                        </a:rPr>
                        <a:t> NÜFUSU*</a:t>
                      </a:r>
                      <a:endParaRPr lang="tr-TR" sz="1400" b="1" cap="none" spc="0" dirty="0">
                        <a:ln w="0"/>
                        <a:solidFill>
                          <a:schemeClr val="bg1"/>
                        </a:solidFill>
                        <a:effectLst/>
                        <a:latin typeface="Calibri" panose="020F0502020204030204" pitchFamily="34" charset="0"/>
                        <a:cs typeface="Calibri" panose="020F0502020204030204" pitchFamily="34" charset="0"/>
                      </a:endParaRP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422839">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YILLAR</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İSTANBUL</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422839">
                <a:tc>
                  <a:txBody>
                    <a:bodyPr/>
                    <a:lstStyle/>
                    <a:p>
                      <a:pPr algn="ctr">
                        <a:lnSpc>
                          <a:spcPct val="107000"/>
                        </a:lnSpc>
                        <a:spcAft>
                          <a:spcPts val="0"/>
                        </a:spcAft>
                      </a:pPr>
                      <a:r>
                        <a:rPr lang="tr-TR" sz="14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1885</a:t>
                      </a:r>
                      <a:endParaRPr lang="tr-TR"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873.565</a:t>
                      </a:r>
                      <a:endParaRPr lang="tr-TR"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422839">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1896</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1.030.234</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422839">
                <a:tc>
                  <a:txBody>
                    <a:bodyPr/>
                    <a:lstStyle/>
                    <a:p>
                      <a:pPr algn="ctr">
                        <a:lnSpc>
                          <a:spcPct val="107000"/>
                        </a:lnSpc>
                        <a:spcAft>
                          <a:spcPts val="0"/>
                        </a:spcAft>
                      </a:pPr>
                      <a:r>
                        <a:rPr lang="tr-TR"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1914</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909.987</a:t>
                      </a:r>
                      <a:endParaRPr lang="tr-TR" sz="14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bl>
          </a:graphicData>
        </a:graphic>
      </p:graphicFrame>
    </p:spTree>
    <p:extLst>
      <p:ext uri="{BB962C8B-B14F-4D97-AF65-F5344CB8AC3E}">
        <p14:creationId xmlns:p14="http://schemas.microsoft.com/office/powerpoint/2010/main" val="3366661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3484843612"/>
              </p:ext>
            </p:extLst>
          </p:nvPr>
        </p:nvGraphicFramePr>
        <p:xfrm>
          <a:off x="53789" y="959136"/>
          <a:ext cx="6763871" cy="8397076"/>
        </p:xfrm>
        <a:graphic>
          <a:graphicData uri="http://schemas.openxmlformats.org/drawingml/2006/table">
            <a:tbl>
              <a:tblPr>
                <a:effectLst>
                  <a:outerShdw blurRad="50800" dist="38100" dir="5400000" algn="t" rotWithShape="0">
                    <a:prstClr val="black">
                      <a:alpha val="40000"/>
                    </a:prstClr>
                  </a:outerShdw>
                </a:effectLst>
              </a:tblPr>
              <a:tblGrid>
                <a:gridCol w="3889226">
                  <a:extLst>
                    <a:ext uri="{9D8B030D-6E8A-4147-A177-3AD203B41FA5}">
                      <a16:colId xmlns:a16="http://schemas.microsoft.com/office/drawing/2014/main" val="20000"/>
                    </a:ext>
                  </a:extLst>
                </a:gridCol>
                <a:gridCol w="1365353">
                  <a:extLst>
                    <a:ext uri="{9D8B030D-6E8A-4147-A177-3AD203B41FA5}">
                      <a16:colId xmlns:a16="http://schemas.microsoft.com/office/drawing/2014/main" val="20001"/>
                    </a:ext>
                  </a:extLst>
                </a:gridCol>
                <a:gridCol w="1509292">
                  <a:extLst>
                    <a:ext uri="{9D8B030D-6E8A-4147-A177-3AD203B41FA5}">
                      <a16:colId xmlns:a16="http://schemas.microsoft.com/office/drawing/2014/main" val="20002"/>
                    </a:ext>
                  </a:extLst>
                </a:gridCol>
              </a:tblGrid>
              <a:tr h="4839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kern="1200" cap="none" normalizeH="0" baseline="0" dirty="0" smtClean="0">
                          <a:ln>
                            <a:noFill/>
                          </a:ln>
                          <a:solidFill>
                            <a:schemeClr val="bg1"/>
                          </a:solidFill>
                          <a:effectLst/>
                          <a:latin typeface="+mn-lt"/>
                          <a:ea typeface="+mn-ea"/>
                          <a:cs typeface="Arial" pitchFamily="34" charset="0"/>
                        </a:rPr>
                        <a:t>SOSYAL YARDIM TÜRÜ</a:t>
                      </a:r>
                      <a:endParaRPr kumimoji="0" lang="tr-TR" sz="1400" b="1" i="0" u="none" strike="noStrike" kern="1200" cap="none" normalizeH="0" baseline="0" dirty="0">
                        <a:ln>
                          <a:noFill/>
                        </a:ln>
                        <a:solidFill>
                          <a:schemeClr val="bg1"/>
                        </a:solidFill>
                        <a:effectLst/>
                        <a:latin typeface="+mn-lt"/>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rPr>
                        <a:t>KİŞİ SAYISI</a:t>
                      </a:r>
                      <a:endParaRPr kumimoji="0" lang="tr-TR" sz="1400" b="1" i="0" u="none" strike="noStrike" kern="1200" cap="none" normalizeH="0" baseline="0" dirty="0">
                        <a:ln>
                          <a:noFill/>
                        </a:ln>
                        <a:solidFill>
                          <a:schemeClr val="bg1"/>
                        </a:solidFill>
                        <a:effectLst/>
                        <a:latin typeface="Bookman Old Style" pitchFamily="18" charset="0"/>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chemeClr val="bg1"/>
                          </a:solidFill>
                          <a:effectLst/>
                        </a:rPr>
                        <a:t>YARDIM MİKTARI (TL)</a:t>
                      </a:r>
                      <a:endParaRPr kumimoji="0" lang="tr-TR" sz="1400" b="1" i="0" u="none" strike="noStrike" kern="1200" cap="none" normalizeH="0" baseline="0" dirty="0">
                        <a:ln>
                          <a:noFill/>
                        </a:ln>
                        <a:solidFill>
                          <a:schemeClr val="bg1"/>
                        </a:solidFill>
                        <a:effectLst/>
                        <a:latin typeface="Bookman Old Style" pitchFamily="18" charset="0"/>
                        <a:ea typeface="+mn-ea"/>
                        <a:cs typeface="Arial" pitchFamily="34" charset="0"/>
                      </a:endParaRPr>
                    </a:p>
                  </a:txBody>
                  <a:tcPr marL="53306" marR="5330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1"/>
                  </a:ext>
                </a:extLst>
              </a:tr>
              <a:tr h="324000">
                <a:tc>
                  <a:txBody>
                    <a:bodyPr/>
                    <a:lstStyle/>
                    <a:p>
                      <a:pPr algn="l" fontAlgn="ctr"/>
                      <a:r>
                        <a:rPr lang="tr-TR" sz="1200" b="1" i="0" u="none" strike="noStrike" dirty="0">
                          <a:solidFill>
                            <a:srgbClr val="000000"/>
                          </a:solidFill>
                          <a:effectLst/>
                          <a:latin typeface="+mn-lt"/>
                        </a:rPr>
                        <a:t>Maddi Yardım (Tek Seferlik)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5.753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3.968.538</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4000">
                <a:tc>
                  <a:txBody>
                    <a:bodyPr/>
                    <a:lstStyle/>
                    <a:p>
                      <a:pPr algn="l" fontAlgn="ctr"/>
                      <a:r>
                        <a:rPr lang="tr-TR" sz="1200" b="1" i="0" u="none" strike="noStrike" dirty="0">
                          <a:solidFill>
                            <a:srgbClr val="000000"/>
                          </a:solidFill>
                          <a:effectLst/>
                          <a:latin typeface="+mn-lt"/>
                        </a:rPr>
                        <a:t>Diğer Aile Yardımları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477.181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88.572.812  </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000">
                <a:tc>
                  <a:txBody>
                    <a:bodyPr/>
                    <a:lstStyle/>
                    <a:p>
                      <a:pPr algn="l" fontAlgn="ctr"/>
                      <a:r>
                        <a:rPr lang="tr-TR" sz="1200" b="1" i="0" u="none" strike="noStrike" dirty="0">
                          <a:solidFill>
                            <a:srgbClr val="000000"/>
                          </a:solidFill>
                          <a:effectLst/>
                          <a:latin typeface="+mn-lt"/>
                        </a:rPr>
                        <a:t>Engelli Diğer Araç, Gereç, Cihaz Ve Protez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23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127.244</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2000">
                <a:tc>
                  <a:txBody>
                    <a:bodyPr/>
                    <a:lstStyle/>
                    <a:p>
                      <a:pPr algn="l" fontAlgn="ctr"/>
                      <a:r>
                        <a:rPr lang="tr-TR" sz="1200" b="1" i="0" u="none" strike="noStrike" dirty="0">
                          <a:solidFill>
                            <a:srgbClr val="000000"/>
                          </a:solidFill>
                          <a:effectLst/>
                          <a:latin typeface="+mn-lt"/>
                        </a:rPr>
                        <a:t>Sağlık Yardımı  (İlaç, Tıbbi </a:t>
                      </a:r>
                      <a:r>
                        <a:rPr lang="tr-TR" sz="1200" b="1" i="0" u="none" strike="noStrike" dirty="0" err="1">
                          <a:solidFill>
                            <a:srgbClr val="000000"/>
                          </a:solidFill>
                          <a:effectLst/>
                          <a:latin typeface="+mn-lt"/>
                        </a:rPr>
                        <a:t>Malz</a:t>
                      </a:r>
                      <a:r>
                        <a:rPr lang="tr-TR" sz="1200" b="1" i="0" u="none" strike="noStrike" dirty="0">
                          <a:solidFill>
                            <a:srgbClr val="000000"/>
                          </a:solidFill>
                          <a:effectLst/>
                          <a:latin typeface="+mn-lt"/>
                        </a:rPr>
                        <a:t>. Gebelik, Tedavi </a:t>
                      </a:r>
                      <a:r>
                        <a:rPr lang="tr-TR" sz="1200" b="1" i="0" u="none" strike="noStrike" dirty="0" err="1">
                          <a:solidFill>
                            <a:srgbClr val="000000"/>
                          </a:solidFill>
                          <a:effectLst/>
                          <a:latin typeface="+mn-lt"/>
                        </a:rPr>
                        <a:t>Yrd</a:t>
                      </a:r>
                      <a:r>
                        <a:rPr lang="tr-TR" sz="1200" b="1" i="0" u="none" strike="noStrike" dirty="0">
                          <a:solidFill>
                            <a:srgbClr val="000000"/>
                          </a:solidFill>
                          <a:effectLst/>
                          <a:latin typeface="+mn-lt"/>
                        </a:rPr>
                        <a:t>+ Şartlı Sağlık Yardımı)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44.593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13.883.394</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4000">
                <a:tc>
                  <a:txBody>
                    <a:bodyPr/>
                    <a:lstStyle/>
                    <a:p>
                      <a:pPr algn="l" fontAlgn="ctr"/>
                      <a:r>
                        <a:rPr lang="tr-TR" sz="1200" b="1" i="0" u="none" strike="noStrike" dirty="0">
                          <a:solidFill>
                            <a:srgbClr val="000000"/>
                          </a:solidFill>
                          <a:effectLst/>
                          <a:latin typeface="+mn-lt"/>
                        </a:rPr>
                        <a:t>Eğitim Yardımı (Şartlı Eğitim Yardımı Dahil)</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188.397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60.094.292</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58567">
                <a:tc>
                  <a:txBody>
                    <a:bodyPr/>
                    <a:lstStyle/>
                    <a:p>
                      <a:pPr algn="l" fontAlgn="ctr"/>
                      <a:r>
                        <a:rPr lang="tr-TR" sz="1200" b="1" i="0" u="none" strike="noStrike" dirty="0" smtClean="0">
                          <a:solidFill>
                            <a:srgbClr val="000000"/>
                          </a:solidFill>
                          <a:effectLst/>
                          <a:latin typeface="+mn-lt"/>
                        </a:rPr>
                        <a:t>Yardım </a:t>
                      </a:r>
                      <a:r>
                        <a:rPr lang="tr-TR" sz="1200" b="1" i="0" u="none" strike="noStrike" dirty="0">
                          <a:solidFill>
                            <a:srgbClr val="000000"/>
                          </a:solidFill>
                          <a:effectLst/>
                          <a:latin typeface="+mn-lt"/>
                        </a:rPr>
                        <a:t>Alan Şehit Ailesi Ve Gazi </a:t>
                      </a:r>
                      <a:r>
                        <a:rPr lang="tr-TR" sz="1200" b="1" i="0" u="none" strike="noStrike" dirty="0" smtClean="0">
                          <a:solidFill>
                            <a:srgbClr val="000000"/>
                          </a:solidFill>
                          <a:effectLst/>
                          <a:latin typeface="+mn-lt"/>
                        </a:rPr>
                        <a:t>Sayısı</a:t>
                      </a:r>
                      <a:endParaRPr lang="tr-TR" sz="1200" b="1" i="0" u="none" strike="noStrike" dirty="0">
                        <a:solidFill>
                          <a:srgbClr val="000000"/>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7.024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4.590.574 </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24000">
                <a:tc>
                  <a:txBody>
                    <a:bodyPr/>
                    <a:lstStyle/>
                    <a:p>
                      <a:pPr algn="l" fontAlgn="ctr"/>
                      <a:r>
                        <a:rPr lang="tr-TR" sz="1200" b="1" i="0" u="none" strike="noStrike" dirty="0">
                          <a:solidFill>
                            <a:srgbClr val="000000"/>
                          </a:solidFill>
                          <a:effectLst/>
                          <a:latin typeface="+mn-lt"/>
                        </a:rPr>
                        <a:t>Barınma Yardımı  (Yurt </a:t>
                      </a:r>
                      <a:r>
                        <a:rPr lang="tr-TR" sz="1200" b="1" i="0" u="none" strike="noStrike" dirty="0" err="1">
                          <a:solidFill>
                            <a:srgbClr val="000000"/>
                          </a:solidFill>
                          <a:effectLst/>
                          <a:latin typeface="+mn-lt"/>
                        </a:rPr>
                        <a:t>Yard</a:t>
                      </a:r>
                      <a:r>
                        <a:rPr lang="tr-TR" sz="1200" b="1" i="0" u="none" strike="noStrike" dirty="0">
                          <a:solidFill>
                            <a:srgbClr val="000000"/>
                          </a:solidFill>
                          <a:effectLst/>
                          <a:latin typeface="+mn-lt"/>
                        </a:rPr>
                        <a:t>. Dahil)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266.839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10.716.988 </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24000">
                <a:tc>
                  <a:txBody>
                    <a:bodyPr/>
                    <a:lstStyle/>
                    <a:p>
                      <a:pPr algn="l" fontAlgn="ctr"/>
                      <a:r>
                        <a:rPr lang="tr-TR" sz="1200" b="1" i="0" u="none" strike="noStrike" dirty="0">
                          <a:solidFill>
                            <a:srgbClr val="000000"/>
                          </a:solidFill>
                          <a:effectLst/>
                          <a:latin typeface="+mn-lt"/>
                        </a:rPr>
                        <a:t>Yabancı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37.325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146.061.873</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24000">
                <a:tc>
                  <a:txBody>
                    <a:bodyPr/>
                    <a:lstStyle/>
                    <a:p>
                      <a:pPr algn="l" fontAlgn="ctr"/>
                      <a:r>
                        <a:rPr lang="tr-TR" sz="1200" b="1" i="0" u="none" strike="noStrike" dirty="0">
                          <a:solidFill>
                            <a:srgbClr val="000000"/>
                          </a:solidFill>
                          <a:effectLst/>
                          <a:latin typeface="+mn-lt"/>
                        </a:rPr>
                        <a:t>Gıda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221.970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38.420.672</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24000">
                <a:tc>
                  <a:txBody>
                    <a:bodyPr/>
                    <a:lstStyle/>
                    <a:p>
                      <a:pPr algn="l" fontAlgn="ctr"/>
                      <a:r>
                        <a:rPr lang="tr-TR" sz="1200" b="1" i="0" u="none" strike="noStrike" dirty="0">
                          <a:solidFill>
                            <a:srgbClr val="000000"/>
                          </a:solidFill>
                          <a:effectLst/>
                          <a:latin typeface="+mn-lt"/>
                        </a:rPr>
                        <a:t>Giyim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14.022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682.388</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24000">
                <a:tc>
                  <a:txBody>
                    <a:bodyPr/>
                    <a:lstStyle/>
                    <a:p>
                      <a:pPr algn="l" fontAlgn="ctr"/>
                      <a:r>
                        <a:rPr lang="tr-TR" sz="1200" b="1" i="0" u="none" strike="noStrike" dirty="0">
                          <a:solidFill>
                            <a:srgbClr val="000000"/>
                          </a:solidFill>
                          <a:effectLst/>
                          <a:latin typeface="+mn-lt"/>
                        </a:rPr>
                        <a:t>Yakacak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a:solidFill>
                            <a:schemeClr val="tx1"/>
                          </a:solidFill>
                          <a:effectLst/>
                          <a:latin typeface="+mn-lt"/>
                          <a:ea typeface="+mn-ea"/>
                          <a:cs typeface="+mn-cs"/>
                        </a:rPr>
                        <a:t>55.928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107.774.017</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24000">
                <a:tc>
                  <a:txBody>
                    <a:bodyPr/>
                    <a:lstStyle/>
                    <a:p>
                      <a:pPr algn="l" fontAlgn="ctr"/>
                      <a:r>
                        <a:rPr lang="tr-TR" sz="1200" b="1" i="0" u="none" strike="noStrike" dirty="0">
                          <a:solidFill>
                            <a:srgbClr val="000000"/>
                          </a:solidFill>
                          <a:effectLst/>
                          <a:latin typeface="+mn-lt"/>
                        </a:rPr>
                        <a:t>Afet Yardımı (Sel, Yangın Vb.)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394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1.442.985</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24000">
                <a:tc>
                  <a:txBody>
                    <a:bodyPr/>
                    <a:lstStyle/>
                    <a:p>
                      <a:pPr algn="l" fontAlgn="ctr"/>
                      <a:r>
                        <a:rPr lang="tr-TR" sz="1200" b="1" i="0" u="none" strike="noStrike" dirty="0">
                          <a:solidFill>
                            <a:srgbClr val="000000"/>
                          </a:solidFill>
                          <a:effectLst/>
                          <a:latin typeface="+mn-lt"/>
                        </a:rPr>
                        <a:t>YAŞLI AYLIĞI (65 Yaş Maaşı)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a:solidFill>
                            <a:schemeClr val="tx1"/>
                          </a:solidFill>
                          <a:effectLst/>
                          <a:latin typeface="+mn-lt"/>
                          <a:ea typeface="+mn-ea"/>
                          <a:cs typeface="+mn-cs"/>
                        </a:rPr>
                        <a:t>47.065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289.716.094</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24000">
                <a:tc>
                  <a:txBody>
                    <a:bodyPr/>
                    <a:lstStyle/>
                    <a:p>
                      <a:pPr algn="l" fontAlgn="ctr"/>
                      <a:r>
                        <a:rPr lang="tr-TR" sz="1200" b="1" i="0" u="none" strike="noStrike" dirty="0">
                          <a:solidFill>
                            <a:srgbClr val="000000"/>
                          </a:solidFill>
                          <a:effectLst/>
                          <a:latin typeface="+mn-lt"/>
                        </a:rPr>
                        <a:t>Aile Ve Sosyal Politikalar İl Müdürlüğü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a:solidFill>
                            <a:schemeClr val="tx1"/>
                          </a:solidFill>
                          <a:effectLst/>
                          <a:latin typeface="+mn-lt"/>
                          <a:ea typeface="+mn-ea"/>
                          <a:cs typeface="+mn-cs"/>
                        </a:rPr>
                        <a:t>3.221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19.924.438 </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24000">
                <a:tc>
                  <a:txBody>
                    <a:bodyPr/>
                    <a:lstStyle/>
                    <a:p>
                      <a:pPr algn="l" fontAlgn="ctr"/>
                      <a:r>
                        <a:rPr lang="tr-TR" sz="1200" b="1" i="0" u="none" strike="noStrike" dirty="0">
                          <a:solidFill>
                            <a:srgbClr val="000000"/>
                          </a:solidFill>
                          <a:effectLst/>
                          <a:latin typeface="+mn-lt"/>
                        </a:rPr>
                        <a:t>Eşi Vefat Etmiş Kadınlara Yönelik Maaş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5.133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13.203.925 </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24000">
                <a:tc>
                  <a:txBody>
                    <a:bodyPr/>
                    <a:lstStyle/>
                    <a:p>
                      <a:pPr algn="l" fontAlgn="ctr"/>
                      <a:r>
                        <a:rPr lang="tr-TR" sz="1200" b="1" i="0" u="none" strike="noStrike" dirty="0">
                          <a:solidFill>
                            <a:srgbClr val="000000"/>
                          </a:solidFill>
                          <a:effectLst/>
                          <a:latin typeface="+mn-lt"/>
                        </a:rPr>
                        <a:t>Engelli Aylığı/Diğer Engelli Aylığı (</a:t>
                      </a:r>
                      <a:r>
                        <a:rPr lang="tr-TR" sz="1200" b="1" i="0" u="none" strike="noStrike" dirty="0" err="1">
                          <a:solidFill>
                            <a:srgbClr val="000000"/>
                          </a:solidFill>
                          <a:effectLst/>
                          <a:latin typeface="+mn-lt"/>
                        </a:rPr>
                        <a:t>Slikozis</a:t>
                      </a:r>
                      <a:r>
                        <a:rPr lang="tr-TR" sz="1200" b="1" i="0" u="none" strike="noStrike" dirty="0">
                          <a:solidFill>
                            <a:srgbClr val="000000"/>
                          </a:solidFill>
                          <a:effectLst/>
                          <a:latin typeface="+mn-lt"/>
                        </a:rPr>
                        <a:t>-Engelli Yakını Aylığı-2022)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49.820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293.402.464</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24000">
                <a:tc>
                  <a:txBody>
                    <a:bodyPr/>
                    <a:lstStyle/>
                    <a:p>
                      <a:pPr algn="l" fontAlgn="ctr"/>
                      <a:r>
                        <a:rPr lang="tr-TR" sz="1200" b="1" i="0" u="none" strike="noStrike" dirty="0">
                          <a:solidFill>
                            <a:srgbClr val="000000"/>
                          </a:solidFill>
                          <a:effectLst/>
                          <a:latin typeface="+mn-lt"/>
                        </a:rPr>
                        <a:t>Muhtaç Asker Ailesi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1.910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2.656.600</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24000">
                <a:tc>
                  <a:txBody>
                    <a:bodyPr/>
                    <a:lstStyle/>
                    <a:p>
                      <a:pPr algn="l" fontAlgn="ctr"/>
                      <a:r>
                        <a:rPr lang="tr-TR" sz="1200" b="1" i="0" u="none" strike="noStrike" dirty="0">
                          <a:solidFill>
                            <a:srgbClr val="000000"/>
                          </a:solidFill>
                          <a:effectLst/>
                          <a:latin typeface="+mn-lt"/>
                        </a:rPr>
                        <a:t>Muhtaç Asker Çocuğu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132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68.400</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98335112"/>
                  </a:ext>
                </a:extLst>
              </a:tr>
              <a:tr h="324000">
                <a:tc>
                  <a:txBody>
                    <a:bodyPr/>
                    <a:lstStyle/>
                    <a:p>
                      <a:pPr algn="l" fontAlgn="ctr"/>
                      <a:r>
                        <a:rPr lang="tr-TR" sz="1200" b="1" i="0" u="none" strike="noStrike" dirty="0">
                          <a:solidFill>
                            <a:srgbClr val="000000"/>
                          </a:solidFill>
                          <a:effectLst/>
                          <a:latin typeface="+mn-lt"/>
                        </a:rPr>
                        <a:t>Öksüz Yetim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1.807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2.546.550  </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910169032"/>
                  </a:ext>
                </a:extLst>
              </a:tr>
              <a:tr h="324000">
                <a:tc>
                  <a:txBody>
                    <a:bodyPr/>
                    <a:lstStyle/>
                    <a:p>
                      <a:pPr algn="l" fontAlgn="ctr"/>
                      <a:r>
                        <a:rPr lang="tr-TR" sz="1200" b="1" i="0" u="none" strike="noStrike" dirty="0">
                          <a:solidFill>
                            <a:srgbClr val="000000"/>
                          </a:solidFill>
                          <a:effectLst/>
                          <a:latin typeface="+mn-lt"/>
                        </a:rPr>
                        <a:t>Elektrik Tüketim Desteği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106.801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78.679.995</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153290042"/>
                  </a:ext>
                </a:extLst>
              </a:tr>
              <a:tr h="324000">
                <a:tc>
                  <a:txBody>
                    <a:bodyPr/>
                    <a:lstStyle/>
                    <a:p>
                      <a:pPr algn="l" fontAlgn="ctr"/>
                      <a:r>
                        <a:rPr lang="tr-TR" sz="1200" b="1" i="0" u="none" strike="noStrike" dirty="0" err="1">
                          <a:solidFill>
                            <a:srgbClr val="000000"/>
                          </a:solidFill>
                          <a:effectLst/>
                          <a:latin typeface="+mn-lt"/>
                        </a:rPr>
                        <a:t>Pandemi</a:t>
                      </a:r>
                      <a:r>
                        <a:rPr lang="tr-TR" sz="1200" b="1" i="0" u="none" strike="noStrike" dirty="0">
                          <a:solidFill>
                            <a:srgbClr val="000000"/>
                          </a:solidFill>
                          <a:effectLst/>
                          <a:latin typeface="+mn-lt"/>
                        </a:rPr>
                        <a:t> Destek Yardımları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8.901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8.751.700</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5175954"/>
                  </a:ext>
                </a:extLst>
              </a:tr>
              <a:tr h="324000">
                <a:tc>
                  <a:txBody>
                    <a:bodyPr/>
                    <a:lstStyle/>
                    <a:p>
                      <a:pPr algn="l" fontAlgn="ctr"/>
                      <a:r>
                        <a:rPr lang="tr-TR" sz="1200" b="1" i="0" u="none" strike="noStrike" dirty="0">
                          <a:solidFill>
                            <a:srgbClr val="000000"/>
                          </a:solidFill>
                          <a:effectLst/>
                          <a:latin typeface="+mn-lt"/>
                        </a:rPr>
                        <a:t>Katılım Payı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5.295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1.432.585 </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581475575"/>
                  </a:ext>
                </a:extLst>
              </a:tr>
              <a:tr h="324000">
                <a:tc>
                  <a:txBody>
                    <a:bodyPr/>
                    <a:lstStyle/>
                    <a:p>
                      <a:pPr algn="l" fontAlgn="ctr"/>
                      <a:r>
                        <a:rPr lang="tr-TR" sz="1200" b="1" i="0" u="none" strike="noStrike" dirty="0">
                          <a:solidFill>
                            <a:srgbClr val="000000"/>
                          </a:solidFill>
                          <a:effectLst/>
                          <a:latin typeface="+mn-lt"/>
                        </a:rPr>
                        <a:t>Kronik Hasta Yardımı</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200" b="0" i="0" u="none" strike="noStrike" kern="1200" dirty="0">
                          <a:solidFill>
                            <a:schemeClr val="tx1"/>
                          </a:solidFill>
                          <a:effectLst/>
                          <a:latin typeface="+mn-lt"/>
                          <a:ea typeface="+mn-ea"/>
                          <a:cs typeface="+mn-cs"/>
                        </a:rPr>
                        <a:t>724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685800" rtl="0" eaLnBrk="1" fontAlgn="ctr" latinLnBrk="0" hangingPunct="1"/>
                      <a:r>
                        <a:rPr lang="tr-TR" sz="1200" b="0" i="0" u="none" strike="noStrike" kern="1200" dirty="0" smtClean="0">
                          <a:solidFill>
                            <a:schemeClr val="tx1"/>
                          </a:solidFill>
                          <a:effectLst/>
                          <a:latin typeface="+mn-lt"/>
                          <a:ea typeface="+mn-ea"/>
                          <a:cs typeface="+mn-cs"/>
                        </a:rPr>
                        <a:t>6.523.723 </a:t>
                      </a:r>
                      <a:endParaRPr lang="tr-TR" sz="1200" b="0"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294788988"/>
                  </a:ext>
                </a:extLst>
              </a:tr>
              <a:tr h="32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u="none" strike="noStrike" kern="1200" cap="none" normalizeH="0" baseline="0" dirty="0">
                          <a:ln>
                            <a:noFill/>
                          </a:ln>
                          <a:solidFill>
                            <a:srgbClr val="14213D"/>
                          </a:solidFill>
                          <a:effectLst/>
                          <a:latin typeface="+mn-lt"/>
                        </a:rPr>
                        <a:t>TOPLAM</a:t>
                      </a:r>
                      <a:endParaRPr kumimoji="0" lang="tr-TR" sz="1400" b="1" i="0" u="none" strike="noStrike" kern="1200" cap="none" normalizeH="0" baseline="0" dirty="0">
                        <a:ln>
                          <a:noFill/>
                        </a:ln>
                        <a:solidFill>
                          <a:srgbClr val="14213D"/>
                        </a:solidFill>
                        <a:effectLst/>
                        <a:latin typeface="+mn-lt"/>
                        <a:ea typeface="+mn-ea"/>
                        <a:cs typeface="Arial" pitchFamily="34" charset="0"/>
                      </a:endParaRPr>
                    </a:p>
                  </a:txBody>
                  <a:tcPr marL="55721" marR="55721"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algn="ctr" rtl="0" fontAlgn="ctr"/>
                      <a:r>
                        <a:rPr lang="tr-TR" sz="1400" b="1" i="0" u="none" strike="noStrike" kern="1200" dirty="0">
                          <a:solidFill>
                            <a:schemeClr val="tx1"/>
                          </a:solidFill>
                          <a:effectLst/>
                          <a:latin typeface="+mn-lt"/>
                          <a:ea typeface="+mn-ea"/>
                          <a:cs typeface="+mn-cs"/>
                        </a:rPr>
                        <a:t>1.550.258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tc>
                  <a:txBody>
                    <a:bodyPr/>
                    <a:lstStyle/>
                    <a:p>
                      <a:pPr marL="0" algn="ctr" defTabSz="685800" rtl="0" eaLnBrk="1" fontAlgn="ctr" latinLnBrk="0" hangingPunct="1"/>
                      <a:r>
                        <a:rPr lang="tr-TR" sz="1400" b="1" i="0" u="none" strike="noStrike" kern="1200" dirty="0" smtClean="0">
                          <a:solidFill>
                            <a:schemeClr val="tx1"/>
                          </a:solidFill>
                          <a:effectLst/>
                          <a:latin typeface="+mn-lt"/>
                          <a:ea typeface="+mn-ea"/>
                          <a:cs typeface="+mn-cs"/>
                        </a:rPr>
                        <a:t>1.193.242.251  </a:t>
                      </a:r>
                      <a:endParaRPr lang="tr-TR" sz="1400" b="1" i="0" u="none" strike="noStrike" kern="1200" dirty="0">
                        <a:solidFill>
                          <a:schemeClr val="tx1"/>
                        </a:solidFill>
                        <a:effectLst/>
                        <a:latin typeface="+mn-lt"/>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AE5"/>
                    </a:solidFill>
                  </a:tcPr>
                </a:tc>
                <a:extLst>
                  <a:ext uri="{0D108BD9-81ED-4DB2-BD59-A6C34878D82A}">
                    <a16:rowId xmlns:a16="http://schemas.microsoft.com/office/drawing/2014/main" val="1036220925"/>
                  </a:ext>
                </a:extLst>
              </a:tr>
            </a:tbl>
          </a:graphicData>
        </a:graphic>
      </p:graphicFrame>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SOSYAL</a:t>
            </a:r>
            <a:r>
              <a:rPr kumimoji="0" lang="tr-TR" sz="2800" b="1" i="1" u="none" strike="noStrike" kern="1200" cap="none" spc="0" normalizeH="0" noProof="0" dirty="0" smtClean="0">
                <a:ln>
                  <a:noFill/>
                </a:ln>
                <a:solidFill>
                  <a:prstClr val="white"/>
                </a:solidFill>
                <a:effectLst/>
                <a:uLnTx/>
                <a:uFillTx/>
                <a:latin typeface="Calibri" panose="020F0502020204030204" pitchFamily="34" charset="0"/>
                <a:ea typeface="+mn-ea"/>
                <a:cs typeface="+mn-cs"/>
              </a:rPr>
              <a:t> HİZMETLER</a:t>
            </a: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 </a:t>
            </a:r>
            <a:endParaRPr kumimoji="0" lang="tr-TR" sz="1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077320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SOSYAL HİZMET KURULUŞLARI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2 Tablo"/>
          <p:cNvGraphicFramePr>
            <a:graphicFrameLocks noGrp="1"/>
          </p:cNvGraphicFramePr>
          <p:nvPr>
            <p:extLst/>
          </p:nvPr>
        </p:nvGraphicFramePr>
        <p:xfrm>
          <a:off x="67237" y="912941"/>
          <a:ext cx="6683187" cy="8434257"/>
        </p:xfrm>
        <a:graphic>
          <a:graphicData uri="http://schemas.openxmlformats.org/drawingml/2006/table">
            <a:tbl>
              <a:tblPr>
                <a:effectLst>
                  <a:outerShdw blurRad="50800" dist="38100" dir="5400000" algn="t" rotWithShape="0">
                    <a:prstClr val="black">
                      <a:alpha val="40000"/>
                    </a:prstClr>
                  </a:outerShdw>
                </a:effectLst>
              </a:tblPr>
              <a:tblGrid>
                <a:gridCol w="2465109">
                  <a:extLst>
                    <a:ext uri="{9D8B030D-6E8A-4147-A177-3AD203B41FA5}">
                      <a16:colId xmlns:a16="http://schemas.microsoft.com/office/drawing/2014/main" val="20000"/>
                    </a:ext>
                  </a:extLst>
                </a:gridCol>
                <a:gridCol w="2207689">
                  <a:extLst>
                    <a:ext uri="{9D8B030D-6E8A-4147-A177-3AD203B41FA5}">
                      <a16:colId xmlns:a16="http://schemas.microsoft.com/office/drawing/2014/main" val="20001"/>
                    </a:ext>
                  </a:extLst>
                </a:gridCol>
                <a:gridCol w="427110">
                  <a:extLst>
                    <a:ext uri="{9D8B030D-6E8A-4147-A177-3AD203B41FA5}">
                      <a16:colId xmlns:a16="http://schemas.microsoft.com/office/drawing/2014/main" val="20002"/>
                    </a:ext>
                  </a:extLst>
                </a:gridCol>
                <a:gridCol w="751567">
                  <a:extLst>
                    <a:ext uri="{9D8B030D-6E8A-4147-A177-3AD203B41FA5}">
                      <a16:colId xmlns:a16="http://schemas.microsoft.com/office/drawing/2014/main" val="20003"/>
                    </a:ext>
                  </a:extLst>
                </a:gridCol>
                <a:gridCol w="831712">
                  <a:extLst>
                    <a:ext uri="{9D8B030D-6E8A-4147-A177-3AD203B41FA5}">
                      <a16:colId xmlns:a16="http://schemas.microsoft.com/office/drawing/2014/main" val="20004"/>
                    </a:ext>
                  </a:extLst>
                </a:gridCol>
              </a:tblGrid>
              <a:tr h="81836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TÜRÜ  </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KURUM</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SAYI</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1" i="0" u="none" strike="noStrike" kern="1200" dirty="0">
                          <a:solidFill>
                            <a:schemeClr val="bg1"/>
                          </a:solidFill>
                          <a:latin typeface="Calibri" panose="020F0502020204030204" pitchFamily="34" charset="0"/>
                          <a:ea typeface="+mn-ea"/>
                          <a:cs typeface="Arial" pitchFamily="34" charset="0"/>
                        </a:rPr>
                        <a:t>KAPASİTE</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1" i="0" u="none" strike="noStrike" kern="1200" dirty="0">
                          <a:solidFill>
                            <a:schemeClr val="bg1"/>
                          </a:solidFill>
                          <a:latin typeface="Calibri" panose="020F0502020204030204" pitchFamily="34" charset="0"/>
                          <a:ea typeface="+mn-ea"/>
                          <a:cs typeface="Arial" pitchFamily="34" charset="0"/>
                        </a:rPr>
                        <a:t>YARARLANAN</a:t>
                      </a:r>
                      <a:br>
                        <a:rPr lang="tr-TR" sz="1000" b="1" i="0" u="none" strike="noStrike" kern="1200" dirty="0">
                          <a:solidFill>
                            <a:schemeClr val="bg1"/>
                          </a:solidFill>
                          <a:latin typeface="Calibri" panose="020F0502020204030204" pitchFamily="34" charset="0"/>
                          <a:ea typeface="+mn-ea"/>
                          <a:cs typeface="Arial" pitchFamily="34" charset="0"/>
                        </a:rPr>
                      </a:br>
                      <a:r>
                        <a:rPr lang="tr-TR" sz="1000" b="1" i="0" u="none" strike="noStrike" kern="1200" dirty="0">
                          <a:solidFill>
                            <a:schemeClr val="bg1"/>
                          </a:solidFill>
                          <a:latin typeface="Calibri" panose="020F0502020204030204" pitchFamily="34" charset="0"/>
                          <a:ea typeface="+mn-ea"/>
                          <a:cs typeface="Arial" pitchFamily="34" charset="0"/>
                        </a:rPr>
                        <a:t>SAYISI</a:t>
                      </a:r>
                    </a:p>
                  </a:txBody>
                  <a:tcPr marL="11842" marR="11842"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10000"/>
                  </a:ext>
                </a:extLst>
              </a:tr>
              <a:tr h="3182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Engelli Rehabilitasyon Merkezi </a:t>
                      </a:r>
                      <a:r>
                        <a:rPr lang="tr-TR" sz="1200" b="1" i="0" u="none" strike="noStrike" kern="1200" dirty="0" smtClean="0">
                          <a:solidFill>
                            <a:schemeClr val="tx1"/>
                          </a:solidFill>
                          <a:effectLst/>
                          <a:latin typeface="Calibri" panose="020F0502020204030204" pitchFamily="34" charset="0"/>
                          <a:ea typeface="+mn-ea"/>
                          <a:cs typeface="+mn-cs"/>
                        </a:rPr>
                        <a:t>(Resmi)</a:t>
                      </a:r>
                      <a:endParaRPr lang="tr-TR" sz="1200" b="1" i="0" u="none" strike="noStrike" kern="1200" dirty="0">
                        <a:solidFill>
                          <a:schemeClr val="tx1"/>
                        </a:solidFill>
                        <a:effectLst/>
                        <a:latin typeface="Calibri" panose="020F0502020204030204" pitchFamily="34" charset="0"/>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11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426</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318</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82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Destek Merkezi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298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410</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82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Evleri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139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741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612</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654370"/>
                  </a:ext>
                </a:extLst>
              </a:tr>
              <a:tr h="3182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Çocuk Evleri Sitesi (Çocuk Yuvası)</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10</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915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1.275</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r h="3182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1" i="0" u="none" strike="noStrike" kern="1200" dirty="0">
                          <a:solidFill>
                            <a:schemeClr val="tx1"/>
                          </a:solidFill>
                          <a:effectLst/>
                          <a:latin typeface="Calibri" panose="020F0502020204030204" pitchFamily="34" charset="0"/>
                          <a:ea typeface="+mn-ea"/>
                          <a:cs typeface="+mn-cs"/>
                        </a:rPr>
                        <a:t>Kreş ve Gündüz Bakımevi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159</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10.522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7.151</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182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İlk Kabul İstasyonu</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4</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102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294</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92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Sosyal Hizmet </a:t>
                      </a: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Merkezi ve Yardımları Yaralanan Kişi</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38</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08404">
                <a:tc rowSpan="7">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lang="tr-TR" sz="1200" b="1" kern="1200" dirty="0">
                          <a:solidFill>
                            <a:schemeClr val="tx1"/>
                          </a:solidFill>
                          <a:latin typeface="+mn-lt"/>
                          <a:ea typeface="+mn-ea"/>
                          <a:cs typeface="+mn-cs"/>
                        </a:rPr>
                        <a:t>Huzurevi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a:solidFill>
                          <a:schemeClr val="tx1"/>
                        </a:solidFill>
                        <a:effectLst/>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smtClean="0">
                          <a:solidFill>
                            <a:schemeClr val="tx1"/>
                          </a:solidFill>
                          <a:effectLst/>
                          <a:latin typeface="Calibri" panose="020F0502020204030204" pitchFamily="34" charset="0"/>
                        </a:rPr>
                        <a:t>1.565</a:t>
                      </a:r>
                      <a:endParaRPr lang="tr-TR" sz="1200" b="0" i="0" u="none" strike="noStrike">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1.337</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0840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İstanbul Büyükşehir Belediyesi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1.066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655</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0840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Dernek ve Vakıflar</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12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1.366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720</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3973171"/>
                  </a:ext>
                </a:extLst>
              </a:tr>
              <a:tr h="308404">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Azınlıklar</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500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247</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52283">
                <a:tc vMerge="1">
                  <a:txBody>
                    <a:bodyPr/>
                    <a:lstStyle/>
                    <a:p>
                      <a:endParaRPr lang="tr-TR"/>
                    </a:p>
                  </a:txBody>
                  <a:tcPr/>
                </a:tc>
                <a:tc>
                  <a:txBody>
                    <a:bodyPr/>
                    <a:lstStyle/>
                    <a:p>
                      <a:pPr marL="0" algn="l" defTabSz="685800" rtl="0" eaLnBrk="1" latinLnBrk="0" hangingPunct="1"/>
                      <a:r>
                        <a:rPr lang="tr-TR" sz="1200" kern="1200" dirty="0" smtClean="0">
                          <a:solidFill>
                            <a:schemeClr val="tx1"/>
                          </a:solidFill>
                          <a:latin typeface="+mn-lt"/>
                          <a:ea typeface="+mn-ea"/>
                          <a:cs typeface="+mn-cs"/>
                        </a:rPr>
                        <a:t>Diğer Kamu Kurumları</a:t>
                      </a:r>
                      <a:endParaRPr lang="tr-TR" sz="1200" kern="1200" dirty="0">
                        <a:solidFill>
                          <a:schemeClr val="tx1"/>
                        </a:solidFill>
                        <a:latin typeface="+mn-lt"/>
                        <a:ea typeface="+mn-ea"/>
                        <a:cs typeface="+mn-cs"/>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9529208"/>
                  </a:ext>
                </a:extLst>
              </a:tr>
              <a:tr h="327582">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Özel </a:t>
                      </a:r>
                      <a:r>
                        <a:rPr kumimoji="0" lang="tr-TR" sz="1200" b="0" i="0" u="none" strike="noStrike" kern="1200" cap="none" normalizeH="0" baseline="0" dirty="0" smtClean="0">
                          <a:ln>
                            <a:noFill/>
                          </a:ln>
                          <a:solidFill>
                            <a:schemeClr val="tx1"/>
                          </a:solidFill>
                          <a:effectLst/>
                          <a:latin typeface="+mn-lt"/>
                          <a:ea typeface="+mn-ea"/>
                          <a:cs typeface="Arial" pitchFamily="34" charset="0"/>
                        </a:rPr>
                        <a:t>Şirket ve Şahıslar Bağlı</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91</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5.372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4.221</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6792880"/>
                  </a:ext>
                </a:extLst>
              </a:tr>
              <a:tr h="545579">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a:ln>
                            <a:noFill/>
                          </a:ln>
                          <a:solidFill>
                            <a:schemeClr val="tx1"/>
                          </a:solidFill>
                          <a:effectLst/>
                          <a:latin typeface="+mn-lt"/>
                          <a:ea typeface="+mn-ea"/>
                          <a:cs typeface="Arial" pitchFamily="34" charset="0"/>
                        </a:rPr>
                        <a:t>Özel Gündüzlü Yaşlı Hizmet Merkezleri</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2</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21</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3182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Darülaceze</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kern="1200" cap="none" normalizeH="0" baseline="0" dirty="0" smtClean="0">
                          <a:ln>
                            <a:noFill/>
                          </a:ln>
                          <a:solidFill>
                            <a:schemeClr val="tx1"/>
                          </a:solidFill>
                          <a:effectLst/>
                          <a:latin typeface="+mn-lt"/>
                          <a:ea typeface="+mn-ea"/>
                          <a:cs typeface="Arial" pitchFamily="34" charset="0"/>
                        </a:rPr>
                        <a:t>Aile ve Sosyal Hizmetler Bakanlığı</a:t>
                      </a:r>
                      <a:endParaRPr kumimoji="0" lang="tr-TR" sz="1200" b="0" i="0" u="none" strike="noStrike" kern="1200" cap="none" normalizeH="0" baseline="0" dirty="0">
                        <a:ln>
                          <a:noFill/>
                        </a:ln>
                        <a:solidFill>
                          <a:schemeClr val="tx1"/>
                        </a:solidFill>
                        <a:effectLst/>
                        <a:latin typeface="+mn-lt"/>
                        <a:ea typeface="+mn-ea"/>
                        <a:cs typeface="Arial" pitchFamily="34" charset="0"/>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516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471</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308404">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Kadın </a:t>
                      </a: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Konukevleri (</a:t>
                      </a:r>
                      <a:r>
                        <a:rPr kumimoji="0" lang="tr-TR" sz="1200" b="1" i="0" u="none" strike="noStrike" kern="1200" cap="none" normalizeH="0" baseline="0" dirty="0" err="1" smtClean="0">
                          <a:ln>
                            <a:noFill/>
                          </a:ln>
                          <a:solidFill>
                            <a:schemeClr val="tx1"/>
                          </a:solidFill>
                          <a:effectLst/>
                          <a:latin typeface="Calibri" panose="020F0502020204030204" pitchFamily="34" charset="0"/>
                          <a:ea typeface="+mn-ea"/>
                          <a:cs typeface="Arial" pitchFamily="34" charset="0"/>
                        </a:rPr>
                        <a:t>Kadın+Çocuk</a:t>
                      </a: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lang="tr-TR" sz="1200" b="0" i="0" u="none" strike="noStrike" kern="1200" dirty="0" smtClean="0">
                          <a:solidFill>
                            <a:schemeClr val="tx1"/>
                          </a:solidFill>
                          <a:effectLst/>
                          <a:latin typeface="+mn-lt"/>
                          <a:ea typeface="+mn-ea"/>
                          <a:cs typeface="+mn-cs"/>
                        </a:rPr>
                        <a:t>Aile ve Sosyal</a:t>
                      </a:r>
                      <a:r>
                        <a:rPr lang="tr-TR" sz="1200" b="0" i="0" u="none" strike="noStrike" kern="1200" baseline="0" dirty="0" smtClean="0">
                          <a:solidFill>
                            <a:schemeClr val="tx1"/>
                          </a:solidFill>
                          <a:effectLst/>
                          <a:latin typeface="+mn-lt"/>
                          <a:ea typeface="+mn-ea"/>
                          <a:cs typeface="+mn-cs"/>
                        </a:rPr>
                        <a:t> Hizmetler İl </a:t>
                      </a:r>
                      <a:r>
                        <a:rPr lang="tr-TR" sz="1200" b="0" i="0" u="none" strike="noStrike" kern="1200" baseline="0" dirty="0" err="1" smtClean="0">
                          <a:solidFill>
                            <a:schemeClr val="tx1"/>
                          </a:solidFill>
                          <a:effectLst/>
                          <a:latin typeface="+mn-lt"/>
                          <a:ea typeface="+mn-ea"/>
                          <a:cs typeface="+mn-cs"/>
                        </a:rPr>
                        <a:t>Müd</a:t>
                      </a:r>
                      <a:r>
                        <a:rPr lang="tr-TR" sz="1200" b="0" i="0" u="none" strike="noStrike" kern="1200" baseline="0" dirty="0" smtClean="0">
                          <a:solidFill>
                            <a:schemeClr val="tx1"/>
                          </a:solidFill>
                          <a:effectLst/>
                          <a:latin typeface="+mn-lt"/>
                          <a:ea typeface="+mn-ea"/>
                          <a:cs typeface="+mn-cs"/>
                        </a:rPr>
                        <a:t>.</a:t>
                      </a:r>
                      <a:endParaRPr lang="tr-TR" sz="1200" b="0" i="0" u="none" strike="noStrike" kern="1200" dirty="0" smtClean="0">
                        <a:solidFill>
                          <a:schemeClr val="tx1"/>
                        </a:solidFill>
                        <a:effectLst/>
                        <a:latin typeface="+mn-lt"/>
                        <a:ea typeface="+mn-ea"/>
                        <a:cs typeface="+mn-cs"/>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9</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321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3.865</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308404">
                <a:tc vMerge="1">
                  <a:txBody>
                    <a:bodyPr/>
                    <a:lstStyle/>
                    <a:p>
                      <a:endParaRPr lang="tr-TR"/>
                    </a:p>
                  </a:txBody>
                  <a:tcPr/>
                </a:tc>
                <a:tc>
                  <a:txBody>
                    <a:bodyPr/>
                    <a:lstStyle/>
                    <a:p>
                      <a:pPr algn="l" fontAlgn="ctr"/>
                      <a:r>
                        <a:rPr lang="tr-TR" sz="1200" b="0" i="0" u="none" strike="noStrike" dirty="0" smtClean="0">
                          <a:solidFill>
                            <a:schemeClr val="tx1"/>
                          </a:solidFill>
                          <a:effectLst/>
                          <a:latin typeface="+mn-lt"/>
                        </a:rPr>
                        <a:t>Küçükçekmece Belediyesi</a:t>
                      </a:r>
                      <a:endParaRPr lang="tr-TR" sz="1200" b="0" i="0" u="none" strike="noStrike" dirty="0">
                        <a:solidFill>
                          <a:schemeClr val="tx1"/>
                        </a:solidFill>
                        <a:effectLst/>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30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77</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308404">
                <a:tc vMerge="1">
                  <a:txBody>
                    <a:bodyPr/>
                    <a:lstStyle/>
                    <a:p>
                      <a:endParaRPr lang="tr-TR"/>
                    </a:p>
                  </a:txBody>
                  <a:tcPr/>
                </a:tc>
                <a:tc>
                  <a:txBody>
                    <a:bodyPr/>
                    <a:lstStyle/>
                    <a:p>
                      <a:pPr algn="l" fontAlgn="ctr"/>
                      <a:r>
                        <a:rPr lang="tr-TR" sz="1200" b="0" i="0" u="none" strike="noStrike" dirty="0" smtClean="0">
                          <a:solidFill>
                            <a:schemeClr val="tx1"/>
                          </a:solidFill>
                          <a:effectLst/>
                          <a:latin typeface="+mn-lt"/>
                        </a:rPr>
                        <a:t>Kadıköy Belediyesi</a:t>
                      </a:r>
                      <a:endParaRPr lang="tr-TR" sz="1200" b="0" i="0" u="none" strike="noStrike" dirty="0">
                        <a:solidFill>
                          <a:schemeClr val="tx1"/>
                        </a:solidFill>
                        <a:effectLst/>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26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66</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308404">
                <a:tc vMerge="1">
                  <a:txBody>
                    <a:bodyPr/>
                    <a:lstStyle/>
                    <a:p>
                      <a:endParaRPr lang="tr-TR"/>
                    </a:p>
                  </a:txBody>
                  <a:tcPr/>
                </a:tc>
                <a:tc>
                  <a:txBody>
                    <a:bodyPr/>
                    <a:lstStyle/>
                    <a:p>
                      <a:pPr algn="l" fontAlgn="ctr"/>
                      <a:r>
                        <a:rPr lang="tr-TR" sz="1200" b="0" i="0" u="none" strike="noStrike" dirty="0" smtClean="0">
                          <a:solidFill>
                            <a:schemeClr val="tx1"/>
                          </a:solidFill>
                          <a:effectLst/>
                          <a:latin typeface="+mn-lt"/>
                        </a:rPr>
                        <a:t>Üsküdar Belediyesi</a:t>
                      </a:r>
                      <a:endParaRPr lang="tr-TR" sz="1200" b="0" i="0" u="none" strike="noStrike" dirty="0">
                        <a:solidFill>
                          <a:schemeClr val="tx1"/>
                        </a:solidFill>
                        <a:effectLst/>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18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62</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308404">
                <a:tc vMerge="1">
                  <a:txBody>
                    <a:bodyPr/>
                    <a:lstStyle/>
                    <a:p>
                      <a:endParaRPr lang="tr-TR"/>
                    </a:p>
                  </a:txBody>
                  <a:tcPr/>
                </a:tc>
                <a:tc>
                  <a:txBody>
                    <a:bodyPr/>
                    <a:lstStyle/>
                    <a:p>
                      <a:pPr algn="l" fontAlgn="ctr"/>
                      <a:r>
                        <a:rPr lang="tr-TR" sz="1200" b="0" i="0" u="none" strike="noStrike" dirty="0" smtClean="0">
                          <a:solidFill>
                            <a:schemeClr val="tx1"/>
                          </a:solidFill>
                          <a:effectLst/>
                          <a:latin typeface="+mn-lt"/>
                        </a:rPr>
                        <a:t>Pendik Belediyesi</a:t>
                      </a:r>
                      <a:endParaRPr lang="tr-TR" sz="1200" b="0" i="0" u="none" strike="noStrike" dirty="0">
                        <a:solidFill>
                          <a:schemeClr val="tx1"/>
                        </a:solidFill>
                        <a:effectLst/>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17</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112</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308404">
                <a:tc vMerge="1">
                  <a:txBody>
                    <a:bodyPr/>
                    <a:lstStyle/>
                    <a:p>
                      <a:endParaRPr lang="tr-TR"/>
                    </a:p>
                  </a:txBody>
                  <a:tcPr/>
                </a:tc>
                <a:tc>
                  <a:txBody>
                    <a:bodyPr/>
                    <a:lstStyle/>
                    <a:p>
                      <a:pPr algn="l" fontAlgn="ctr"/>
                      <a:r>
                        <a:rPr lang="tr-TR" sz="1200" b="0" i="0" u="none" strike="noStrike" dirty="0" smtClean="0">
                          <a:solidFill>
                            <a:schemeClr val="tx1"/>
                          </a:solidFill>
                          <a:effectLst/>
                          <a:latin typeface="+mn-lt"/>
                        </a:rPr>
                        <a:t>Ümraniye  Belediyesi</a:t>
                      </a:r>
                      <a:endParaRPr lang="tr-TR" sz="1200" b="0" i="0" u="none" strike="noStrike" dirty="0">
                        <a:solidFill>
                          <a:schemeClr val="tx1"/>
                        </a:solidFill>
                        <a:effectLst/>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12</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28</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308404">
                <a:tc vMerge="1">
                  <a:txBody>
                    <a:bodyPr/>
                    <a:lstStyle/>
                    <a:p>
                      <a:endParaRPr lang="tr-TR"/>
                    </a:p>
                  </a:txBody>
                  <a:tcPr/>
                </a:tc>
                <a:tc>
                  <a:txBody>
                    <a:bodyPr/>
                    <a:lstStyle/>
                    <a:p>
                      <a:pPr algn="l" fontAlgn="ctr"/>
                      <a:r>
                        <a:rPr lang="tr-TR" sz="1200" b="0" i="0" u="none" strike="noStrike" dirty="0" smtClean="0">
                          <a:solidFill>
                            <a:schemeClr val="tx1"/>
                          </a:solidFill>
                          <a:effectLst/>
                          <a:latin typeface="+mn-lt"/>
                        </a:rPr>
                        <a:t>Gaziosmanpaşa Belediyesi</a:t>
                      </a:r>
                      <a:endParaRPr lang="tr-TR" sz="1200" b="0" i="0" u="none" strike="noStrike" dirty="0">
                        <a:solidFill>
                          <a:schemeClr val="tx1"/>
                        </a:solidFill>
                        <a:effectLst/>
                        <a:latin typeface="+mn-lt"/>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20</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tr-TR" sz="1200" b="0" i="0" u="none" strike="noStrike" dirty="0" smtClean="0">
                          <a:solidFill>
                            <a:schemeClr val="tx1"/>
                          </a:solidFill>
                          <a:effectLst/>
                          <a:latin typeface="Calibri" panose="020F0502020204030204" pitchFamily="34" charset="0"/>
                        </a:rPr>
                        <a:t>110</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37792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i="0" u="none" strike="noStrike" kern="1200" dirty="0">
                          <a:solidFill>
                            <a:schemeClr val="tx1"/>
                          </a:solidFill>
                          <a:latin typeface="Calibri" panose="020F0502020204030204" pitchFamily="34" charset="0"/>
                          <a:ea typeface="+mn-ea"/>
                          <a:cs typeface="Arial" pitchFamily="34" charset="0"/>
                        </a:rPr>
                        <a:t>TOPLAM </a:t>
                      </a:r>
                    </a:p>
                  </a:txBody>
                  <a:tcPr marL="11842" marR="11842"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tr-TR" sz="1200" b="1" i="0" u="none" strike="noStrike" kern="1200" dirty="0">
                        <a:solidFill>
                          <a:srgbClr val="000099"/>
                        </a:solidFill>
                        <a:latin typeface="Bookman Old Style" pitchFamily="18" charset="0"/>
                        <a:ea typeface="+mn-ea"/>
                        <a:cs typeface="Arial" pitchFamily="34" charset="0"/>
                      </a:endParaRPr>
                    </a:p>
                  </a:txBody>
                  <a:tcPr marL="14575" marR="14575" marT="0" marB="0" anchor="ctr">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200" b="0" i="0" u="none" strike="noStrike" dirty="0" smtClean="0">
                          <a:solidFill>
                            <a:schemeClr val="tx1"/>
                          </a:solidFill>
                          <a:effectLst/>
                          <a:latin typeface="Arial Tur" panose="020B0604020202020204" pitchFamily="34" charset="0"/>
                        </a:rPr>
                        <a:t>506</a:t>
                      </a:r>
                      <a:endParaRPr lang="tr-TR" sz="1200" b="0" i="0" u="none" strike="noStrike" dirty="0">
                        <a:solidFill>
                          <a:schemeClr val="tx1"/>
                        </a:solidFill>
                        <a:effectLst/>
                        <a:latin typeface="Arial Tur"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ctr"/>
                      <a:r>
                        <a:rPr lang="tr-TR" sz="1200" b="0" i="0" u="none" strike="noStrike" dirty="0" smtClean="0">
                          <a:solidFill>
                            <a:schemeClr val="tx1"/>
                          </a:solidFill>
                          <a:effectLst/>
                          <a:latin typeface="Arial Tur" panose="020B0604020202020204" pitchFamily="34" charset="0"/>
                        </a:rPr>
                        <a:t>24.046</a:t>
                      </a:r>
                      <a:endParaRPr lang="tr-TR" sz="1200" b="0" i="0" u="none" strike="noStrike" dirty="0">
                        <a:solidFill>
                          <a:schemeClr val="tx1"/>
                        </a:solidFill>
                        <a:effectLst/>
                        <a:latin typeface="Arial Tur"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tc>
                  <a:txBody>
                    <a:bodyPr/>
                    <a:lstStyle/>
                    <a:p>
                      <a:pPr algn="ctr" fontAlgn="ctr"/>
                      <a:r>
                        <a:rPr lang="tr-TR" sz="1200" b="0" i="0" u="none" strike="noStrike" dirty="0" smtClean="0">
                          <a:solidFill>
                            <a:schemeClr val="tx1"/>
                          </a:solidFill>
                          <a:effectLst/>
                          <a:latin typeface="Arial Tur" panose="020B0604020202020204" pitchFamily="34" charset="0"/>
                        </a:rPr>
                        <a:t>22.262</a:t>
                      </a:r>
                      <a:endParaRPr lang="tr-TR" sz="1200" b="0" i="0" u="none" strike="noStrike" dirty="0">
                        <a:solidFill>
                          <a:schemeClr val="tx1"/>
                        </a:solidFill>
                        <a:effectLst/>
                        <a:latin typeface="Arial Tur" panose="020B0604020202020204" pitchFamily="34" charset="0"/>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FFAE5"/>
                    </a:solidFill>
                  </a:tcPr>
                </a:tc>
                <a:extLst>
                  <a:ext uri="{0D108BD9-81ED-4DB2-BD59-A6C34878D82A}">
                    <a16:rowId xmlns:a16="http://schemas.microsoft.com/office/drawing/2014/main" val="10028"/>
                  </a:ext>
                </a:extLst>
              </a:tr>
            </a:tbl>
          </a:graphicData>
        </a:graphic>
      </p:graphicFrame>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11995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3 Tablo"/>
          <p:cNvGraphicFramePr>
            <a:graphicFrameLocks noGrp="1"/>
          </p:cNvGraphicFramePr>
          <p:nvPr>
            <p:extLst/>
          </p:nvPr>
        </p:nvGraphicFramePr>
        <p:xfrm>
          <a:off x="134785" y="856221"/>
          <a:ext cx="6548403" cy="3564000"/>
        </p:xfrm>
        <a:graphic>
          <a:graphicData uri="http://schemas.openxmlformats.org/drawingml/2006/table">
            <a:tbl>
              <a:tblPr>
                <a:effectLst>
                  <a:outerShdw blurRad="50800" dist="38100" dir="5400000" algn="t" rotWithShape="0">
                    <a:prstClr val="black">
                      <a:alpha val="40000"/>
                    </a:prstClr>
                  </a:outerShdw>
                </a:effectLst>
              </a:tblPr>
              <a:tblGrid>
                <a:gridCol w="2699112">
                  <a:extLst>
                    <a:ext uri="{9D8B030D-6E8A-4147-A177-3AD203B41FA5}">
                      <a16:colId xmlns:a16="http://schemas.microsoft.com/office/drawing/2014/main" val="20000"/>
                    </a:ext>
                  </a:extLst>
                </a:gridCol>
                <a:gridCol w="886919">
                  <a:extLst>
                    <a:ext uri="{9D8B030D-6E8A-4147-A177-3AD203B41FA5}">
                      <a16:colId xmlns:a16="http://schemas.microsoft.com/office/drawing/2014/main" val="20002"/>
                    </a:ext>
                  </a:extLst>
                </a:gridCol>
                <a:gridCol w="987458">
                  <a:extLst>
                    <a:ext uri="{9D8B030D-6E8A-4147-A177-3AD203B41FA5}">
                      <a16:colId xmlns:a16="http://schemas.microsoft.com/office/drawing/2014/main" val="20003"/>
                    </a:ext>
                  </a:extLst>
                </a:gridCol>
                <a:gridCol w="935486">
                  <a:extLst>
                    <a:ext uri="{9D8B030D-6E8A-4147-A177-3AD203B41FA5}">
                      <a16:colId xmlns:a16="http://schemas.microsoft.com/office/drawing/2014/main" val="20004"/>
                    </a:ext>
                  </a:extLst>
                </a:gridCol>
                <a:gridCol w="1039428">
                  <a:extLst>
                    <a:ext uri="{9D8B030D-6E8A-4147-A177-3AD203B41FA5}">
                      <a16:colId xmlns:a16="http://schemas.microsoft.com/office/drawing/2014/main" val="2801467038"/>
                    </a:ext>
                  </a:extLst>
                </a:gridCol>
              </a:tblGrid>
              <a:tr h="540000">
                <a:tc>
                  <a:txBody>
                    <a:bodyPr/>
                    <a:lstStyle/>
                    <a:p>
                      <a:pPr algn="ctr" fontAlgn="b"/>
                      <a:r>
                        <a:rPr lang="tr-TR" sz="1800" b="1" i="0" u="none" strike="noStrike" dirty="0">
                          <a:solidFill>
                            <a:schemeClr val="bg1"/>
                          </a:solidFill>
                          <a:latin typeface="Calibri" panose="020F0502020204030204" pitchFamily="34" charset="0"/>
                          <a:cs typeface="Arial" pitchFamily="34" charset="0"/>
                        </a:rPr>
                        <a:t>SOSYAL HİZMET</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smtClean="0">
                          <a:solidFill>
                            <a:schemeClr val="bg1"/>
                          </a:solidFill>
                          <a:latin typeface="Calibri" panose="020F0502020204030204" pitchFamily="34" charset="0"/>
                          <a:ea typeface="+mn-ea"/>
                          <a:cs typeface="Arial" pitchFamily="34" charset="0"/>
                        </a:rPr>
                        <a:t>2019</a:t>
                      </a:r>
                      <a:endParaRPr lang="tr-TR" sz="1800" b="1" i="0" u="none" strike="noStrike" kern="1200" dirty="0">
                        <a:solidFill>
                          <a:schemeClr val="bg1"/>
                        </a:solidFill>
                        <a:latin typeface="Calibri" panose="020F0502020204030204" pitchFamily="34" charset="0"/>
                        <a:ea typeface="+mn-ea"/>
                        <a:cs typeface="Arial" pitchFamily="34" charset="0"/>
                      </a:endParaRP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smtClean="0">
                          <a:solidFill>
                            <a:schemeClr val="bg1"/>
                          </a:solidFill>
                          <a:latin typeface="Calibri" panose="020F0502020204030204" pitchFamily="34" charset="0"/>
                          <a:ea typeface="+mn-ea"/>
                          <a:cs typeface="Arial" pitchFamily="34" charset="0"/>
                        </a:rPr>
                        <a:t>2020</a:t>
                      </a:r>
                      <a:endParaRPr lang="tr-TR" sz="1800" b="1" i="0" u="none" strike="noStrike" kern="1200" dirty="0">
                        <a:solidFill>
                          <a:schemeClr val="bg1"/>
                        </a:solidFill>
                        <a:latin typeface="Calibri" panose="020F0502020204030204" pitchFamily="34" charset="0"/>
                        <a:ea typeface="+mn-ea"/>
                        <a:cs typeface="Arial" pitchFamily="34" charset="0"/>
                      </a:endParaRP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smtClean="0">
                          <a:solidFill>
                            <a:schemeClr val="bg1"/>
                          </a:solidFill>
                          <a:latin typeface="Calibri" panose="020F0502020204030204" pitchFamily="34" charset="0"/>
                          <a:ea typeface="+mn-ea"/>
                          <a:cs typeface="Arial" pitchFamily="34" charset="0"/>
                        </a:rPr>
                        <a:t>2021</a:t>
                      </a:r>
                      <a:r>
                        <a:rPr lang="tr-TR" sz="1800" b="1" i="0" u="none" strike="noStrike" kern="1200" baseline="0" dirty="0" smtClean="0">
                          <a:solidFill>
                            <a:schemeClr val="bg1"/>
                          </a:solidFill>
                          <a:latin typeface="Calibri" panose="020F0502020204030204" pitchFamily="34" charset="0"/>
                          <a:ea typeface="+mn-ea"/>
                          <a:cs typeface="Arial" pitchFamily="34" charset="0"/>
                        </a:rPr>
                        <a:t> </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algn="ctr"/>
                      <a:r>
                        <a:rPr lang="tr-TR" sz="1800" b="1" i="0" u="none" strike="noStrike" kern="1200" dirty="0" smtClean="0">
                          <a:solidFill>
                            <a:schemeClr val="bg1"/>
                          </a:solidFill>
                          <a:latin typeface="Calibri" panose="020F0502020204030204" pitchFamily="34" charset="0"/>
                          <a:ea typeface="+mn-ea"/>
                          <a:cs typeface="Arial" pitchFamily="34" charset="0"/>
                        </a:rPr>
                        <a:t>2022</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32000">
                <a:tc>
                  <a:txBody>
                    <a:bodyPr/>
                    <a:lstStyle/>
                    <a:p>
                      <a:pPr algn="l" fontAlgn="b"/>
                      <a:r>
                        <a:rPr lang="tr-TR" sz="1200" b="1" i="0" u="none" strike="noStrike" dirty="0">
                          <a:solidFill>
                            <a:srgbClr val="14213D"/>
                          </a:solidFill>
                          <a:latin typeface="Calibri" panose="020F0502020204030204" pitchFamily="34" charset="0"/>
                          <a:cs typeface="Arial" pitchFamily="34" charset="0"/>
                        </a:rPr>
                        <a:t>Huzurevlerinde </a:t>
                      </a:r>
                      <a:r>
                        <a:rPr lang="tr-TR" sz="1200" b="1" i="0" u="none" strike="noStrike" dirty="0" smtClean="0">
                          <a:solidFill>
                            <a:srgbClr val="14213D"/>
                          </a:solidFill>
                          <a:latin typeface="Calibri" panose="020F0502020204030204" pitchFamily="34" charset="0"/>
                          <a:cs typeface="Arial" pitchFamily="34" charset="0"/>
                        </a:rPr>
                        <a:t>Fiili</a:t>
                      </a:r>
                      <a:r>
                        <a:rPr lang="tr-TR" sz="1200" b="1" i="0" u="none" strike="noStrike" baseline="0" dirty="0" smtClean="0">
                          <a:solidFill>
                            <a:srgbClr val="14213D"/>
                          </a:solidFill>
                          <a:latin typeface="Calibri" panose="020F0502020204030204" pitchFamily="34" charset="0"/>
                          <a:cs typeface="Arial" pitchFamily="34" charset="0"/>
                        </a:rPr>
                        <a:t> Olarak </a:t>
                      </a:r>
                      <a:r>
                        <a:rPr lang="tr-TR" sz="1200" b="1" i="0" u="none" strike="noStrike" dirty="0" smtClean="0">
                          <a:solidFill>
                            <a:srgbClr val="14213D"/>
                          </a:solidFill>
                          <a:latin typeface="Calibri" panose="020F0502020204030204" pitchFamily="34" charset="0"/>
                          <a:cs typeface="Arial" pitchFamily="34" charset="0"/>
                        </a:rPr>
                        <a:t>Kalan</a:t>
                      </a:r>
                      <a:r>
                        <a:rPr lang="tr-TR" sz="1200" b="1" i="0" u="none" strike="noStrike" baseline="0" dirty="0" smtClean="0">
                          <a:solidFill>
                            <a:srgbClr val="14213D"/>
                          </a:solidFill>
                          <a:latin typeface="Calibri" panose="020F0502020204030204" pitchFamily="34" charset="0"/>
                          <a:cs typeface="Arial" pitchFamily="34" charset="0"/>
                        </a:rPr>
                        <a:t> (Darülaceze dahil edilmiştir.)</a:t>
                      </a:r>
                      <a:endParaRPr lang="tr-TR" sz="1200" b="1" i="0" u="none" strike="noStrike" dirty="0">
                        <a:solidFill>
                          <a:srgbClr val="14213D"/>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smtClean="0">
                          <a:solidFill>
                            <a:schemeClr val="tx1"/>
                          </a:solidFill>
                          <a:latin typeface="Calibri" panose="020F0502020204030204" pitchFamily="34" charset="0"/>
                          <a:ea typeface="+mn-ea"/>
                          <a:cs typeface="Arial" pitchFamily="34" charset="0"/>
                        </a:rPr>
                        <a:t>7.323</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6.910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5.479</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7.672</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2000">
                <a:tc>
                  <a:txBody>
                    <a:bodyPr/>
                    <a:lstStyle/>
                    <a:p>
                      <a:pPr algn="l" fontAlgn="b"/>
                      <a:r>
                        <a:rPr lang="tr-TR" sz="1200" b="1" i="0" u="none" strike="noStrike" dirty="0">
                          <a:solidFill>
                            <a:srgbClr val="14213D"/>
                          </a:solidFill>
                          <a:latin typeface="Calibri" panose="020F0502020204030204" pitchFamily="34" charset="0"/>
                          <a:cs typeface="Arial" pitchFamily="34" charset="0"/>
                        </a:rPr>
                        <a:t>Çocuk </a:t>
                      </a:r>
                      <a:r>
                        <a:rPr lang="tr-TR" sz="1200" b="1" i="0" u="none" strike="noStrike" dirty="0" smtClean="0">
                          <a:solidFill>
                            <a:srgbClr val="14213D"/>
                          </a:solidFill>
                          <a:latin typeface="Calibri" panose="020F0502020204030204" pitchFamily="34" charset="0"/>
                          <a:cs typeface="Arial" pitchFamily="34" charset="0"/>
                        </a:rPr>
                        <a:t>Evleri</a:t>
                      </a:r>
                      <a:r>
                        <a:rPr lang="tr-TR" sz="1200" b="1" i="0" u="none" strike="noStrike" baseline="0" dirty="0" smtClean="0">
                          <a:solidFill>
                            <a:srgbClr val="14213D"/>
                          </a:solidFill>
                          <a:latin typeface="Calibri" panose="020F0502020204030204" pitchFamily="34" charset="0"/>
                          <a:cs typeface="Arial" pitchFamily="34" charset="0"/>
                        </a:rPr>
                        <a:t> ve Çocuk Sitelerinde Fiili Olarak</a:t>
                      </a:r>
                      <a:r>
                        <a:rPr lang="tr-TR" sz="1200" b="1" i="0" u="none" strike="noStrike" dirty="0" smtClean="0">
                          <a:solidFill>
                            <a:srgbClr val="14213D"/>
                          </a:solidFill>
                          <a:latin typeface="Calibri" panose="020F0502020204030204" pitchFamily="34" charset="0"/>
                          <a:cs typeface="Arial" pitchFamily="34" charset="0"/>
                        </a:rPr>
                        <a:t> Kalan</a:t>
                      </a:r>
                      <a:endParaRPr lang="tr-TR" sz="1200" b="1" i="0" u="none" strike="noStrike" dirty="0">
                        <a:solidFill>
                          <a:srgbClr val="14213D"/>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smtClean="0">
                          <a:solidFill>
                            <a:schemeClr val="tx1"/>
                          </a:solidFill>
                          <a:latin typeface="Calibri" panose="020F0502020204030204" pitchFamily="34" charset="0"/>
                          <a:ea typeface="+mn-ea"/>
                          <a:cs typeface="Arial" pitchFamily="34" charset="0"/>
                        </a:rPr>
                        <a:t>895</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857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957</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2.591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2000">
                <a:tc>
                  <a:txBody>
                    <a:bodyPr/>
                    <a:lstStyle/>
                    <a:p>
                      <a:pPr algn="l" fontAlgn="b"/>
                      <a:r>
                        <a:rPr lang="tr-TR" sz="1200" b="1" i="0" u="none" strike="noStrike" dirty="0">
                          <a:solidFill>
                            <a:srgbClr val="14213D"/>
                          </a:solidFill>
                          <a:latin typeface="Calibri" panose="020F0502020204030204" pitchFamily="34" charset="0"/>
                          <a:cs typeface="Arial" pitchFamily="34" charset="0"/>
                        </a:rPr>
                        <a:t>Kadın Konuk Evlerinden</a:t>
                      </a:r>
                      <a:r>
                        <a:rPr lang="tr-TR" sz="1200" b="1" i="0" u="none" strike="noStrike" baseline="0" dirty="0">
                          <a:solidFill>
                            <a:srgbClr val="14213D"/>
                          </a:solidFill>
                          <a:latin typeface="Calibri" panose="020F0502020204030204" pitchFamily="34" charset="0"/>
                          <a:cs typeface="Arial" pitchFamily="34" charset="0"/>
                        </a:rPr>
                        <a:t> </a:t>
                      </a:r>
                      <a:r>
                        <a:rPr lang="tr-TR" sz="1200" b="1" i="0" u="none" strike="noStrike" baseline="0" dirty="0" smtClean="0">
                          <a:solidFill>
                            <a:srgbClr val="14213D"/>
                          </a:solidFill>
                          <a:latin typeface="Calibri" panose="020F0502020204030204" pitchFamily="34" charset="0"/>
                          <a:cs typeface="Arial" pitchFamily="34" charset="0"/>
                        </a:rPr>
                        <a:t>Hizmet Alan </a:t>
                      </a:r>
                      <a:r>
                        <a:rPr lang="tr-TR" sz="1200" b="1" i="0" u="none" strike="noStrike" baseline="0" dirty="0">
                          <a:solidFill>
                            <a:srgbClr val="14213D"/>
                          </a:solidFill>
                          <a:latin typeface="Calibri" panose="020F0502020204030204" pitchFamily="34" charset="0"/>
                          <a:cs typeface="Arial" pitchFamily="34" charset="0"/>
                        </a:rPr>
                        <a:t>Kadın </a:t>
                      </a:r>
                      <a:r>
                        <a:rPr lang="tr-TR" sz="1200" b="1" i="0" u="none" strike="noStrike" baseline="0" dirty="0" smtClean="0">
                          <a:solidFill>
                            <a:srgbClr val="14213D"/>
                          </a:solidFill>
                          <a:latin typeface="Calibri" panose="020F0502020204030204" pitchFamily="34" charset="0"/>
                          <a:cs typeface="Arial" pitchFamily="34" charset="0"/>
                        </a:rPr>
                        <a:t>Sayısı</a:t>
                      </a:r>
                      <a:endParaRPr lang="tr-TR" sz="1200" b="1" i="0" u="none" strike="noStrike" dirty="0">
                        <a:solidFill>
                          <a:srgbClr val="14213D"/>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smtClean="0">
                          <a:solidFill>
                            <a:schemeClr val="tx1"/>
                          </a:solidFill>
                          <a:latin typeface="Calibri" panose="020F0502020204030204" pitchFamily="34" charset="0"/>
                          <a:ea typeface="+mn-ea"/>
                          <a:cs typeface="Arial" pitchFamily="34" charset="0"/>
                        </a:rPr>
                        <a:t>5.258</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4.206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2.775</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4.320</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00">
                <a:tc>
                  <a:txBody>
                    <a:bodyPr/>
                    <a:lstStyle/>
                    <a:p>
                      <a:pPr algn="l" fontAlgn="b"/>
                      <a:r>
                        <a:rPr lang="tr-TR" sz="1200" b="1" i="0" u="none" strike="noStrike" dirty="0">
                          <a:solidFill>
                            <a:srgbClr val="14213D"/>
                          </a:solidFill>
                          <a:latin typeface="Calibri" panose="020F0502020204030204" pitchFamily="34" charset="0"/>
                          <a:cs typeface="Arial" pitchFamily="34" charset="0"/>
                        </a:rPr>
                        <a:t>Engelli Rehabilitasyon Merkezlerinden  Hizmet Alan (Umut</a:t>
                      </a:r>
                      <a:r>
                        <a:rPr lang="tr-TR" sz="1200" b="1" i="0" u="none" strike="noStrike" baseline="0" dirty="0">
                          <a:solidFill>
                            <a:srgbClr val="14213D"/>
                          </a:solidFill>
                          <a:latin typeface="Calibri" panose="020F0502020204030204" pitchFamily="34" charset="0"/>
                          <a:cs typeface="Arial" pitchFamily="34" charset="0"/>
                        </a:rPr>
                        <a:t> evleri dahil edilmiştir)</a:t>
                      </a:r>
                      <a:endParaRPr lang="tr-TR" sz="1200" b="1" i="0" u="none" strike="noStrike" dirty="0">
                        <a:solidFill>
                          <a:srgbClr val="14213D"/>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smtClean="0">
                          <a:solidFill>
                            <a:schemeClr val="tx1"/>
                          </a:solidFill>
                          <a:latin typeface="Calibri" panose="020F0502020204030204" pitchFamily="34" charset="0"/>
                          <a:ea typeface="+mn-ea"/>
                          <a:cs typeface="Arial" pitchFamily="34" charset="0"/>
                        </a:rPr>
                        <a:t>391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547</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336</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3.283</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2000">
                <a:tc>
                  <a:txBody>
                    <a:bodyPr/>
                    <a:lstStyle/>
                    <a:p>
                      <a:pPr algn="l" fontAlgn="b"/>
                      <a:r>
                        <a:rPr lang="tr-TR" sz="1200" b="1" i="0" u="none" strike="noStrike" dirty="0" smtClean="0">
                          <a:solidFill>
                            <a:srgbClr val="14213D"/>
                          </a:solidFill>
                          <a:latin typeface="Calibri" panose="020F0502020204030204" pitchFamily="34" charset="0"/>
                          <a:cs typeface="Arial" pitchFamily="34" charset="0"/>
                        </a:rPr>
                        <a:t>Yaşlı-Engelli </a:t>
                      </a:r>
                      <a:r>
                        <a:rPr lang="tr-TR" sz="1200" b="1" i="0" u="none" strike="noStrike" dirty="0">
                          <a:solidFill>
                            <a:srgbClr val="14213D"/>
                          </a:solidFill>
                          <a:latin typeface="Calibri" panose="020F0502020204030204" pitchFamily="34" charset="0"/>
                          <a:cs typeface="Arial" pitchFamily="34" charset="0"/>
                        </a:rPr>
                        <a:t>Evde Bakım Ücreti Alan </a:t>
                      </a:r>
                      <a:r>
                        <a:rPr lang="tr-TR" sz="1200" b="1" i="0" u="none" strike="noStrike" dirty="0" smtClean="0">
                          <a:solidFill>
                            <a:srgbClr val="14213D"/>
                          </a:solidFill>
                          <a:latin typeface="Calibri" panose="020F0502020204030204" pitchFamily="34" charset="0"/>
                          <a:cs typeface="Arial" pitchFamily="34" charset="0"/>
                        </a:rPr>
                        <a:t>(Fiilen)</a:t>
                      </a:r>
                      <a:endParaRPr lang="tr-TR" sz="1200" b="1" i="0" u="none" strike="noStrike" dirty="0">
                        <a:solidFill>
                          <a:srgbClr val="14213D"/>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smtClean="0">
                          <a:solidFill>
                            <a:schemeClr val="tx1"/>
                          </a:solidFill>
                          <a:latin typeface="Calibri" panose="020F0502020204030204" pitchFamily="34" charset="0"/>
                          <a:ea typeface="+mn-ea"/>
                          <a:cs typeface="Arial" pitchFamily="34" charset="0"/>
                        </a:rPr>
                        <a:t>61.147</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65.500</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66.825</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71.626</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2000">
                <a:tc>
                  <a:txBody>
                    <a:bodyPr/>
                    <a:lstStyle/>
                    <a:p>
                      <a:pPr marL="0" algn="l" defTabSz="914400" rtl="0" eaLnBrk="1" fontAlgn="b" latinLnBrk="0" hangingPunct="1">
                        <a:lnSpc>
                          <a:spcPct val="115000"/>
                        </a:lnSpc>
                        <a:spcAft>
                          <a:spcPts val="0"/>
                        </a:spcAft>
                      </a:pPr>
                      <a:r>
                        <a:rPr lang="tr-TR" sz="1200" b="1" i="0" u="none" strike="noStrike" kern="1200" dirty="0">
                          <a:solidFill>
                            <a:srgbClr val="14213D"/>
                          </a:solidFill>
                          <a:latin typeface="Calibri" panose="020F0502020204030204" pitchFamily="34" charset="0"/>
                          <a:ea typeface="+mn-ea"/>
                          <a:cs typeface="Arial" pitchFamily="34" charset="0"/>
                        </a:rPr>
                        <a:t>Şiddet Nedeniyle 6284 Sayılı Yasa Kapsamında Alınan Tedbir Kararları</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smtClean="0">
                          <a:solidFill>
                            <a:schemeClr val="tx1"/>
                          </a:solidFill>
                          <a:latin typeface="Calibri" panose="020F0502020204030204" pitchFamily="34" charset="0"/>
                          <a:ea typeface="+mn-ea"/>
                          <a:cs typeface="Arial" pitchFamily="34" charset="0"/>
                        </a:rPr>
                        <a:t>43.217</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47.736</a:t>
                      </a: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54.471</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62.144</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2000">
                <a:tc>
                  <a:txBody>
                    <a:bodyPr/>
                    <a:lstStyle/>
                    <a:p>
                      <a:pPr algn="l" fontAlgn="b"/>
                      <a:r>
                        <a:rPr lang="tr-TR" sz="1200" b="1" i="0" u="none" strike="noStrike" dirty="0">
                          <a:solidFill>
                            <a:srgbClr val="14213D"/>
                          </a:solidFill>
                          <a:latin typeface="Calibri" panose="020F0502020204030204" pitchFamily="34" charset="0"/>
                          <a:cs typeface="Arial" pitchFamily="34" charset="0"/>
                        </a:rPr>
                        <a:t>Sosyal</a:t>
                      </a:r>
                      <a:r>
                        <a:rPr lang="tr-TR" sz="1200" b="1" i="0" u="none" strike="noStrike" baseline="0" dirty="0">
                          <a:solidFill>
                            <a:srgbClr val="14213D"/>
                          </a:solidFill>
                          <a:latin typeface="Calibri" panose="020F0502020204030204" pitchFamily="34" charset="0"/>
                          <a:cs typeface="Arial" pitchFamily="34" charset="0"/>
                        </a:rPr>
                        <a:t> </a:t>
                      </a:r>
                      <a:r>
                        <a:rPr lang="tr-TR" sz="1200" b="1" i="0" u="none" strike="noStrike" baseline="0" dirty="0" smtClean="0">
                          <a:solidFill>
                            <a:srgbClr val="14213D"/>
                          </a:solidFill>
                          <a:latin typeface="Calibri" panose="020F0502020204030204" pitchFamily="34" charset="0"/>
                          <a:cs typeface="Arial" pitchFamily="34" charset="0"/>
                        </a:rPr>
                        <a:t>Hizmet Merkezi ve Yardımlarından Faydalanan </a:t>
                      </a:r>
                      <a:r>
                        <a:rPr lang="tr-TR" sz="1200" b="1" i="0" u="none" strike="noStrike" baseline="0" dirty="0">
                          <a:solidFill>
                            <a:srgbClr val="14213D"/>
                          </a:solidFill>
                          <a:latin typeface="Calibri" panose="020F0502020204030204" pitchFamily="34" charset="0"/>
                          <a:cs typeface="Arial" pitchFamily="34" charset="0"/>
                        </a:rPr>
                        <a:t>Kişi Sayısı</a:t>
                      </a:r>
                      <a:endParaRPr lang="tr-TR" sz="1200" b="1" i="0" u="none" strike="noStrike" dirty="0">
                        <a:solidFill>
                          <a:srgbClr val="14213D"/>
                        </a:solidFill>
                        <a:latin typeface="Calibri" panose="020F0502020204030204" pitchFamily="34" charset="0"/>
                        <a:cs typeface="Arial" pitchFamily="34" charset="0"/>
                      </a:endParaRPr>
                    </a:p>
                  </a:txBody>
                  <a:tcPr marL="7284" marR="7284" marT="728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450.048</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354.201</a:t>
                      </a: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403.074</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541.389</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36116" marR="3611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graphicFrame>
        <p:nvGraphicFramePr>
          <p:cNvPr id="4" name="Tablo 3"/>
          <p:cNvGraphicFramePr>
            <a:graphicFrameLocks noGrp="1"/>
          </p:cNvGraphicFramePr>
          <p:nvPr>
            <p:extLst/>
          </p:nvPr>
        </p:nvGraphicFramePr>
        <p:xfrm>
          <a:off x="134785" y="4590605"/>
          <a:ext cx="6548403" cy="459517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965873">
                  <a:extLst>
                    <a:ext uri="{9D8B030D-6E8A-4147-A177-3AD203B41FA5}">
                      <a16:colId xmlns:a16="http://schemas.microsoft.com/office/drawing/2014/main" val="20000"/>
                    </a:ext>
                  </a:extLst>
                </a:gridCol>
                <a:gridCol w="1582530">
                  <a:extLst>
                    <a:ext uri="{9D8B030D-6E8A-4147-A177-3AD203B41FA5}">
                      <a16:colId xmlns:a16="http://schemas.microsoft.com/office/drawing/2014/main" val="20001"/>
                    </a:ext>
                  </a:extLst>
                </a:gridCol>
              </a:tblGrid>
              <a:tr h="676720">
                <a:tc>
                  <a:txBody>
                    <a:bodyPr/>
                    <a:lstStyle/>
                    <a:p>
                      <a:pPr marL="0" algn="ctr" defTabSz="914400" rtl="0" eaLnBrk="1" fontAlgn="b" latinLnBrk="0" hangingPunct="1"/>
                      <a:r>
                        <a:rPr lang="tr-TR" sz="1800" b="1" i="0" u="none" strike="noStrike" kern="1200" dirty="0">
                          <a:solidFill>
                            <a:schemeClr val="bg1"/>
                          </a:solidFill>
                          <a:latin typeface="Calibri" panose="020F0502020204030204" pitchFamily="34" charset="0"/>
                          <a:ea typeface="+mn-ea"/>
                          <a:cs typeface="Arial" pitchFamily="34" charset="0"/>
                        </a:rPr>
                        <a:t>ŞEHİT</a:t>
                      </a:r>
                      <a:r>
                        <a:rPr lang="tr-TR" sz="1800" b="1" i="0" u="none" strike="noStrike" kern="1200" baseline="0" dirty="0">
                          <a:solidFill>
                            <a:schemeClr val="bg1"/>
                          </a:solidFill>
                          <a:latin typeface="Calibri" panose="020F0502020204030204" pitchFamily="34" charset="0"/>
                          <a:ea typeface="+mn-ea"/>
                          <a:cs typeface="Arial" pitchFamily="34" charset="0"/>
                        </a:rPr>
                        <a:t> VE GAZİ </a:t>
                      </a:r>
                      <a:r>
                        <a:rPr lang="tr-TR" sz="1800" b="1" i="0" u="none" strike="noStrike" kern="1200" baseline="0" dirty="0" smtClean="0">
                          <a:solidFill>
                            <a:schemeClr val="bg1"/>
                          </a:solidFill>
                          <a:latin typeface="Calibri" panose="020F0502020204030204" pitchFamily="34" charset="0"/>
                          <a:ea typeface="+mn-ea"/>
                          <a:cs typeface="Arial" pitchFamily="34" charset="0"/>
                        </a:rPr>
                        <a:t>HİZMETLERİ</a:t>
                      </a:r>
                      <a:endParaRPr lang="tr-TR" sz="1800" b="1" i="0" u="none" strike="noStrike" kern="1200" dirty="0">
                        <a:solidFill>
                          <a:schemeClr val="bg1"/>
                        </a:solidFill>
                        <a:latin typeface="Calibri" panose="020F0502020204030204" pitchFamily="34" charset="0"/>
                        <a:ea typeface="+mn-ea"/>
                        <a:cs typeface="Arial" pitchFamily="34" charset="0"/>
                      </a:endParaRPr>
                    </a:p>
                  </a:txBody>
                  <a:tcPr marL="74295" marR="74295" marT="37148" marB="3714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a:txBody>
                    <a:bodyPr/>
                    <a:lstStyle/>
                    <a:p>
                      <a:pPr marL="0" algn="ctr" defTabSz="914400" rtl="0" eaLnBrk="1" fontAlgn="b" latinLnBrk="0" hangingPunct="1"/>
                      <a:r>
                        <a:rPr lang="tr-TR" sz="1800" b="1" i="0" u="none" strike="noStrike" kern="1200" dirty="0" smtClean="0">
                          <a:solidFill>
                            <a:schemeClr val="bg1"/>
                          </a:solidFill>
                          <a:latin typeface="Calibri" panose="020F0502020204030204" pitchFamily="34" charset="0"/>
                          <a:ea typeface="+mn-ea"/>
                          <a:cs typeface="Arial" pitchFamily="34" charset="0"/>
                        </a:rPr>
                        <a:t>2022</a:t>
                      </a:r>
                    </a:p>
                  </a:txBody>
                  <a:tcPr marL="74295" marR="74295" marT="37148" marB="3714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391845">
                <a:tc>
                  <a:txBody>
                    <a:bodyPr/>
                    <a:lstStyle/>
                    <a:p>
                      <a:pPr marL="0" algn="l" defTabSz="914400" rtl="0" eaLnBrk="1" fontAlgn="b" latinLnBrk="0" hangingPunct="1"/>
                      <a:r>
                        <a:rPr lang="tr-TR" sz="1200" b="1" i="0" u="none" strike="noStrike" kern="1200" dirty="0">
                          <a:solidFill>
                            <a:srgbClr val="14213D"/>
                          </a:solidFill>
                          <a:latin typeface="Calibri" panose="020F0502020204030204" pitchFamily="34" charset="0"/>
                          <a:ea typeface="+mn-ea"/>
                          <a:cs typeface="Arial" pitchFamily="34" charset="0"/>
                        </a:rPr>
                        <a:t>TSK  ŞEHİT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910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1845">
                <a:tc>
                  <a:txBody>
                    <a:bodyPr/>
                    <a:lstStyle/>
                    <a:p>
                      <a:pPr marL="0" algn="l" defTabSz="914400" rtl="0" eaLnBrk="1" fontAlgn="b" latinLnBrk="0" hangingPunct="1"/>
                      <a:r>
                        <a:rPr lang="tr-TR" sz="1200" b="1" i="0" u="none" strike="noStrike" kern="1200" dirty="0">
                          <a:solidFill>
                            <a:srgbClr val="14213D"/>
                          </a:solidFill>
                          <a:latin typeface="Calibri" panose="020F0502020204030204" pitchFamily="34" charset="0"/>
                          <a:ea typeface="+mn-ea"/>
                          <a:cs typeface="Arial" pitchFamily="34" charset="0"/>
                        </a:rPr>
                        <a:t>EMNİYET  ŞEHİT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291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TSK  GAZİ</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921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EMNİYET GAZİ</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125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Yardım Alan Gazi Sayısı (TSK+EMNİYET)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6</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387114363"/>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Yardım Alan Şehit Ailesi Sayısı (TSK+EMNİYET)</a:t>
                      </a: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4</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342381548"/>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Sosyo-</a:t>
                      </a:r>
                      <a:r>
                        <a:rPr lang="tr-TR" sz="1200" b="1" i="0" u="none" strike="noStrike" baseline="0" dirty="0">
                          <a:solidFill>
                            <a:srgbClr val="14213D"/>
                          </a:solidFill>
                          <a:latin typeface="Calibri" panose="020F0502020204030204" pitchFamily="34" charset="0"/>
                          <a:cs typeface="Arial" pitchFamily="34" charset="0"/>
                        </a:rPr>
                        <a:t>Ekonomik Destek (SED) Bağlanan 15 Temmuz Gazi Sayısı</a:t>
                      </a:r>
                      <a:endParaRPr lang="tr-TR" sz="1200" b="1" i="0" u="none" strike="noStrike" dirty="0">
                        <a:solidFill>
                          <a:srgbClr val="14213D"/>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401126480"/>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14213D"/>
                          </a:solidFill>
                          <a:latin typeface="Calibri" panose="020F0502020204030204" pitchFamily="34" charset="0"/>
                          <a:cs typeface="Arial" pitchFamily="34" charset="0"/>
                        </a:rPr>
                        <a:t>Sosyo-Ekonomik  Destek (SED) Bağlanan</a:t>
                      </a:r>
                      <a:r>
                        <a:rPr lang="tr-TR" sz="1200" b="1" i="0" u="none" strike="noStrike" baseline="0" dirty="0">
                          <a:solidFill>
                            <a:srgbClr val="14213D"/>
                          </a:solidFill>
                          <a:latin typeface="Calibri" panose="020F0502020204030204" pitchFamily="34" charset="0"/>
                          <a:cs typeface="Arial" pitchFamily="34" charset="0"/>
                        </a:rPr>
                        <a:t> 15 Temmuz Şehit Ailesi Sayısı</a:t>
                      </a:r>
                      <a:endParaRPr lang="tr-TR" sz="1200" b="1" i="0" u="none" strike="noStrike" dirty="0">
                        <a:solidFill>
                          <a:srgbClr val="14213D"/>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1</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57910627"/>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baseline="0" dirty="0">
                          <a:solidFill>
                            <a:schemeClr val="tx1"/>
                          </a:solidFill>
                          <a:latin typeface="Calibri" panose="020F0502020204030204" pitchFamily="34" charset="0"/>
                          <a:cs typeface="Arial" pitchFamily="34" charset="0"/>
                        </a:rPr>
                        <a:t>15 Temmuz Gazi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992</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918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baseline="0" dirty="0">
                          <a:solidFill>
                            <a:schemeClr val="tx1"/>
                          </a:solidFill>
                          <a:latin typeface="Calibri" panose="020F0502020204030204" pitchFamily="34" charset="0"/>
                          <a:cs typeface="Arial" pitchFamily="34" charset="0"/>
                        </a:rPr>
                        <a:t>15 Temmuz Şehit Sayısı</a:t>
                      </a:r>
                      <a:endParaRPr lang="tr-TR" sz="1200" b="1" i="0" u="none" strike="noStrike" dirty="0">
                        <a:solidFill>
                          <a:schemeClr val="tx1"/>
                        </a:solidFill>
                        <a:latin typeface="Calibri" panose="020F0502020204030204" pitchFamily="34" charset="0"/>
                        <a:cs typeface="Arial" pitchFamily="34" charset="0"/>
                      </a:endParaRPr>
                    </a:p>
                  </a:txBody>
                  <a:tcPr marL="74295" marR="74295" marT="37148" marB="37148"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85</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739" marR="7739" marT="7739"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5" name="Dikdörtgen 4"/>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SOSYAL HİZMETLER</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Metin kutusu 5"/>
          <p:cNvSpPr txBox="1"/>
          <p:nvPr/>
        </p:nvSpPr>
        <p:spPr>
          <a:xfrm>
            <a:off x="67241" y="9185775"/>
            <a:ext cx="60535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NOT: Şehit yakınları ve gazi sayıları, adres değişiklikleri ve vefatlar sebebiyle değişebilmektedir</a:t>
            </a:r>
            <a:r>
              <a:rPr kumimoji="0" lang="tr-TR" sz="1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Slayt Numarası Yer Tutucusu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10190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tr-TR" sz="2800" b="1" i="1" dirty="0" smtClean="0">
                <a:solidFill>
                  <a:prstClr val="white"/>
                </a:solidFill>
                <a:latin typeface="Calibri" panose="020F0502020204030204" pitchFamily="34" charset="0"/>
              </a:rPr>
              <a:t>KÜLÜR ve TURİZM</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ext uri="{D42A27DB-BD31-4B8C-83A1-F6EECF244321}">
                <p14:modId xmlns:p14="http://schemas.microsoft.com/office/powerpoint/2010/main" val="4244543256"/>
              </p:ext>
            </p:extLst>
          </p:nvPr>
        </p:nvGraphicFramePr>
        <p:xfrm>
          <a:off x="172279" y="821633"/>
          <a:ext cx="6586330" cy="2398644"/>
        </p:xfrm>
        <a:graphic>
          <a:graphicData uri="http://schemas.openxmlformats.org/drawingml/2006/table">
            <a:tbl>
              <a:tblPr>
                <a:effectLst>
                  <a:outerShdw blurRad="50800" dist="38100" dir="5400000" algn="t" rotWithShape="0">
                    <a:prstClr val="black">
                      <a:alpha val="40000"/>
                    </a:prstClr>
                  </a:outerShdw>
                </a:effectLst>
              </a:tblPr>
              <a:tblGrid>
                <a:gridCol w="3056494">
                  <a:extLst>
                    <a:ext uri="{9D8B030D-6E8A-4147-A177-3AD203B41FA5}">
                      <a16:colId xmlns:a16="http://schemas.microsoft.com/office/drawing/2014/main" val="20000"/>
                    </a:ext>
                  </a:extLst>
                </a:gridCol>
                <a:gridCol w="3529836">
                  <a:extLst>
                    <a:ext uri="{9D8B030D-6E8A-4147-A177-3AD203B41FA5}">
                      <a16:colId xmlns:a16="http://schemas.microsoft.com/office/drawing/2014/main" val="20001"/>
                    </a:ext>
                  </a:extLst>
                </a:gridCol>
              </a:tblGrid>
              <a:tr h="30559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TARİHİ DEĞERE SAHİP YERLER</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SAYISI</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0000"/>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SARAY*</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28</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1"/>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MEDRESE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90</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2"/>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MÜZE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101</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3"/>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CAMİ**</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519</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4"/>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KİLİSE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164</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5"/>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SİNEGOG</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19</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6"/>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TÜRBE***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199 </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7"/>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ÇEŞME</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595</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8"/>
                  </a:ext>
                </a:extLst>
              </a:tr>
              <a:tr h="232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HAMAM</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93</a:t>
                      </a: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9"/>
                  </a:ext>
                </a:extLst>
              </a:tr>
            </a:tbl>
          </a:graphicData>
        </a:graphic>
      </p:graphicFrame>
      <p:sp>
        <p:nvSpPr>
          <p:cNvPr id="7" name="Slayt Numarası Yer Tutucusu 6"/>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Dikdörtgen 5"/>
          <p:cNvSpPr/>
          <p:nvPr/>
        </p:nvSpPr>
        <p:spPr>
          <a:xfrm>
            <a:off x="142130" y="3221552"/>
            <a:ext cx="6715870" cy="523220"/>
          </a:xfrm>
          <a:prstGeom prst="rect">
            <a:avLst/>
          </a:prstGeom>
          <a:solidFill>
            <a:srgbClr val="2F4858">
              <a:alpha val="75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tr-TR" sz="900" b="0" i="0" u="none" strike="noStrike" kern="1200" cap="none" spc="0" normalizeH="0" baseline="0" noProof="0" dirty="0">
                <a:ln>
                  <a:noFill/>
                </a:ln>
                <a:solidFill>
                  <a:prstClr val="white"/>
                </a:solidFill>
                <a:effectLst/>
                <a:uLnTx/>
                <a:uFillTx/>
                <a:latin typeface="Calibri" panose="020F0502020204030204"/>
                <a:ea typeface="+mn-ea"/>
                <a:cs typeface="+mn-cs"/>
              </a:rPr>
              <a:t>Milli Saraylar İdaresi Başkanlığına Bağlı Saray sayısı 4’tür.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white"/>
                </a:solidFill>
                <a:effectLst/>
                <a:uLnTx/>
                <a:uFillTx/>
                <a:latin typeface="Calibri" panose="020F0502020204030204"/>
                <a:ea typeface="+mn-ea"/>
                <a:cs typeface="+mn-cs"/>
              </a:rPr>
              <a:t>** Tarihi Turistik Camiler ile Selatin Camilerin toplam sayısıdır. İstanbul genelindeki toplam Cami sayısı </a:t>
            </a:r>
            <a:r>
              <a:rPr kumimoji="0" lang="tr-TR" sz="900" b="0" i="0" u="none" strike="noStrike" kern="1200" cap="none" spc="0" normalizeH="0" baseline="0" noProof="0" dirty="0" smtClean="0">
                <a:ln>
                  <a:noFill/>
                </a:ln>
                <a:solidFill>
                  <a:prstClr val="white"/>
                </a:solidFill>
                <a:effectLst/>
                <a:uLnTx/>
                <a:uFillTx/>
                <a:latin typeface="Calibri" panose="020F0502020204030204"/>
                <a:ea typeface="+mn-ea"/>
                <a:cs typeface="+mn-cs"/>
              </a:rPr>
              <a:t>3.495’tır</a:t>
            </a:r>
            <a:r>
              <a:rPr kumimoji="0" lang="tr-TR" sz="9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900" b="0" i="0" u="none" strike="noStrike" kern="1200" cap="none" spc="0" normalizeH="0" baseline="0" noProof="0" dirty="0">
                <a:ln>
                  <a:noFill/>
                </a:ln>
                <a:solidFill>
                  <a:prstClr val="white"/>
                </a:solidFill>
                <a:effectLst/>
                <a:uLnTx/>
                <a:uFillTx/>
                <a:latin typeface="Calibri" panose="020F0502020204030204"/>
                <a:ea typeface="+mn-ea"/>
                <a:cs typeface="+mn-cs"/>
              </a:rPr>
              <a:t>*** 124 Adedi Kültür ve Turizm Bakanlığına bağlıdır.</a:t>
            </a:r>
          </a:p>
        </p:txBody>
      </p:sp>
      <p:graphicFrame>
        <p:nvGraphicFramePr>
          <p:cNvPr id="8" name="4 Tablo"/>
          <p:cNvGraphicFramePr>
            <a:graphicFrameLocks noGrp="1"/>
          </p:cNvGraphicFramePr>
          <p:nvPr>
            <p:extLst>
              <p:ext uri="{D42A27DB-BD31-4B8C-83A1-F6EECF244321}">
                <p14:modId xmlns:p14="http://schemas.microsoft.com/office/powerpoint/2010/main" val="687592573"/>
              </p:ext>
            </p:extLst>
          </p:nvPr>
        </p:nvGraphicFramePr>
        <p:xfrm>
          <a:off x="136461" y="3790945"/>
          <a:ext cx="6589018" cy="5630961"/>
        </p:xfrm>
        <a:graphic>
          <a:graphicData uri="http://schemas.openxmlformats.org/drawingml/2006/table">
            <a:tbl>
              <a:tblPr/>
              <a:tblGrid>
                <a:gridCol w="2553731">
                  <a:extLst>
                    <a:ext uri="{9D8B030D-6E8A-4147-A177-3AD203B41FA5}">
                      <a16:colId xmlns:a16="http://schemas.microsoft.com/office/drawing/2014/main" val="20000"/>
                    </a:ext>
                  </a:extLst>
                </a:gridCol>
                <a:gridCol w="861391">
                  <a:extLst>
                    <a:ext uri="{9D8B030D-6E8A-4147-A177-3AD203B41FA5}">
                      <a16:colId xmlns:a16="http://schemas.microsoft.com/office/drawing/2014/main" val="20001"/>
                    </a:ext>
                  </a:extLst>
                </a:gridCol>
                <a:gridCol w="3173896">
                  <a:extLst>
                    <a:ext uri="{9D8B030D-6E8A-4147-A177-3AD203B41FA5}">
                      <a16:colId xmlns:a16="http://schemas.microsoft.com/office/drawing/2014/main" val="20002"/>
                    </a:ext>
                  </a:extLst>
                </a:gridCol>
              </a:tblGrid>
              <a:tr h="265779">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KÜLTÜREL KURUM</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AÇIKLAMA</a:t>
                      </a:r>
                    </a:p>
                  </a:txBody>
                  <a:tcPr marL="25004" marR="25004" marT="20250" marB="2025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669686">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KÜTÜPHANE</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3.468</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r>
                        <a:rPr lang="tr-TR" sz="1200" b="0" dirty="0">
                          <a:solidFill>
                            <a:schemeClr val="tx1"/>
                          </a:solidFill>
                          <a:latin typeface="Calibri" panose="020F0502020204030204" pitchFamily="34" charset="0"/>
                          <a:ea typeface="Times New Roman"/>
                          <a:cs typeface="Arial" pitchFamily="34" charset="0"/>
                        </a:rPr>
                        <a:t>Kültür ve Turizm Bakanlığına ve Diğer Kurumlara Bağlı İldeki Toplam Kütüphane </a:t>
                      </a:r>
                      <a:r>
                        <a:rPr lang="tr-TR" sz="1200" b="0" dirty="0" smtClean="0">
                          <a:solidFill>
                            <a:schemeClr val="tx1"/>
                          </a:solidFill>
                          <a:latin typeface="Calibri" panose="020F0502020204030204" pitchFamily="34" charset="0"/>
                          <a:ea typeface="Times New Roman"/>
                          <a:cs typeface="Arial" pitchFamily="34" charset="0"/>
                        </a:rPr>
                        <a:t>Sayısıdır. İlde</a:t>
                      </a:r>
                      <a:r>
                        <a:rPr lang="tr-TR" sz="1200" b="0" baseline="0" dirty="0" smtClean="0">
                          <a:solidFill>
                            <a:schemeClr val="tx1"/>
                          </a:solidFill>
                          <a:latin typeface="Calibri" panose="020F0502020204030204" pitchFamily="34" charset="0"/>
                          <a:ea typeface="Times New Roman"/>
                          <a:cs typeface="Arial" pitchFamily="34" charset="0"/>
                        </a:rPr>
                        <a:t> </a:t>
                      </a:r>
                      <a:r>
                        <a:rPr lang="tr-TR" sz="1200" b="1" dirty="0" smtClean="0">
                          <a:solidFill>
                            <a:schemeClr val="tx1"/>
                          </a:solidFill>
                          <a:latin typeface="Calibri" panose="020F0502020204030204" pitchFamily="34" charset="0"/>
                          <a:ea typeface="Times New Roman"/>
                          <a:cs typeface="Arial" pitchFamily="34" charset="0"/>
                        </a:rPr>
                        <a:t>3.344 okul kütüphanesi </a:t>
                      </a:r>
                      <a:r>
                        <a:rPr lang="tr-TR" sz="1200" b="0" dirty="0" smtClean="0">
                          <a:solidFill>
                            <a:schemeClr val="tx1"/>
                          </a:solidFill>
                          <a:latin typeface="Calibri" panose="020F0502020204030204" pitchFamily="34" charset="0"/>
                          <a:ea typeface="Times New Roman"/>
                          <a:cs typeface="Arial" pitchFamily="34" charset="0"/>
                        </a:rPr>
                        <a:t>ve </a:t>
                      </a:r>
                      <a:r>
                        <a:rPr lang="tr-TR" sz="1200" b="1" dirty="0" smtClean="0">
                          <a:solidFill>
                            <a:schemeClr val="tx1"/>
                          </a:solidFill>
                          <a:latin typeface="Calibri" panose="020F0502020204030204" pitchFamily="34" charset="0"/>
                          <a:ea typeface="Times New Roman"/>
                          <a:cs typeface="Arial" pitchFamily="34" charset="0"/>
                        </a:rPr>
                        <a:t>55 üniversite kütüphanes</a:t>
                      </a:r>
                      <a:r>
                        <a:rPr lang="tr-TR" sz="1200" b="0" dirty="0" smtClean="0">
                          <a:solidFill>
                            <a:schemeClr val="tx1"/>
                          </a:solidFill>
                          <a:latin typeface="Calibri" panose="020F0502020204030204" pitchFamily="34" charset="0"/>
                          <a:ea typeface="Times New Roman"/>
                          <a:cs typeface="Arial" pitchFamily="34" charset="0"/>
                        </a:rPr>
                        <a:t>i bulunmaktadır.</a:t>
                      </a: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366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KÜLTÜR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189</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366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FUAR VE KONGRE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8</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4839">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KONSER SALONU VE GÖSTERİ MERKEZİ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a:solidFill>
                            <a:schemeClr val="tx1"/>
                          </a:solidFill>
                          <a:latin typeface="Calibri" panose="020F0502020204030204" pitchFamily="34" charset="0"/>
                          <a:ea typeface="Times New Roman"/>
                          <a:cs typeface="Arial" pitchFamily="34" charset="0"/>
                        </a:rPr>
                        <a:t>71</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1366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SİNEMA(Salon)</a:t>
                      </a:r>
                      <a:endParaRPr lang="tr-TR" sz="1200" b="1" baseline="30000"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699</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rowSpan="2">
                  <a:txBody>
                    <a:bodyPr/>
                    <a:lstStyle/>
                    <a:p>
                      <a:pPr algn="l">
                        <a:spcAft>
                          <a:spcPts val="0"/>
                        </a:spcAft>
                      </a:pPr>
                      <a:r>
                        <a:rPr lang="tr-TR" sz="1200" b="0" dirty="0">
                          <a:solidFill>
                            <a:schemeClr val="tx1"/>
                          </a:solidFill>
                          <a:latin typeface="Calibri" panose="020F0502020204030204" pitchFamily="34" charset="0"/>
                          <a:ea typeface="Times New Roman"/>
                          <a:cs typeface="Arial" pitchFamily="34" charset="0"/>
                        </a:rPr>
                        <a:t>Veriler </a:t>
                      </a:r>
                      <a:r>
                        <a:rPr lang="tr-TR" sz="1200" b="0" dirty="0" err="1">
                          <a:solidFill>
                            <a:schemeClr val="tx1"/>
                          </a:solidFill>
                          <a:latin typeface="Calibri" panose="020F0502020204030204" pitchFamily="34" charset="0"/>
                          <a:ea typeface="Times New Roman"/>
                          <a:cs typeface="Arial" pitchFamily="34" charset="0"/>
                        </a:rPr>
                        <a:t>TÜİK’ten</a:t>
                      </a:r>
                      <a:r>
                        <a:rPr lang="tr-TR" sz="1200" b="0" dirty="0">
                          <a:solidFill>
                            <a:schemeClr val="tx1"/>
                          </a:solidFill>
                          <a:latin typeface="Calibri" panose="020F0502020204030204" pitchFamily="34" charset="0"/>
                          <a:ea typeface="Times New Roman"/>
                          <a:cs typeface="Arial" pitchFamily="34" charset="0"/>
                        </a:rPr>
                        <a:t> alınmıştır </a:t>
                      </a:r>
                      <a:r>
                        <a:rPr lang="tr-TR" sz="1200" b="0" dirty="0" smtClean="0">
                          <a:solidFill>
                            <a:schemeClr val="tx1"/>
                          </a:solidFill>
                          <a:latin typeface="Calibri" panose="020F0502020204030204" pitchFamily="34" charset="0"/>
                          <a:ea typeface="Times New Roman"/>
                          <a:cs typeface="Arial" pitchFamily="34" charset="0"/>
                        </a:rPr>
                        <a:t>2021 </a:t>
                      </a:r>
                      <a:r>
                        <a:rPr lang="tr-TR" sz="1200" b="0" dirty="0">
                          <a:solidFill>
                            <a:schemeClr val="tx1"/>
                          </a:solidFill>
                          <a:latin typeface="Calibri" panose="020F0502020204030204" pitchFamily="34" charset="0"/>
                          <a:ea typeface="Times New Roman"/>
                          <a:cs typeface="Arial" pitchFamily="34" charset="0"/>
                        </a:rPr>
                        <a:t>yılı verileri </a:t>
                      </a:r>
                      <a:r>
                        <a:rPr lang="tr-TR" sz="1200" b="0" dirty="0" smtClean="0">
                          <a:solidFill>
                            <a:schemeClr val="tx1"/>
                          </a:solidFill>
                          <a:latin typeface="Calibri" panose="020F0502020204030204" pitchFamily="34" charset="0"/>
                          <a:ea typeface="Times New Roman"/>
                          <a:cs typeface="Arial" pitchFamily="34" charset="0"/>
                        </a:rPr>
                        <a:t>esas alınmış</a:t>
                      </a:r>
                      <a:r>
                        <a:rPr lang="tr-TR" sz="1200" b="0" baseline="0" dirty="0" smtClean="0">
                          <a:solidFill>
                            <a:schemeClr val="tx1"/>
                          </a:solidFill>
                          <a:latin typeface="Calibri" panose="020F0502020204030204" pitchFamily="34" charset="0"/>
                          <a:ea typeface="Times New Roman"/>
                          <a:cs typeface="Arial" pitchFamily="34" charset="0"/>
                        </a:rPr>
                        <a:t> olup, 2022 bilgileri </a:t>
                      </a:r>
                      <a:r>
                        <a:rPr lang="tr-TR" sz="1200" b="0" dirty="0" smtClean="0">
                          <a:solidFill>
                            <a:schemeClr val="tx1"/>
                          </a:solidFill>
                          <a:latin typeface="Calibri" panose="020F0502020204030204" pitchFamily="34" charset="0"/>
                          <a:ea typeface="Times New Roman"/>
                          <a:cs typeface="Arial" pitchFamily="34" charset="0"/>
                        </a:rPr>
                        <a:t>Haziran 2023</a:t>
                      </a:r>
                    </a:p>
                    <a:p>
                      <a:pPr algn="l">
                        <a:spcAft>
                          <a:spcPts val="0"/>
                        </a:spcAft>
                      </a:pPr>
                      <a:r>
                        <a:rPr lang="tr-TR" sz="1200" b="0" dirty="0" smtClean="0">
                          <a:solidFill>
                            <a:schemeClr val="tx1"/>
                          </a:solidFill>
                          <a:latin typeface="Calibri" panose="020F0502020204030204" pitchFamily="34" charset="0"/>
                          <a:ea typeface="Times New Roman"/>
                          <a:cs typeface="Arial" pitchFamily="34" charset="0"/>
                        </a:rPr>
                        <a:t>tarihinde açıklanacaktır</a:t>
                      </a:r>
                      <a:r>
                        <a:rPr lang="tr-TR" sz="1200" b="0" dirty="0">
                          <a:solidFill>
                            <a:schemeClr val="tx1"/>
                          </a:solidFill>
                          <a:latin typeface="Calibri" panose="020F0502020204030204" pitchFamily="34" charset="0"/>
                          <a:ea typeface="Times New Roman"/>
                          <a:cs typeface="Arial" pitchFamily="34" charset="0"/>
                        </a:rPr>
                        <a:t>.</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88601">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TİYATRO</a:t>
                      </a:r>
                      <a:r>
                        <a:rPr lang="tr-TR" sz="1200" b="1" baseline="0" dirty="0">
                          <a:solidFill>
                            <a:srgbClr val="14213D"/>
                          </a:solidFill>
                          <a:latin typeface="Calibri" panose="020F0502020204030204" pitchFamily="34" charset="0"/>
                          <a:ea typeface="Times New Roman"/>
                          <a:cs typeface="Arial" pitchFamily="34" charset="0"/>
                        </a:rPr>
                        <a:t> (Devlet + Özel sahne)</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110</a:t>
                      </a:r>
                      <a:endParaRPr lang="tr-TR" sz="1200" b="1" baseline="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algn="l">
                        <a:spcAft>
                          <a:spcPts val="0"/>
                        </a:spcAft>
                      </a:pPr>
                      <a:endParaRPr lang="tr-TR" sz="1400" b="1" baseline="0" dirty="0">
                        <a:solidFill>
                          <a:schemeClr val="tx1"/>
                        </a:solidFill>
                        <a:latin typeface="Calibri" panose="020F0502020204030204" pitchFamily="34" charset="0"/>
                        <a:ea typeface="Times New Roman"/>
                        <a:cs typeface="Arial" pitchFamily="34" charset="0"/>
                      </a:endParaRPr>
                    </a:p>
                  </a:txBody>
                  <a:tcPr marL="38576" marR="38576"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1366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SANAT GALERİLERİ –ETKİNLİĞİ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102</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r>
                        <a:rPr lang="tr-TR" sz="1200" b="0" dirty="0">
                          <a:solidFill>
                            <a:schemeClr val="tx1"/>
                          </a:solidFill>
                          <a:latin typeface="Calibri" panose="020F0502020204030204" pitchFamily="34" charset="0"/>
                          <a:ea typeface="Times New Roman"/>
                          <a:cs typeface="Arial" pitchFamily="34" charset="0"/>
                        </a:rPr>
                        <a:t>Sanat Galerisi sayısıdır.</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3864">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MATBAA</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4.699</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rowSpan="5">
                  <a:txBody>
                    <a:bodyPr/>
                    <a:lstStyle/>
                    <a:p>
                      <a:pPr algn="l">
                        <a:spcAft>
                          <a:spcPts val="0"/>
                        </a:spcAft>
                      </a:pPr>
                      <a:r>
                        <a:rPr lang="tr-TR" sz="1200" b="0" dirty="0" smtClean="0">
                          <a:solidFill>
                            <a:schemeClr val="tx1"/>
                          </a:solidFill>
                          <a:latin typeface="Calibri" panose="020F0502020204030204" pitchFamily="34" charset="0"/>
                          <a:ea typeface="Times New Roman"/>
                          <a:cs typeface="Arial" pitchFamily="34" charset="0"/>
                        </a:rPr>
                        <a:t>İl Basın ve Halkla İlişkiler Müdürlüğünün 2022 yılı</a:t>
                      </a:r>
                      <a:r>
                        <a:rPr lang="tr-TR" sz="1200" b="0" baseline="0" dirty="0" smtClean="0">
                          <a:solidFill>
                            <a:schemeClr val="tx1"/>
                          </a:solidFill>
                          <a:latin typeface="Calibri" panose="020F0502020204030204" pitchFamily="34" charset="0"/>
                          <a:ea typeface="Times New Roman"/>
                          <a:cs typeface="Arial" pitchFamily="34" charset="0"/>
                        </a:rPr>
                        <a:t> verileridir.</a:t>
                      </a:r>
                      <a:endParaRPr lang="tr-TR" sz="1200" b="0" dirty="0" smtClean="0">
                        <a:solidFill>
                          <a:schemeClr val="tx1"/>
                        </a:solidFill>
                        <a:latin typeface="Calibri" panose="020F0502020204030204" pitchFamily="34" charset="0"/>
                        <a:ea typeface="Times New Roman"/>
                        <a:cs typeface="Arial" pitchFamily="34" charset="0"/>
                      </a:endParaRPr>
                    </a:p>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13663">
                <a:tc>
                  <a:txBody>
                    <a:bodyPr/>
                    <a:lstStyle/>
                    <a:p>
                      <a:pPr algn="l">
                        <a:spcAft>
                          <a:spcPts val="0"/>
                        </a:spcAft>
                      </a:pPr>
                      <a:r>
                        <a:rPr lang="tr-TR" sz="1200" b="1" dirty="0" smtClean="0">
                          <a:solidFill>
                            <a:srgbClr val="14213D"/>
                          </a:solidFill>
                          <a:latin typeface="Calibri" panose="020F0502020204030204" pitchFamily="34" charset="0"/>
                          <a:ea typeface="Times New Roman"/>
                          <a:cs typeface="Arial" pitchFamily="34" charset="0"/>
                        </a:rPr>
                        <a:t>ULUSAL ve YEREL GAZETELER</a:t>
                      </a:r>
                      <a:r>
                        <a:rPr lang="tr-TR" sz="1200" b="1" baseline="0" dirty="0" smtClean="0">
                          <a:solidFill>
                            <a:srgbClr val="14213D"/>
                          </a:solidFill>
                          <a:latin typeface="Calibri" panose="020F0502020204030204" pitchFamily="34" charset="0"/>
                          <a:ea typeface="Times New Roman"/>
                          <a:cs typeface="Arial" pitchFamily="34" charset="0"/>
                        </a:rPr>
                        <a:t> </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275</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13663">
                <a:tc>
                  <a:txBody>
                    <a:bodyPr/>
                    <a:lstStyle/>
                    <a:p>
                      <a:pPr algn="l">
                        <a:spcAft>
                          <a:spcPts val="0"/>
                        </a:spcAft>
                      </a:pPr>
                      <a:r>
                        <a:rPr lang="tr-TR" sz="1200" b="1" dirty="0" smtClean="0">
                          <a:solidFill>
                            <a:srgbClr val="14213D"/>
                          </a:solidFill>
                          <a:latin typeface="Calibri" panose="020F0502020204030204" pitchFamily="34" charset="0"/>
                          <a:ea typeface="Times New Roman"/>
                          <a:cs typeface="Arial" pitchFamily="34" charset="0"/>
                        </a:rPr>
                        <a:t>ULUSAL</a:t>
                      </a:r>
                      <a:r>
                        <a:rPr lang="tr-TR" sz="1200" b="1" baseline="0" dirty="0" smtClean="0">
                          <a:solidFill>
                            <a:srgbClr val="14213D"/>
                          </a:solidFill>
                          <a:latin typeface="Calibri" panose="020F0502020204030204" pitchFamily="34" charset="0"/>
                          <a:ea typeface="Times New Roman"/>
                          <a:cs typeface="Arial" pitchFamily="34" charset="0"/>
                        </a:rPr>
                        <a:t> ve YEREL DERGİLER</a:t>
                      </a:r>
                      <a:endParaRPr lang="tr-TR" sz="1200" b="1" dirty="0">
                        <a:solidFill>
                          <a:srgbClr val="14213D"/>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273</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algn="l">
                        <a:spcAft>
                          <a:spcPts val="0"/>
                        </a:spcAft>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55890603"/>
                  </a:ext>
                </a:extLst>
              </a:tr>
              <a:tr h="21366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TELEVİZYON KANALI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smtClean="0">
                          <a:solidFill>
                            <a:schemeClr val="tx1"/>
                          </a:solidFill>
                          <a:latin typeface="Calibri" panose="020F0502020204030204" pitchFamily="34" charset="0"/>
                          <a:ea typeface="Times New Roman"/>
                          <a:cs typeface="Arial" pitchFamily="34" charset="0"/>
                        </a:rPr>
                        <a:t>35</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71406">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RADYO KANALI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chemeClr val="tx1"/>
                          </a:solidFill>
                          <a:latin typeface="Calibri" panose="020F0502020204030204" pitchFamily="34" charset="0"/>
                          <a:ea typeface="Times New Roman"/>
                          <a:cs typeface="Arial" pitchFamily="34" charset="0"/>
                        </a:rPr>
                        <a:t>124</a:t>
                      </a: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34843">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BASIN KARTI SAHİBİ BASIN MENSUBU SAYISI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rgbClr val="2F4858"/>
                          </a:solidFill>
                          <a:latin typeface="Calibri" panose="020F0502020204030204" pitchFamily="34" charset="0"/>
                          <a:ea typeface="Times New Roman"/>
                          <a:cs typeface="Arial" pitchFamily="34" charset="0"/>
                        </a:rPr>
                        <a:t>3.211</a:t>
                      </a:r>
                      <a:endParaRPr lang="tr-TR" sz="1200" b="1" dirty="0">
                        <a:solidFill>
                          <a:srgbClr val="2F4858"/>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b="0" dirty="0">
                          <a:solidFill>
                            <a:schemeClr val="tx1"/>
                          </a:solidFill>
                          <a:latin typeface="Calibri" panose="020F0502020204030204" pitchFamily="34" charset="0"/>
                          <a:ea typeface="Times New Roman"/>
                          <a:cs typeface="Arial" pitchFamily="34" charset="0"/>
                        </a:rPr>
                        <a:t>CB İletişim Başkanlığı İstanbul Bölge </a:t>
                      </a:r>
                      <a:r>
                        <a:rPr lang="tr-TR" sz="1200" b="0" dirty="0" smtClean="0">
                          <a:solidFill>
                            <a:schemeClr val="tx1"/>
                          </a:solidFill>
                          <a:latin typeface="Calibri" panose="020F0502020204030204" pitchFamily="34" charset="0"/>
                          <a:ea typeface="Times New Roman"/>
                          <a:cs typeface="Arial" pitchFamily="34" charset="0"/>
                        </a:rPr>
                        <a:t>Müdürlüğünün 2022 </a:t>
                      </a:r>
                      <a:r>
                        <a:rPr lang="tr-TR" sz="1200" b="0" dirty="0">
                          <a:solidFill>
                            <a:schemeClr val="tx1"/>
                          </a:solidFill>
                          <a:latin typeface="Calibri" panose="020F0502020204030204" pitchFamily="34" charset="0"/>
                          <a:ea typeface="Times New Roman"/>
                          <a:cs typeface="Arial" pitchFamily="34" charset="0"/>
                        </a:rPr>
                        <a:t>yılı  verileridir</a:t>
                      </a:r>
                      <a:r>
                        <a:rPr lang="tr-TR" sz="1200" b="0" dirty="0" smtClean="0">
                          <a:solidFill>
                            <a:schemeClr val="tx1"/>
                          </a:solidFill>
                          <a:latin typeface="Calibri" panose="020F0502020204030204" pitchFamily="34" charset="0"/>
                          <a:ea typeface="Times New Roman"/>
                          <a:cs typeface="Arial" pitchFamily="34" charset="0"/>
                        </a:rPr>
                        <a:t>.(Türkiye geneli basın kartı sahibi basın mensubu sayısı 11.144</a:t>
                      </a:r>
                      <a:r>
                        <a:rPr lang="tr-TR" sz="1200" b="0" baseline="0" dirty="0" smtClean="0">
                          <a:solidFill>
                            <a:schemeClr val="tx1"/>
                          </a:solidFill>
                          <a:latin typeface="Calibri" panose="020F0502020204030204" pitchFamily="34" charset="0"/>
                          <a:ea typeface="Times New Roman"/>
                          <a:cs typeface="Arial" pitchFamily="34" charset="0"/>
                        </a:rPr>
                        <a:t> iken, </a:t>
                      </a:r>
                      <a:r>
                        <a:rPr lang="tr-TR" sz="1200" b="0" dirty="0" smtClean="0">
                          <a:solidFill>
                            <a:schemeClr val="tx1"/>
                          </a:solidFill>
                          <a:latin typeface="Calibri" panose="020F0502020204030204" pitchFamily="34" charset="0"/>
                          <a:ea typeface="Times New Roman"/>
                          <a:cs typeface="Arial" pitchFamily="34" charset="0"/>
                        </a:rPr>
                        <a:t> İstanbul’un</a:t>
                      </a:r>
                      <a:r>
                        <a:rPr lang="tr-TR" sz="1200" b="0" baseline="0" dirty="0" smtClean="0">
                          <a:solidFill>
                            <a:schemeClr val="tx1"/>
                          </a:solidFill>
                          <a:latin typeface="Calibri" panose="020F0502020204030204" pitchFamily="34" charset="0"/>
                          <a:ea typeface="Times New Roman"/>
                          <a:cs typeface="Arial" pitchFamily="34" charset="0"/>
                        </a:rPr>
                        <a:t> payı </a:t>
                      </a:r>
                      <a:r>
                        <a:rPr lang="tr-TR" sz="1200" b="0" dirty="0" smtClean="0">
                          <a:solidFill>
                            <a:schemeClr val="tx1"/>
                          </a:solidFill>
                          <a:latin typeface="Calibri" panose="020F0502020204030204" pitchFamily="34" charset="0"/>
                          <a:ea typeface="Times New Roman"/>
                          <a:cs typeface="Arial" pitchFamily="34" charset="0"/>
                        </a:rPr>
                        <a:t>%29 seviyesindedir.)</a:t>
                      </a:r>
                      <a:endParaRPr lang="tr-TR" sz="1200" b="0" dirty="0">
                        <a:solidFill>
                          <a:schemeClr val="tx1"/>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1658529"/>
                  </a:ext>
                </a:extLst>
              </a:tr>
              <a:tr h="385541">
                <a:tc>
                  <a:txBody>
                    <a:bodyPr/>
                    <a:lstStyle/>
                    <a:p>
                      <a:pPr algn="l">
                        <a:spcAft>
                          <a:spcPts val="0"/>
                        </a:spcAft>
                      </a:pPr>
                      <a:r>
                        <a:rPr lang="tr-TR" sz="1200" b="1" dirty="0">
                          <a:solidFill>
                            <a:srgbClr val="14213D"/>
                          </a:solidFill>
                          <a:latin typeface="Calibri" panose="020F0502020204030204" pitchFamily="34" charset="0"/>
                          <a:ea typeface="Times New Roman"/>
                          <a:cs typeface="Arial" pitchFamily="34" charset="0"/>
                        </a:rPr>
                        <a:t>KURULAN BASIN MERKEZİ VE BASIN MASASI SAYISI</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tr-TR" sz="1200" b="1" dirty="0" smtClean="0">
                          <a:solidFill>
                            <a:srgbClr val="2F4858"/>
                          </a:solidFill>
                          <a:latin typeface="Calibri" panose="020F0502020204030204" pitchFamily="34" charset="0"/>
                          <a:ea typeface="Times New Roman"/>
                          <a:cs typeface="Arial" pitchFamily="34" charset="0"/>
                        </a:rPr>
                        <a:t>3</a:t>
                      </a:r>
                      <a:endParaRPr lang="tr-TR" sz="1200" b="1" dirty="0">
                        <a:solidFill>
                          <a:srgbClr val="2F4858"/>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tr-TR" sz="1200" b="1" dirty="0">
                        <a:solidFill>
                          <a:schemeClr val="tx1"/>
                        </a:solidFill>
                        <a:latin typeface="Calibri" panose="020F0502020204030204" pitchFamily="34" charset="0"/>
                        <a:ea typeface="Times New Roman"/>
                        <a:cs typeface="Arial" pitchFamily="34" charset="0"/>
                      </a:endParaRPr>
                    </a:p>
                  </a:txBody>
                  <a:tcPr marL="38576" marR="38576" marT="0"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501262"/>
                  </a:ext>
                </a:extLst>
              </a:tr>
              <a:tr h="1205867">
                <a:tc>
                  <a:txBody>
                    <a:bodyPr/>
                    <a:lstStyle/>
                    <a:p>
                      <a:pPr marL="0" algn="l" defTabSz="685800" rtl="0" eaLnBrk="1" latinLnBrk="0" hangingPunct="1">
                        <a:spcAft>
                          <a:spcPts val="0"/>
                        </a:spcAft>
                      </a:pPr>
                      <a:r>
                        <a:rPr lang="tr-TR" sz="1200" b="1" kern="1200" dirty="0">
                          <a:solidFill>
                            <a:srgbClr val="14213D"/>
                          </a:solidFill>
                          <a:latin typeface="Calibri" panose="020F0502020204030204" pitchFamily="34" charset="0"/>
                          <a:ea typeface="Times New Roman"/>
                          <a:cs typeface="Arial" pitchFamily="34" charset="0"/>
                        </a:rPr>
                        <a:t>YAZILI YAYIN (kitap ,dergi vs.)</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latinLnBrk="0" hangingPunct="1">
                        <a:spcAft>
                          <a:spcPts val="0"/>
                        </a:spcAft>
                      </a:pPr>
                      <a:r>
                        <a:rPr lang="tr-TR" sz="1200" b="1" kern="1200" dirty="0" smtClean="0">
                          <a:solidFill>
                            <a:srgbClr val="2F4858"/>
                          </a:solidFill>
                          <a:latin typeface="Calibri" panose="020F0502020204030204" pitchFamily="34" charset="0"/>
                          <a:ea typeface="Times New Roman"/>
                          <a:cs typeface="Arial" pitchFamily="34" charset="0"/>
                        </a:rPr>
                        <a:t>Kitap:</a:t>
                      </a:r>
                    </a:p>
                    <a:p>
                      <a:pPr marL="0" algn="ctr" defTabSz="685800" rtl="0" eaLnBrk="1" latinLnBrk="0" hangingPunct="1">
                        <a:spcAft>
                          <a:spcPts val="0"/>
                        </a:spcAft>
                      </a:pPr>
                      <a:r>
                        <a:rPr lang="tr-TR" sz="1200" b="1" kern="1200" dirty="0" smtClean="0">
                          <a:solidFill>
                            <a:srgbClr val="2F4858"/>
                          </a:solidFill>
                          <a:latin typeface="Calibri" panose="020F0502020204030204" pitchFamily="34" charset="0"/>
                          <a:ea typeface="Times New Roman"/>
                          <a:cs typeface="Arial" pitchFamily="34" charset="0"/>
                        </a:rPr>
                        <a:t>67.623</a:t>
                      </a:r>
                      <a:endParaRPr lang="tr-TR" sz="1200" b="1" kern="1200" dirty="0">
                        <a:solidFill>
                          <a:srgbClr val="2F4858"/>
                        </a:solidFill>
                        <a:latin typeface="Calibri" panose="020F0502020204030204" pitchFamily="34" charset="0"/>
                        <a:ea typeface="Times New Roman"/>
                        <a:cs typeface="Arial" pitchFamily="34" charset="0"/>
                      </a:endParaRP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l">
                        <a:spcAft>
                          <a:spcPts val="0"/>
                        </a:spcAft>
                      </a:pPr>
                      <a:r>
                        <a:rPr lang="tr-TR" sz="1200" b="0" kern="1200" dirty="0" smtClean="0">
                          <a:solidFill>
                            <a:schemeClr val="tx1"/>
                          </a:solidFill>
                          <a:latin typeface="Calibri" panose="020F0502020204030204" pitchFamily="34" charset="0"/>
                          <a:ea typeface="Times New Roman"/>
                          <a:cs typeface="Arial" pitchFamily="34" charset="0"/>
                        </a:rPr>
                        <a:t>5681 </a:t>
                      </a:r>
                      <a:r>
                        <a:rPr lang="tr-TR" sz="1200" b="0" kern="1200" dirty="0">
                          <a:solidFill>
                            <a:schemeClr val="tx1"/>
                          </a:solidFill>
                          <a:latin typeface="Calibri" panose="020F0502020204030204" pitchFamily="34" charset="0"/>
                          <a:ea typeface="Times New Roman"/>
                          <a:cs typeface="Arial" pitchFamily="34" charset="0"/>
                        </a:rPr>
                        <a:t>sayılı Matbaalar Kanunu gereğince Matbaa Sistemine kaydı yapılan ve arşivlemesi ile teslimi gerçekleştirilen eser sayısıdır. </a:t>
                      </a:r>
                      <a:r>
                        <a:rPr lang="tr-TR" sz="1200" b="0" kern="1200" dirty="0" smtClean="0">
                          <a:solidFill>
                            <a:schemeClr val="tx1"/>
                          </a:solidFill>
                          <a:latin typeface="Calibri" panose="020F0502020204030204" pitchFamily="34" charset="0"/>
                          <a:ea typeface="Times New Roman"/>
                          <a:cs typeface="Arial" pitchFamily="34" charset="0"/>
                        </a:rPr>
                        <a:t>2022 </a:t>
                      </a:r>
                      <a:r>
                        <a:rPr lang="tr-TR" sz="1200" b="0" kern="1200" dirty="0">
                          <a:solidFill>
                            <a:schemeClr val="tx1"/>
                          </a:solidFill>
                          <a:latin typeface="Calibri" panose="020F0502020204030204" pitchFamily="34" charset="0"/>
                          <a:ea typeface="Times New Roman"/>
                          <a:cs typeface="Arial" pitchFamily="34" charset="0"/>
                        </a:rPr>
                        <a:t>yılı içerisinde Valiliğimiz tarafından okul ve üniversitelere ihtiyaç sıralamasına göre gönderilen toplam eser sayısı </a:t>
                      </a:r>
                      <a:r>
                        <a:rPr lang="tr-TR" sz="1200" b="0" kern="1200" dirty="0" smtClean="0">
                          <a:solidFill>
                            <a:schemeClr val="tx1"/>
                          </a:solidFill>
                          <a:latin typeface="Calibri" panose="020F0502020204030204" pitchFamily="34" charset="0"/>
                          <a:ea typeface="Times New Roman"/>
                          <a:cs typeface="Arial" pitchFamily="34" charset="0"/>
                        </a:rPr>
                        <a:t>69.690 adettir. (İl Basın ve Halkla İlişkiler Müdürlüğü verileridir.)</a:t>
                      </a:r>
                    </a:p>
                  </a:txBody>
                  <a:tcPr marL="38576" marR="38576"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00962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3129716626"/>
              </p:ext>
            </p:extLst>
          </p:nvPr>
        </p:nvGraphicFramePr>
        <p:xfrm>
          <a:off x="304078" y="855299"/>
          <a:ext cx="6347025" cy="6976733"/>
        </p:xfrm>
        <a:graphic>
          <a:graphicData uri="http://schemas.openxmlformats.org/drawingml/2006/table">
            <a:tbl>
              <a:tblPr>
                <a:effectLst>
                  <a:outerShdw blurRad="50800" dist="38100" dir="5400000" algn="t" rotWithShape="0">
                    <a:prstClr val="black">
                      <a:alpha val="40000"/>
                    </a:prstClr>
                  </a:outerShdw>
                </a:effectLst>
              </a:tblPr>
              <a:tblGrid>
                <a:gridCol w="3225800">
                  <a:extLst>
                    <a:ext uri="{9D8B030D-6E8A-4147-A177-3AD203B41FA5}">
                      <a16:colId xmlns:a16="http://schemas.microsoft.com/office/drawing/2014/main" val="20000"/>
                    </a:ext>
                  </a:extLst>
                </a:gridCol>
                <a:gridCol w="1574800">
                  <a:extLst>
                    <a:ext uri="{9D8B030D-6E8A-4147-A177-3AD203B41FA5}">
                      <a16:colId xmlns:a16="http://schemas.microsoft.com/office/drawing/2014/main" val="20001"/>
                    </a:ext>
                  </a:extLst>
                </a:gridCol>
                <a:gridCol w="1546425">
                  <a:extLst>
                    <a:ext uri="{9D8B030D-6E8A-4147-A177-3AD203B41FA5}">
                      <a16:colId xmlns:a16="http://schemas.microsoft.com/office/drawing/2014/main" val="917661381"/>
                    </a:ext>
                  </a:extLst>
                </a:gridCol>
              </a:tblGrid>
              <a:tr h="61089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KÜLTÜR TURİZM </a:t>
                      </a: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BAKANLIĞINA BAĞLI MÜZELER</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90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extLst>
                  <a:ext uri="{0D108BD9-81ED-4DB2-BD59-A6C34878D82A}">
                    <a16:rowId xmlns:a16="http://schemas.microsoft.com/office/drawing/2014/main" val="3592351111"/>
                  </a:ext>
                </a:extLst>
              </a:tr>
              <a:tr h="47192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MÜZENİN ADI</a:t>
                      </a: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2021</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2022</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0"/>
                  </a:ext>
                </a:extLst>
              </a:tr>
              <a:tr h="471922">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ARKEOLOJİ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213.971</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578.134</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1"/>
                  </a:ext>
                </a:extLst>
              </a:tr>
              <a:tr h="558789">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İSLAM </a:t>
                      </a:r>
                      <a:r>
                        <a:rPr lang="tr-TR" sz="1400" b="1" kern="1200" dirty="0" smtClean="0">
                          <a:solidFill>
                            <a:schemeClr val="bg1"/>
                          </a:solidFill>
                          <a:latin typeface="+mn-lt"/>
                          <a:ea typeface="Times New Roman"/>
                          <a:cs typeface="Arial" pitchFamily="34" charset="0"/>
                        </a:rPr>
                        <a:t>MEDENİYETLERİ MÜZESİ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54.148</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155.909</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2"/>
                  </a:ext>
                </a:extLst>
              </a:tr>
              <a:tr h="471922">
                <a:tc>
                  <a:txBody>
                    <a:bodyPr/>
                    <a:lstStyle/>
                    <a:p>
                      <a:pPr marL="0" algn="l" defTabSz="914400" rtl="0" eaLnBrk="1" latinLnBrk="0" hangingPunct="1">
                        <a:spcAft>
                          <a:spcPts val="0"/>
                        </a:spcAft>
                      </a:pPr>
                      <a:r>
                        <a:rPr lang="tr-TR" sz="1400" b="1" kern="1200" dirty="0" smtClean="0">
                          <a:solidFill>
                            <a:schemeClr val="bg1"/>
                          </a:solidFill>
                          <a:latin typeface="+mn-lt"/>
                          <a:ea typeface="Times New Roman"/>
                          <a:cs typeface="Arial" pitchFamily="34" charset="0"/>
                        </a:rPr>
                        <a:t>BÜYÜK SARAY MOZAİKLERİ MÜZESİ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35.392</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91.635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3"/>
                  </a:ext>
                </a:extLst>
              </a:tr>
              <a:tr h="471922">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GALATA MEVLEVİHANESİ </a:t>
                      </a:r>
                      <a:r>
                        <a:rPr lang="tr-TR" sz="1400" b="1" kern="1200" dirty="0" smtClean="0">
                          <a:solidFill>
                            <a:schemeClr val="bg1"/>
                          </a:solidFill>
                          <a:latin typeface="+mn-lt"/>
                          <a:ea typeface="Times New Roman"/>
                          <a:cs typeface="Arial" pitchFamily="34" charset="0"/>
                        </a:rPr>
                        <a:t>MÜZESİ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lang="tr-TR" sz="1400" b="1" kern="1200" dirty="0" smtClean="0">
                          <a:solidFill>
                            <a:schemeClr val="bg1"/>
                          </a:solidFill>
                          <a:latin typeface="+mn-lt"/>
                          <a:ea typeface="Times New Roman"/>
                          <a:cs typeface="Arial" pitchFamily="34" charset="0"/>
                        </a:rPr>
                        <a:t>50.475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lang="tr-TR" sz="1400" b="1" kern="1200" dirty="0" smtClean="0">
                          <a:solidFill>
                            <a:schemeClr val="bg1"/>
                          </a:solidFill>
                          <a:latin typeface="+mn-lt"/>
                          <a:ea typeface="Times New Roman"/>
                          <a:cs typeface="Arial" pitchFamily="34" charset="0"/>
                        </a:rPr>
                        <a:t>133.632</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2787501299"/>
                  </a:ext>
                </a:extLst>
              </a:tr>
              <a:tr h="471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bg1"/>
                          </a:solidFill>
                          <a:latin typeface="+mn-lt"/>
                          <a:ea typeface="Times New Roman"/>
                          <a:cs typeface="Arial" pitchFamily="34" charset="0"/>
                        </a:rPr>
                        <a:t>TÜRK VE İSLAM ESERLERİ </a:t>
                      </a:r>
                      <a:r>
                        <a:rPr lang="tr-TR" sz="1400" b="1" kern="1200" dirty="0" smtClean="0">
                          <a:solidFill>
                            <a:schemeClr val="bg1"/>
                          </a:solidFill>
                          <a:latin typeface="+mn-lt"/>
                          <a:ea typeface="Times New Roman"/>
                          <a:cs typeface="Arial" pitchFamily="34" charset="0"/>
                        </a:rPr>
                        <a:t>MÜZESİ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99.890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218.329</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4"/>
                  </a:ext>
                </a:extLst>
              </a:tr>
              <a:tr h="541487">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HİSARLAR MÜZESİ </a:t>
                      </a:r>
                    </a:p>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(Rumeli Hisarı)</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lang="tr-TR" sz="1400" b="1" kern="1200" dirty="0" smtClean="0">
                          <a:solidFill>
                            <a:schemeClr val="bg1"/>
                          </a:solidFill>
                          <a:latin typeface="+mn-lt"/>
                          <a:ea typeface="Times New Roman"/>
                          <a:cs typeface="Arial" pitchFamily="34" charset="0"/>
                        </a:rPr>
                        <a:t>41.920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algn="ctr" defTabSz="914400" rtl="0" eaLnBrk="1" latinLnBrk="0" hangingPunct="1">
                        <a:spcAft>
                          <a:spcPts val="0"/>
                        </a:spcAft>
                      </a:pPr>
                      <a:r>
                        <a:rPr lang="tr-TR" sz="1400" b="1" kern="1200" dirty="0" smtClean="0">
                          <a:solidFill>
                            <a:schemeClr val="bg1"/>
                          </a:solidFill>
                          <a:latin typeface="+mn-lt"/>
                          <a:ea typeface="Times New Roman"/>
                          <a:cs typeface="Arial" pitchFamily="34" charset="0"/>
                        </a:rPr>
                        <a:t>39.075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5"/>
                  </a:ext>
                </a:extLst>
              </a:tr>
              <a:tr h="471922">
                <a:tc>
                  <a:txBody>
                    <a:bodyPr/>
                    <a:lstStyle/>
                    <a:p>
                      <a:pPr marL="0" algn="l" defTabSz="914400" rtl="0" eaLnBrk="1" latinLnBrk="0" hangingPunct="1">
                        <a:spcAft>
                          <a:spcPts val="0"/>
                        </a:spcAft>
                      </a:pPr>
                      <a:r>
                        <a:rPr lang="tr-TR" sz="1400" b="1" kern="1200" dirty="0">
                          <a:solidFill>
                            <a:schemeClr val="bg1"/>
                          </a:solidFill>
                          <a:latin typeface="+mn-lt"/>
                          <a:ea typeface="Times New Roman"/>
                          <a:cs typeface="Arial" pitchFamily="34" charset="0"/>
                        </a:rPr>
                        <a:t>ADAM MİCKİEWİCZ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1.719</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4.515</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8"/>
                  </a:ext>
                </a:extLst>
              </a:tr>
              <a:tr h="471922">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a:solidFill>
                            <a:schemeClr val="bg1"/>
                          </a:solidFill>
                          <a:latin typeface="+mn-lt"/>
                          <a:ea typeface="Times New Roman"/>
                          <a:cs typeface="Arial" pitchFamily="34" charset="0"/>
                        </a:rPr>
                        <a:t>İSTANBUL HAVAALANI MÜZESİ</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5.237</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7.882</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09"/>
                  </a:ext>
                </a:extLst>
              </a:tr>
              <a:tr h="558789">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GALATA KULESİ MÜZESİ***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751.793</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1.242.943</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10"/>
                  </a:ext>
                </a:extLst>
              </a:tr>
              <a:tr h="471922">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MEHMET AKİF ERSOY HATIRA EVİ****</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12.150</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24.937</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11"/>
                  </a:ext>
                </a:extLst>
              </a:tr>
              <a:tr h="471922">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lang="tr-TR" sz="1400" b="1" kern="1200" dirty="0" smtClean="0">
                          <a:solidFill>
                            <a:schemeClr val="bg1"/>
                          </a:solidFill>
                          <a:latin typeface="+mn-lt"/>
                          <a:ea typeface="Times New Roman"/>
                          <a:cs typeface="Arial" pitchFamily="34" charset="0"/>
                        </a:rPr>
                        <a:t>HAFIZA 15 TEMMUZ MÜZESİ </a:t>
                      </a:r>
                      <a:endParaRPr lang="tr-TR" sz="1400" b="1" kern="1200" dirty="0">
                        <a:solidFill>
                          <a:schemeClr val="bg1"/>
                        </a:solidFill>
                        <a:latin typeface="+mn-lt"/>
                        <a:ea typeface="Times New Roman"/>
                        <a:cs typeface="Arial" pitchFamily="34" charset="0"/>
                      </a:endParaRP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algn="ctr"/>
                      <a:r>
                        <a:rPr lang="tr-TR" sz="1200" b="1" dirty="0" smtClean="0">
                          <a:solidFill>
                            <a:schemeClr val="bg1"/>
                          </a:solidFill>
                        </a:rPr>
                        <a:t>3.952</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tc>
                  <a:txBody>
                    <a:bodyPr/>
                    <a:lstStyle/>
                    <a:p>
                      <a:pPr algn="ctr"/>
                      <a:r>
                        <a:rPr lang="tr-TR" sz="1400" b="1" dirty="0" smtClean="0">
                          <a:solidFill>
                            <a:schemeClr val="bg1"/>
                          </a:solidFill>
                        </a:rPr>
                        <a:t>231.175</a:t>
                      </a:r>
                      <a:endParaRPr lang="tr-TR" dirty="0"/>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60000"/>
                      </a:srgbClr>
                    </a:solidFill>
                  </a:tcPr>
                </a:tc>
                <a:extLst>
                  <a:ext uri="{0D108BD9-81ED-4DB2-BD59-A6C34878D82A}">
                    <a16:rowId xmlns:a16="http://schemas.microsoft.com/office/drawing/2014/main" val="10015"/>
                  </a:ext>
                </a:extLst>
              </a:tr>
              <a:tr h="45947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1.270.647</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2.0150.032</a:t>
                      </a:r>
                    </a:p>
                  </a:txBody>
                  <a:tcPr marL="25004" marR="25004"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alpha val="50000"/>
                      </a:srgbClr>
                    </a:solidFill>
                  </a:tcPr>
                </a:tc>
                <a:extLst>
                  <a:ext uri="{0D108BD9-81ED-4DB2-BD59-A6C34878D82A}">
                    <a16:rowId xmlns:a16="http://schemas.microsoft.com/office/drawing/2014/main" val="1198593006"/>
                  </a:ext>
                </a:extLst>
              </a:tr>
            </a:tbl>
          </a:graphicData>
        </a:graphic>
      </p:graphicFrame>
      <p:sp>
        <p:nvSpPr>
          <p:cNvPr id="8" name="Dikdörtgen 7"/>
          <p:cNvSpPr/>
          <p:nvPr/>
        </p:nvSpPr>
        <p:spPr>
          <a:xfrm>
            <a:off x="171555" y="7894815"/>
            <a:ext cx="6428027" cy="1492716"/>
          </a:xfrm>
          <a:prstGeom prst="rect">
            <a:avLst/>
          </a:prstGeom>
          <a:solidFill>
            <a:schemeClr val="bg1">
              <a:alpha val="6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tr-TR" sz="1100" i="0" u="none" strike="noStrike" kern="1200" cap="none" spc="0" normalizeH="0" baseline="0" noProof="0" dirty="0">
                <a:ln>
                  <a:noFill/>
                </a:ln>
                <a:effectLst/>
                <a:uLnTx/>
                <a:uFillTx/>
                <a:latin typeface="Calibri" panose="020F0502020204030204"/>
                <a:ea typeface="+mn-ea"/>
                <a:cs typeface="+mn-cs"/>
              </a:rPr>
              <a:t>Ayasofya Müzesi Müdürlüğü, Ayasofya-i Kebir Camii olarak 10 Temmuz 2020 tarihinde ve Kariye Müzesi 28.10.2020 tarihinde Diyanet İşleri Başkanlığına devredilmiştir</a:t>
            </a:r>
            <a:r>
              <a:rPr kumimoji="0" lang="tr-TR" sz="1100" i="0" u="none" strike="noStrike" kern="1200" cap="none" spc="0" normalizeH="0" baseline="0" noProof="0" dirty="0" smtClean="0">
                <a:ln>
                  <a:noFill/>
                </a:ln>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i="0" u="none" strike="noStrike" kern="1200" cap="none" spc="0" normalizeH="0" baseline="0" noProof="0" dirty="0">
                <a:ln>
                  <a:noFill/>
                </a:ln>
                <a:effectLst/>
                <a:uLnTx/>
                <a:uFillTx/>
                <a:latin typeface="Calibri" panose="020F0502020204030204"/>
                <a:ea typeface="+mn-ea"/>
                <a:cs typeface="+mn-cs"/>
              </a:rPr>
              <a:t>**Aya İrini Müzesi, Milli Saraylara devredildiğinden 31.08.2019 tarihine kadarki ziyaretçi sayılarını kapsamaktadır</a:t>
            </a:r>
            <a:r>
              <a:rPr kumimoji="0" lang="tr-TR" sz="1100" i="0" u="none" strike="noStrike" kern="1200" cap="none" spc="0" normalizeH="0" baseline="0" noProof="0" dirty="0" smtClean="0">
                <a:ln>
                  <a:noFill/>
                </a:ln>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i="0" u="none" strike="noStrike" kern="1200" cap="none" spc="0" normalizeH="0" baseline="0" noProof="0" dirty="0" smtClean="0">
                <a:ln>
                  <a:noFill/>
                </a:ln>
                <a:effectLst/>
                <a:uLnTx/>
                <a:uFillTx/>
                <a:latin typeface="Calibri" panose="020F0502020204030204"/>
                <a:ea typeface="+mn-ea"/>
                <a:cs typeface="+mn-cs"/>
              </a:rPr>
              <a:t>***06.10.2020 </a:t>
            </a:r>
            <a:r>
              <a:rPr kumimoji="0" lang="tr-TR" sz="1100" i="0" u="none" strike="noStrike" kern="1200" cap="none" spc="0" normalizeH="0" baseline="0" noProof="0" dirty="0">
                <a:ln>
                  <a:noFill/>
                </a:ln>
                <a:effectLst/>
                <a:uLnTx/>
                <a:uFillTx/>
                <a:latin typeface="Calibri" panose="020F0502020204030204"/>
                <a:ea typeface="+mn-ea"/>
                <a:cs typeface="+mn-cs"/>
              </a:rPr>
              <a:t>tarihinde ziyarete açılmıştır ve Galata Mevlevihane Müze Müdürlüğü’nün bağlı birimi olarak </a:t>
            </a:r>
            <a:r>
              <a:rPr kumimoji="0" lang="tr-TR" sz="1100" i="0" u="none" strike="noStrike" kern="1200" cap="none" spc="0" normalizeH="0" baseline="0" noProof="0" dirty="0" err="1">
                <a:ln>
                  <a:noFill/>
                </a:ln>
                <a:effectLst/>
                <a:uLnTx/>
                <a:uFillTx/>
                <a:latin typeface="Calibri" panose="020F0502020204030204"/>
                <a:ea typeface="+mn-ea"/>
                <a:cs typeface="+mn-cs"/>
              </a:rPr>
              <a:t>işlevlendirilmiştir</a:t>
            </a:r>
            <a:r>
              <a:rPr kumimoji="0" lang="tr-TR" sz="1100" i="0" u="none" strike="noStrike" kern="1200" cap="none" spc="0" normalizeH="0" baseline="0" noProof="0" dirty="0" smtClean="0">
                <a:ln>
                  <a:noFill/>
                </a:ln>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i="0" u="none" strike="noStrike" kern="1200" cap="none" spc="0" normalizeH="0" baseline="0" noProof="0" dirty="0">
                <a:ln>
                  <a:noFill/>
                </a:ln>
                <a:effectLst/>
                <a:uLnTx/>
                <a:uFillTx/>
                <a:latin typeface="Calibri" panose="020F0502020204030204"/>
                <a:ea typeface="+mn-ea"/>
                <a:cs typeface="+mn-cs"/>
              </a:rPr>
              <a:t>****12.03.2021 tarihinde ziyarete açılmıştır ve Galata Mevlevihane Müze Müdürlüğü'nün bağlı birimi olarak </a:t>
            </a:r>
            <a:r>
              <a:rPr kumimoji="0" lang="tr-TR" sz="1100" i="0" u="none" strike="noStrike" kern="1200" cap="none" spc="0" normalizeH="0" baseline="0" noProof="0" dirty="0" err="1">
                <a:ln>
                  <a:noFill/>
                </a:ln>
                <a:effectLst/>
                <a:uLnTx/>
                <a:uFillTx/>
                <a:latin typeface="Calibri" panose="020F0502020204030204"/>
                <a:ea typeface="+mn-ea"/>
                <a:cs typeface="+mn-cs"/>
              </a:rPr>
              <a:t>işlevlendirilmiştir</a:t>
            </a:r>
            <a:r>
              <a:rPr kumimoji="0" lang="tr-TR" sz="1100" i="0" u="none" strike="noStrike" kern="1200" cap="none" spc="0" normalizeH="0" baseline="0" noProof="0" dirty="0">
                <a:ln>
                  <a:noFill/>
                </a:ln>
                <a:effectLst/>
                <a:uLnTx/>
                <a:uFillTx/>
                <a:latin typeface="Calibri" panose="020F0502020204030204"/>
                <a:ea typeface="+mn-ea"/>
                <a:cs typeface="+mn-cs"/>
              </a:rPr>
              <a:t>.</a:t>
            </a:r>
          </a:p>
        </p:txBody>
      </p:sp>
      <p:sp>
        <p:nvSpPr>
          <p:cNvPr id="9" name="Dikdörtgen 8"/>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MÜZE ZİYARETÇİ SAYISI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362917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34219939"/>
              </p:ext>
            </p:extLst>
          </p:nvPr>
        </p:nvGraphicFramePr>
        <p:xfrm>
          <a:off x="304799" y="1036368"/>
          <a:ext cx="6321287" cy="6133065"/>
        </p:xfrm>
        <a:graphic>
          <a:graphicData uri="http://schemas.openxmlformats.org/drawingml/2006/table">
            <a:tbl>
              <a:tblPr>
                <a:effectLst/>
              </a:tblPr>
              <a:tblGrid>
                <a:gridCol w="3911669">
                  <a:extLst>
                    <a:ext uri="{9D8B030D-6E8A-4147-A177-3AD203B41FA5}">
                      <a16:colId xmlns:a16="http://schemas.microsoft.com/office/drawing/2014/main" val="20000"/>
                    </a:ext>
                  </a:extLst>
                </a:gridCol>
                <a:gridCol w="2409618">
                  <a:extLst>
                    <a:ext uri="{9D8B030D-6E8A-4147-A177-3AD203B41FA5}">
                      <a16:colId xmlns:a16="http://schemas.microsoft.com/office/drawing/2014/main" val="20001"/>
                    </a:ext>
                  </a:extLst>
                </a:gridCol>
              </a:tblGrid>
              <a:tr h="37500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MİLLİ SARAYLAR İDARESİ BAŞKANLIĞI</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592351111"/>
                  </a:ext>
                </a:extLst>
              </a:tr>
              <a:tr h="5080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MÜZE-SARAY-KÖŞK-KASIR ADI</a:t>
                      </a: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2022  (Kasım Ayı Sonu İtibariyle) </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75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kern="1200" dirty="0">
                          <a:solidFill>
                            <a:schemeClr val="tx1"/>
                          </a:solidFill>
                          <a:latin typeface="Calibri" panose="020F0502020204030204" pitchFamily="34" charset="0"/>
                          <a:ea typeface="Times New Roman"/>
                          <a:cs typeface="Arial" pitchFamily="34" charset="0"/>
                        </a:rPr>
                        <a:t>TOPKAPI SARAYI </a:t>
                      </a:r>
                      <a:r>
                        <a:rPr lang="tr-TR" sz="1400" b="1" kern="1200" dirty="0" smtClean="0">
                          <a:solidFill>
                            <a:schemeClr val="tx1"/>
                          </a:solidFill>
                          <a:latin typeface="Calibri" panose="020F0502020204030204" pitchFamily="34" charset="0"/>
                          <a:ea typeface="Times New Roman"/>
                          <a:cs typeface="Arial" pitchFamily="34" charset="0"/>
                        </a:rPr>
                        <a:t>(</a:t>
                      </a:r>
                      <a:r>
                        <a:rPr lang="tr-TR" sz="1400" b="1" kern="1200" baseline="0" dirty="0" smtClean="0">
                          <a:solidFill>
                            <a:schemeClr val="tx1"/>
                          </a:solidFill>
                          <a:latin typeface="Calibri" panose="020F0502020204030204" pitchFamily="34" charset="0"/>
                          <a:ea typeface="Times New Roman"/>
                          <a:cs typeface="Arial" pitchFamily="34" charset="0"/>
                        </a:rPr>
                        <a:t> HAREM, AYA İRİNİ dahildir.)</a:t>
                      </a:r>
                      <a:endParaRPr lang="tr-TR" sz="1400" b="1" kern="1200" dirty="0">
                        <a:solidFill>
                          <a:schemeClr val="tx1"/>
                        </a:solidFill>
                        <a:latin typeface="Calibri" panose="020F0502020204030204" pitchFamily="34" charset="0"/>
                        <a:ea typeface="Times New Roman"/>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b="1" kern="1200" dirty="0" smtClean="0">
                          <a:solidFill>
                            <a:schemeClr val="tx1"/>
                          </a:solidFill>
                          <a:latin typeface="Calibri" panose="020F0502020204030204" pitchFamily="34" charset="0"/>
                          <a:ea typeface="Times New Roman"/>
                          <a:cs typeface="Arial" pitchFamily="34" charset="0"/>
                        </a:rPr>
                        <a:t>2.352.296</a:t>
                      </a:r>
                      <a:endParaRPr lang="tr-TR" sz="1400" b="1" kern="1200" dirty="0">
                        <a:solidFill>
                          <a:schemeClr val="tx1"/>
                        </a:solidFill>
                        <a:latin typeface="Calibri" panose="020F0502020204030204" pitchFamily="34" charset="0"/>
                        <a:ea typeface="Times New Roman"/>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5004">
                <a:tc>
                  <a:txBody>
                    <a:bodyPr/>
                    <a:lstStyle/>
                    <a:p>
                      <a:r>
                        <a:rPr lang="tr-TR" sz="1400" b="1" dirty="0">
                          <a:solidFill>
                            <a:schemeClr val="tx1"/>
                          </a:solidFill>
                          <a:latin typeface="Calibri" panose="020F0502020204030204" pitchFamily="34" charset="0"/>
                        </a:rPr>
                        <a:t>DOLMABAHÇE</a:t>
                      </a:r>
                      <a:r>
                        <a:rPr lang="tr-TR" sz="1400" b="1" baseline="0" dirty="0">
                          <a:solidFill>
                            <a:schemeClr val="tx1"/>
                          </a:solidFill>
                          <a:latin typeface="Calibri" panose="020F0502020204030204" pitchFamily="34" charset="0"/>
                        </a:rPr>
                        <a:t> SARAYI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1.326.635</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5004">
                <a:tc>
                  <a:txBody>
                    <a:bodyPr/>
                    <a:lstStyle/>
                    <a:p>
                      <a:r>
                        <a:rPr lang="tr-TR" sz="1400" b="1" dirty="0">
                          <a:solidFill>
                            <a:schemeClr val="tx1"/>
                          </a:solidFill>
                          <a:latin typeface="Calibri" panose="020F0502020204030204" pitchFamily="34" charset="0"/>
                        </a:rPr>
                        <a:t>BEYLERBEYİ SARAYI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349.691</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5004">
                <a:tc>
                  <a:txBody>
                    <a:bodyPr/>
                    <a:lstStyle/>
                    <a:p>
                      <a:r>
                        <a:rPr lang="tr-TR" sz="1400" b="1" dirty="0">
                          <a:solidFill>
                            <a:schemeClr val="tx1"/>
                          </a:solidFill>
                          <a:latin typeface="Calibri" panose="020F0502020204030204" pitchFamily="34" charset="0"/>
                        </a:rPr>
                        <a:t>IHLAMUR</a:t>
                      </a:r>
                      <a:r>
                        <a:rPr lang="tr-TR" sz="1400" b="1" baseline="0" dirty="0">
                          <a:solidFill>
                            <a:schemeClr val="tx1"/>
                          </a:solidFill>
                          <a:latin typeface="Calibri" panose="020F0502020204030204" pitchFamily="34" charset="0"/>
                        </a:rPr>
                        <a:t>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133.691</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7501299"/>
                  </a:ext>
                </a:extLst>
              </a:tr>
              <a:tr h="375004">
                <a:tc>
                  <a:txBody>
                    <a:bodyPr/>
                    <a:lstStyle/>
                    <a:p>
                      <a:r>
                        <a:rPr lang="tr-TR" sz="1400" b="1" dirty="0">
                          <a:solidFill>
                            <a:schemeClr val="tx1"/>
                          </a:solidFill>
                          <a:latin typeface="Calibri" panose="020F0502020204030204" pitchFamily="34" charset="0"/>
                        </a:rPr>
                        <a:t>YILDIZ </a:t>
                      </a:r>
                      <a:r>
                        <a:rPr lang="tr-TR" sz="1400" b="1" dirty="0" smtClean="0">
                          <a:solidFill>
                            <a:schemeClr val="tx1"/>
                          </a:solidFill>
                          <a:latin typeface="Calibri" panose="020F0502020204030204" pitchFamily="34" charset="0"/>
                        </a:rPr>
                        <a:t>SARAYI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a:solidFill>
                            <a:schemeClr val="tx1"/>
                          </a:solidFill>
                          <a:latin typeface="Calibri" panose="020F0502020204030204" pitchFamily="34" charset="0"/>
                        </a:rPr>
                        <a:t>Restorasyonda</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5004">
                <a:tc>
                  <a:txBody>
                    <a:bodyPr/>
                    <a:lstStyle/>
                    <a:p>
                      <a:r>
                        <a:rPr lang="tr-TR" sz="1400" b="1" dirty="0">
                          <a:solidFill>
                            <a:schemeClr val="tx1"/>
                          </a:solidFill>
                          <a:latin typeface="Calibri" panose="020F0502020204030204" pitchFamily="34" charset="0"/>
                        </a:rPr>
                        <a:t>KÜÇÜKSU</a:t>
                      </a:r>
                      <a:r>
                        <a:rPr lang="tr-TR" sz="1400" b="1" baseline="0" dirty="0">
                          <a:solidFill>
                            <a:schemeClr val="tx1"/>
                          </a:solidFill>
                          <a:latin typeface="Calibri" panose="020F0502020204030204" pitchFamily="34" charset="0"/>
                        </a:rPr>
                        <a:t>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112.155</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5004">
                <a:tc>
                  <a:txBody>
                    <a:bodyPr/>
                    <a:lstStyle/>
                    <a:p>
                      <a:r>
                        <a:rPr lang="tr-TR" sz="1400" b="1" dirty="0">
                          <a:solidFill>
                            <a:schemeClr val="tx1"/>
                          </a:solidFill>
                          <a:latin typeface="Calibri" panose="020F0502020204030204" pitchFamily="34" charset="0"/>
                        </a:rPr>
                        <a:t>SARAY KOLEKSİYONLARI MÜZESİ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20.623</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5004">
                <a:tc>
                  <a:txBody>
                    <a:bodyPr/>
                    <a:lstStyle/>
                    <a:p>
                      <a:r>
                        <a:rPr lang="tr-TR" sz="1400" b="1" dirty="0">
                          <a:solidFill>
                            <a:schemeClr val="tx1"/>
                          </a:solidFill>
                          <a:latin typeface="Calibri" panose="020F0502020204030204" pitchFamily="34" charset="0"/>
                        </a:rPr>
                        <a:t>RESİM MÜZESİ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158.881</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5004">
                <a:tc>
                  <a:txBody>
                    <a:bodyPr/>
                    <a:lstStyle/>
                    <a:p>
                      <a:r>
                        <a:rPr lang="tr-TR" sz="1400" b="1" dirty="0">
                          <a:solidFill>
                            <a:schemeClr val="tx1"/>
                          </a:solidFill>
                          <a:latin typeface="Calibri" panose="020F0502020204030204" pitchFamily="34" charset="0"/>
                        </a:rPr>
                        <a:t>AYNALIKAVAK KASRI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26.366</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5004">
                <a:tc>
                  <a:txBody>
                    <a:bodyPr/>
                    <a:lstStyle/>
                    <a:p>
                      <a:r>
                        <a:rPr lang="tr-TR" sz="1400" b="1" dirty="0">
                          <a:solidFill>
                            <a:schemeClr val="tx1"/>
                          </a:solidFill>
                          <a:latin typeface="Calibri" panose="020F0502020204030204" pitchFamily="34" charset="0"/>
                        </a:rPr>
                        <a:t>MASLAK KASRI</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17.024</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5004">
                <a:tc>
                  <a:txBody>
                    <a:bodyPr/>
                    <a:lstStyle/>
                    <a:p>
                      <a:r>
                        <a:rPr lang="tr-TR" sz="1400" b="1" dirty="0">
                          <a:solidFill>
                            <a:schemeClr val="tx1"/>
                          </a:solidFill>
                          <a:latin typeface="Calibri" panose="020F0502020204030204" pitchFamily="34" charset="0"/>
                        </a:rPr>
                        <a:t>BEYKOZ MECİDİYE</a:t>
                      </a:r>
                      <a:r>
                        <a:rPr lang="tr-TR" sz="1400" b="1" baseline="0" dirty="0">
                          <a:solidFill>
                            <a:schemeClr val="tx1"/>
                          </a:solidFill>
                          <a:latin typeface="Calibri" panose="020F0502020204030204" pitchFamily="34" charset="0"/>
                        </a:rPr>
                        <a:t> KASRI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53.247</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75004">
                <a:tc>
                  <a:txBody>
                    <a:bodyPr/>
                    <a:lstStyle/>
                    <a:p>
                      <a:r>
                        <a:rPr lang="tr-TR" sz="1400" b="1" dirty="0" smtClean="0">
                          <a:solidFill>
                            <a:schemeClr val="tx1"/>
                          </a:solidFill>
                          <a:latin typeface="Calibri" panose="020F0502020204030204" pitchFamily="34" charset="0"/>
                        </a:rPr>
                        <a:t>BEYKOZ </a:t>
                      </a:r>
                      <a:r>
                        <a:rPr lang="tr-TR" sz="1400" b="1" baseline="0" dirty="0" smtClean="0">
                          <a:solidFill>
                            <a:schemeClr val="tx1"/>
                          </a:solidFill>
                          <a:latin typeface="Calibri" panose="020F0502020204030204" pitchFamily="34" charset="0"/>
                        </a:rPr>
                        <a:t> CAM VE BİLLUR MÜZESİ</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Calibri" panose="020F0502020204030204" pitchFamily="34" charset="0"/>
                        </a:rPr>
                        <a:t>175.561</a:t>
                      </a:r>
                      <a:endParaRPr lang="tr-TR" sz="1400" b="1" dirty="0">
                        <a:solidFill>
                          <a:schemeClr val="tx1"/>
                        </a:solidFill>
                        <a:latin typeface="Calibri" panose="020F0502020204030204"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856567"/>
                  </a:ext>
                </a:extLst>
              </a:tr>
              <a:tr h="375004">
                <a:tc>
                  <a:txBody>
                    <a:bodyPr/>
                    <a:lstStyle/>
                    <a:p>
                      <a:r>
                        <a:rPr lang="tr-TR" sz="1400" b="1" dirty="0">
                          <a:solidFill>
                            <a:schemeClr val="tx1"/>
                          </a:solidFill>
                          <a:latin typeface="Calibri" panose="020F0502020204030204" pitchFamily="34" charset="0"/>
                        </a:rPr>
                        <a:t>FLORYA ATATÜRK DENİZ KÖŞKÜ</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a:solidFill>
                            <a:schemeClr val="tx1"/>
                          </a:solidFill>
                          <a:latin typeface="Calibri" panose="020F0502020204030204" pitchFamily="34" charset="0"/>
                        </a:rPr>
                        <a:t>-</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609915"/>
                  </a:ext>
                </a:extLst>
              </a:tr>
              <a:tr h="37500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a:t>
                      </a: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4.726.170</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13"/>
                  </a:ext>
                </a:extLst>
              </a:tr>
            </a:tbl>
          </a:graphicData>
        </a:graphic>
      </p:graphicFrame>
      <p:graphicFrame>
        <p:nvGraphicFramePr>
          <p:cNvPr id="4" name="4 Tablo"/>
          <p:cNvGraphicFramePr>
            <a:graphicFrameLocks noGrp="1"/>
          </p:cNvGraphicFramePr>
          <p:nvPr>
            <p:extLst>
              <p:ext uri="{D42A27DB-BD31-4B8C-83A1-F6EECF244321}">
                <p14:modId xmlns:p14="http://schemas.microsoft.com/office/powerpoint/2010/main" val="4151295515"/>
              </p:ext>
            </p:extLst>
          </p:nvPr>
        </p:nvGraphicFramePr>
        <p:xfrm>
          <a:off x="278296" y="7476092"/>
          <a:ext cx="6414051" cy="1816991"/>
        </p:xfrm>
        <a:graphic>
          <a:graphicData uri="http://schemas.openxmlformats.org/drawingml/2006/table">
            <a:tbl>
              <a:tblPr>
                <a:effectLst>
                  <a:outerShdw blurRad="50800" dist="38100" dir="5400000" algn="t" rotWithShape="0">
                    <a:prstClr val="black">
                      <a:alpha val="40000"/>
                    </a:prstClr>
                  </a:outerShdw>
                </a:effectLst>
              </a:tblPr>
              <a:tblGrid>
                <a:gridCol w="3969072">
                  <a:extLst>
                    <a:ext uri="{9D8B030D-6E8A-4147-A177-3AD203B41FA5}">
                      <a16:colId xmlns:a16="http://schemas.microsoft.com/office/drawing/2014/main" val="20000"/>
                    </a:ext>
                  </a:extLst>
                </a:gridCol>
                <a:gridCol w="2444979">
                  <a:extLst>
                    <a:ext uri="{9D8B030D-6E8A-4147-A177-3AD203B41FA5}">
                      <a16:colId xmlns:a16="http://schemas.microsoft.com/office/drawing/2014/main" val="20001"/>
                    </a:ext>
                  </a:extLst>
                </a:gridCol>
              </a:tblGrid>
              <a:tr h="38702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TOPLAM MÜZE ZİYARETÇİ SAYISI</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1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31675" marR="31675"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3592351111"/>
                  </a:ext>
                </a:extLst>
              </a:tr>
              <a:tr h="357492">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BAĞLI OLDUĞU KURUM</a:t>
                      </a: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2022  </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3756" marR="23756"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574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kern="1200" dirty="0" smtClean="0">
                          <a:solidFill>
                            <a:schemeClr val="tx1"/>
                          </a:solidFill>
                          <a:latin typeface="Calibri" panose="020F0502020204030204" pitchFamily="34" charset="0"/>
                          <a:ea typeface="Times New Roman"/>
                          <a:cs typeface="Arial" pitchFamily="34" charset="0"/>
                        </a:rPr>
                        <a:t>KÜLTÜR</a:t>
                      </a:r>
                      <a:r>
                        <a:rPr lang="tr-TR" sz="1600" b="1" kern="1200" baseline="0" dirty="0" smtClean="0">
                          <a:solidFill>
                            <a:schemeClr val="tx1"/>
                          </a:solidFill>
                          <a:latin typeface="Calibri" panose="020F0502020204030204" pitchFamily="34" charset="0"/>
                          <a:ea typeface="Times New Roman"/>
                          <a:cs typeface="Arial" pitchFamily="34" charset="0"/>
                        </a:rPr>
                        <a:t> VE TURİZM BAKANLIĞI</a:t>
                      </a:r>
                      <a:endParaRPr lang="tr-TR" sz="1600" b="1" kern="1200" dirty="0">
                        <a:solidFill>
                          <a:schemeClr val="tx1"/>
                        </a:solidFill>
                        <a:latin typeface="Calibri" panose="020F0502020204030204" pitchFamily="34" charset="0"/>
                        <a:ea typeface="Times New Roman"/>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kern="1200" dirty="0" smtClean="0">
                          <a:solidFill>
                            <a:schemeClr val="tx1"/>
                          </a:solidFill>
                          <a:latin typeface="Calibri" panose="020F0502020204030204" pitchFamily="34" charset="0"/>
                          <a:ea typeface="Times New Roman"/>
                          <a:cs typeface="Arial" pitchFamily="34" charset="0"/>
                        </a:rPr>
                        <a:t>2.150.032</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7492">
                <a:tc>
                  <a:txBody>
                    <a:bodyPr/>
                    <a:lstStyle/>
                    <a:p>
                      <a:r>
                        <a:rPr lang="tr-TR" sz="1600" b="1" dirty="0" smtClean="0">
                          <a:solidFill>
                            <a:schemeClr val="tx1"/>
                          </a:solidFill>
                          <a:latin typeface="Calibri" panose="020F0502020204030204" pitchFamily="34" charset="0"/>
                        </a:rPr>
                        <a:t>MİLLİ SARAYLA</a:t>
                      </a:r>
                      <a:r>
                        <a:rPr lang="tr-TR" sz="1600" b="1" baseline="0" dirty="0" smtClean="0">
                          <a:solidFill>
                            <a:schemeClr val="tx1"/>
                          </a:solidFill>
                          <a:latin typeface="Calibri" panose="020F0502020204030204" pitchFamily="34" charset="0"/>
                        </a:rPr>
                        <a:t>R İDARESİ BAŞKANLIĞI</a:t>
                      </a:r>
                      <a:endParaRPr lang="tr-TR" sz="1600" b="1" dirty="0">
                        <a:solidFill>
                          <a:schemeClr val="tx1"/>
                        </a:solidFill>
                        <a:latin typeface="Calibri" panose="020F0502020204030204"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4.726.170</a:t>
                      </a:r>
                      <a:endParaRPr kumimoji="0" lang="tr-TR" sz="16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49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TOPLAM</a:t>
                      </a: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6.876.202</a:t>
                      </a:r>
                      <a:endPar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25004" marR="25004"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13"/>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MÜZE ZİYARETÇİ SAYISI</a:t>
            </a:r>
            <a:endParaRPr kumimoji="0" lang="tr-TR" sz="16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0122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57914"/>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YABANCI ZİYARETÇİ İSTATİSTİKLERİ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ext uri="{D42A27DB-BD31-4B8C-83A1-F6EECF244321}">
                <p14:modId xmlns:p14="http://schemas.microsoft.com/office/powerpoint/2010/main" val="3741552868"/>
              </p:ext>
            </p:extLst>
          </p:nvPr>
        </p:nvGraphicFramePr>
        <p:xfrm>
          <a:off x="115888" y="834888"/>
          <a:ext cx="6647983" cy="3493527"/>
        </p:xfrm>
        <a:graphic>
          <a:graphicData uri="http://schemas.openxmlformats.org/drawingml/2006/table">
            <a:tbl>
              <a:tblPr>
                <a:effectLst>
                  <a:outerShdw blurRad="50800" dist="38100" dir="5400000" algn="t" rotWithShape="0">
                    <a:prstClr val="black">
                      <a:alpha val="40000"/>
                    </a:prstClr>
                  </a:outerShdw>
                </a:effectLst>
              </a:tblPr>
              <a:tblGrid>
                <a:gridCol w="1643655">
                  <a:extLst>
                    <a:ext uri="{9D8B030D-6E8A-4147-A177-3AD203B41FA5}">
                      <a16:colId xmlns:a16="http://schemas.microsoft.com/office/drawing/2014/main" val="20000"/>
                    </a:ext>
                  </a:extLst>
                </a:gridCol>
                <a:gridCol w="1757626">
                  <a:extLst>
                    <a:ext uri="{9D8B030D-6E8A-4147-A177-3AD203B41FA5}">
                      <a16:colId xmlns:a16="http://schemas.microsoft.com/office/drawing/2014/main" val="20001"/>
                    </a:ext>
                  </a:extLst>
                </a:gridCol>
                <a:gridCol w="1811989">
                  <a:extLst>
                    <a:ext uri="{9D8B030D-6E8A-4147-A177-3AD203B41FA5}">
                      <a16:colId xmlns:a16="http://schemas.microsoft.com/office/drawing/2014/main" val="20002"/>
                    </a:ext>
                  </a:extLst>
                </a:gridCol>
                <a:gridCol w="1434713">
                  <a:extLst>
                    <a:ext uri="{9D8B030D-6E8A-4147-A177-3AD203B41FA5}">
                      <a16:colId xmlns:a16="http://schemas.microsoft.com/office/drawing/2014/main" val="20003"/>
                    </a:ext>
                  </a:extLst>
                </a:gridCol>
              </a:tblGrid>
              <a:tr h="450573">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a:solidFill>
                            <a:schemeClr val="bg1"/>
                          </a:solidFill>
                          <a:latin typeface="Calibri" panose="020F0502020204030204" pitchFamily="34" charset="0"/>
                          <a:cs typeface="Arial" pitchFamily="34" charset="0"/>
                        </a:rPr>
                        <a:t>GELEN</a:t>
                      </a:r>
                      <a:r>
                        <a:rPr lang="tr-TR" sz="1600" b="1" baseline="0" dirty="0">
                          <a:solidFill>
                            <a:schemeClr val="bg1"/>
                          </a:solidFill>
                          <a:latin typeface="Calibri" panose="020F0502020204030204" pitchFamily="34" charset="0"/>
                          <a:cs typeface="Arial" pitchFamily="34" charset="0"/>
                        </a:rPr>
                        <a:t> YABANCI ZİYARETÇİ SAYISI</a:t>
                      </a:r>
                      <a:r>
                        <a:rPr lang="tr-TR" sz="1600" b="1" dirty="0">
                          <a:solidFill>
                            <a:schemeClr val="bg1"/>
                          </a:solidFill>
                          <a:latin typeface="Calibri" panose="020F0502020204030204" pitchFamily="34" charset="0"/>
                          <a:cs typeface="Arial" pitchFamily="34" charset="0"/>
                        </a:rPr>
                        <a:t> </a:t>
                      </a:r>
                      <a:r>
                        <a:rPr lang="tr-TR" sz="1600" b="1" dirty="0" smtClean="0">
                          <a:solidFill>
                            <a:schemeClr val="bg1"/>
                          </a:solidFill>
                          <a:latin typeface="Calibri" panose="020F0502020204030204" pitchFamily="34" charset="0"/>
                          <a:cs typeface="Arial" pitchFamily="34" charset="0"/>
                        </a:rPr>
                        <a:t> (2022)</a:t>
                      </a: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25004" marR="25004" marT="0" marB="0"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extLst>
                  <a:ext uri="{0D108BD9-81ED-4DB2-BD59-A6C34878D82A}">
                    <a16:rowId xmlns:a16="http://schemas.microsoft.com/office/drawing/2014/main" val="10007"/>
                  </a:ext>
                </a:extLst>
              </a:tr>
              <a:tr h="3381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YILLAR</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ORAN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0"/>
                  </a:ext>
                </a:extLst>
              </a:tr>
              <a:tr h="33810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2015</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36.244.632</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a:spcAft>
                          <a:spcPts val="0"/>
                        </a:spcAft>
                        <a:tabLst/>
                      </a:pPr>
                      <a:r>
                        <a:rPr lang="tr-TR" sz="1200" b="1" kern="1200" dirty="0">
                          <a:solidFill>
                            <a:schemeClr val="tx1"/>
                          </a:solidFill>
                          <a:effectLst/>
                          <a:latin typeface="Calibri" panose="020F0502020204030204" pitchFamily="34" charset="0"/>
                          <a:ea typeface="+mn-ea"/>
                          <a:cs typeface="+mn-cs"/>
                        </a:rPr>
                        <a:t>12.428.733</a:t>
                      </a:r>
                      <a:endParaRPr lang="tr-TR" sz="1200" b="1" kern="1200" dirty="0">
                        <a:solidFill>
                          <a:schemeClr val="tx1"/>
                        </a:solidFill>
                        <a:latin typeface="Calibri" panose="020F0502020204030204" pitchFamily="34" charset="0"/>
                        <a:ea typeface="Times New Roman"/>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34</a:t>
                      </a:r>
                      <a:endParaRPr lang="tr-TR" sz="1200" b="1" kern="1200" dirty="0">
                        <a:solidFill>
                          <a:schemeClr val="tx1"/>
                        </a:solidFill>
                        <a:effectLst/>
                        <a:latin typeface="Calibri" panose="020F0502020204030204" pitchFamily="34" charset="0"/>
                        <a:ea typeface="+mn-ea"/>
                        <a:cs typeface="+mn-cs"/>
                      </a:endParaRPr>
                    </a:p>
                  </a:txBody>
                  <a:tcPr marL="5358" marR="5358" marT="5358"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810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2016</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25.352.213</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a:spcAft>
                          <a:spcPts val="0"/>
                        </a:spcAft>
                        <a:tabLst/>
                      </a:pPr>
                      <a:r>
                        <a:rPr lang="tr-TR" sz="1200" b="1" kern="1200" dirty="0">
                          <a:solidFill>
                            <a:schemeClr val="tx1"/>
                          </a:solidFill>
                          <a:effectLst/>
                          <a:latin typeface="Calibri" panose="020F0502020204030204" pitchFamily="34" charset="0"/>
                          <a:ea typeface="+mn-ea"/>
                          <a:cs typeface="+mn-cs"/>
                        </a:rPr>
                        <a:t>9.217.644</a:t>
                      </a:r>
                      <a:endParaRPr lang="tr-TR" sz="1200" b="1" kern="1200" dirty="0">
                        <a:solidFill>
                          <a:schemeClr val="tx1"/>
                        </a:solidFill>
                        <a:latin typeface="Calibri" panose="020F0502020204030204" pitchFamily="34" charset="0"/>
                        <a:ea typeface="Times New Roman"/>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36</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810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2017</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32.410.034</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10.730.510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33</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810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2018</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a:solidFill>
                            <a:schemeClr val="tx1"/>
                          </a:solidFill>
                          <a:effectLst/>
                          <a:latin typeface="Calibri" panose="020F0502020204030204" pitchFamily="34" charset="0"/>
                          <a:ea typeface="+mn-ea"/>
                          <a:cs typeface="+mn-cs"/>
                        </a:rPr>
                        <a:t>39.488.401</a:t>
                      </a: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13.432.990</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34</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810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2019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1" kern="1200" dirty="0" smtClean="0">
                          <a:solidFill>
                            <a:schemeClr val="tx1"/>
                          </a:solidFill>
                          <a:effectLst/>
                          <a:latin typeface="Calibri" panose="020F0502020204030204" pitchFamily="34" charset="0"/>
                          <a:ea typeface="+mn-ea"/>
                          <a:cs typeface="+mn-cs"/>
                        </a:rPr>
                        <a:t>45.058.286</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indent="0" algn="ctr" defTabSz="914400" rtl="0" eaLnBrk="1" latinLnBrk="0" hangingPunct="1">
                        <a:spcAft>
                          <a:spcPts val="0"/>
                        </a:spcAft>
                        <a:tabLst/>
                      </a:pPr>
                      <a:r>
                        <a:rPr lang="tr-TR" sz="1200" b="1" kern="1200" dirty="0">
                          <a:solidFill>
                            <a:schemeClr val="tx1"/>
                          </a:solidFill>
                          <a:effectLst/>
                          <a:latin typeface="Calibri" panose="020F0502020204030204" pitchFamily="34" charset="0"/>
                          <a:ea typeface="+mn-ea"/>
                          <a:cs typeface="+mn-cs"/>
                        </a:rPr>
                        <a:t>14.906.663</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33</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810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2020 </a:t>
                      </a: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12.734.213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5.001.981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39</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3810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2021 </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smtClean="0">
                          <a:solidFill>
                            <a:schemeClr val="tx1"/>
                          </a:solidFill>
                          <a:effectLst/>
                          <a:latin typeface="Calibri" panose="020F0502020204030204" pitchFamily="34" charset="0"/>
                          <a:ea typeface="+mn-ea"/>
                          <a:cs typeface="+mn-cs"/>
                        </a:rPr>
                        <a:t>24.712.266</a:t>
                      </a:r>
                      <a:endParaRPr lang="tr-TR" sz="1200" b="1"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smtClean="0">
                          <a:solidFill>
                            <a:schemeClr val="tx1"/>
                          </a:solidFill>
                          <a:effectLst/>
                          <a:latin typeface="Calibri" panose="020F0502020204030204" pitchFamily="34" charset="0"/>
                          <a:ea typeface="+mn-ea"/>
                          <a:cs typeface="+mn-cs"/>
                        </a:rPr>
                        <a:t>9.025.004</a:t>
                      </a:r>
                      <a:endParaRPr lang="tr-TR" sz="1200" b="1"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36,5</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76429174"/>
                  </a:ext>
                </a:extLst>
              </a:tr>
              <a:tr h="33810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2022</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25004" marR="2500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smtClean="0">
                          <a:solidFill>
                            <a:schemeClr val="tx1"/>
                          </a:solidFill>
                          <a:effectLst/>
                          <a:latin typeface="Calibri" panose="020F0502020204030204" pitchFamily="34" charset="0"/>
                          <a:ea typeface="+mn-ea"/>
                          <a:cs typeface="+mn-cs"/>
                        </a:rPr>
                        <a:t>42.164.954</a:t>
                      </a:r>
                      <a:endParaRPr lang="tr-TR" sz="1200" b="1" kern="1200" dirty="0">
                        <a:solidFill>
                          <a:schemeClr val="tx1"/>
                        </a:solidFill>
                        <a:effectLst/>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fontAlgn="ctr" latinLnBrk="0" hangingPunct="1"/>
                      <a:r>
                        <a:rPr lang="tr-TR" sz="1200" b="1" kern="1200" dirty="0">
                          <a:solidFill>
                            <a:schemeClr val="tx1"/>
                          </a:solidFill>
                          <a:effectLst/>
                          <a:latin typeface="Calibri" panose="020F0502020204030204" pitchFamily="34" charset="0"/>
                          <a:ea typeface="+mn-ea"/>
                          <a:cs typeface="+mn-cs"/>
                        </a:rPr>
                        <a:t>16.018.726</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tr-TR" sz="1200" b="1" kern="1200" dirty="0" smtClean="0">
                          <a:solidFill>
                            <a:schemeClr val="tx1"/>
                          </a:solidFill>
                          <a:effectLst/>
                          <a:latin typeface="Calibri" panose="020F0502020204030204" pitchFamily="34" charset="0"/>
                          <a:ea typeface="+mn-ea"/>
                          <a:cs typeface="+mn-cs"/>
                        </a:rPr>
                        <a:t>38</a:t>
                      </a:r>
                      <a:endParaRPr lang="tr-TR" sz="1200" b="1" kern="1200" dirty="0">
                        <a:solidFill>
                          <a:schemeClr val="tx1"/>
                        </a:solidFill>
                        <a:effectLst/>
                        <a:latin typeface="Calibri" panose="020F0502020204030204" pitchFamily="34" charset="0"/>
                        <a:ea typeface="+mn-ea"/>
                        <a:cs typeface="+mn-cs"/>
                      </a:endParaRPr>
                    </a:p>
                  </a:txBody>
                  <a:tcPr marL="5358" marR="5358" marT="5358"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67384733"/>
                  </a:ext>
                </a:extLst>
              </a:tr>
            </a:tbl>
          </a:graphicData>
        </a:graphic>
      </p:graphicFrame>
      <p:graphicFrame>
        <p:nvGraphicFramePr>
          <p:cNvPr id="5" name="6 Tablo"/>
          <p:cNvGraphicFramePr>
            <a:graphicFrameLocks noGrp="1"/>
          </p:cNvGraphicFramePr>
          <p:nvPr>
            <p:extLst>
              <p:ext uri="{D42A27DB-BD31-4B8C-83A1-F6EECF244321}">
                <p14:modId xmlns:p14="http://schemas.microsoft.com/office/powerpoint/2010/main" val="430414468"/>
              </p:ext>
            </p:extLst>
          </p:nvPr>
        </p:nvGraphicFramePr>
        <p:xfrm>
          <a:off x="115888" y="4337331"/>
          <a:ext cx="6647983" cy="5071715"/>
        </p:xfrm>
        <a:graphic>
          <a:graphicData uri="http://schemas.openxmlformats.org/drawingml/2006/table">
            <a:tbl>
              <a:tblPr>
                <a:effectLst>
                  <a:outerShdw blurRad="50800" dist="38100" dir="5400000" algn="t" rotWithShape="0">
                    <a:prstClr val="black">
                      <a:alpha val="40000"/>
                    </a:prstClr>
                  </a:outerShdw>
                </a:effectLst>
              </a:tblPr>
              <a:tblGrid>
                <a:gridCol w="5611812">
                  <a:extLst>
                    <a:ext uri="{9D8B030D-6E8A-4147-A177-3AD203B41FA5}">
                      <a16:colId xmlns:a16="http://schemas.microsoft.com/office/drawing/2014/main" val="20000"/>
                    </a:ext>
                  </a:extLst>
                </a:gridCol>
                <a:gridCol w="1036171">
                  <a:extLst>
                    <a:ext uri="{9D8B030D-6E8A-4147-A177-3AD203B41FA5}">
                      <a16:colId xmlns:a16="http://schemas.microsoft.com/office/drawing/2014/main" val="20001"/>
                    </a:ext>
                  </a:extLst>
                </a:gridCol>
              </a:tblGrid>
              <a:tr h="480295">
                <a:tc>
                  <a:txBody>
                    <a:bodyPr/>
                    <a:lstStyle/>
                    <a:p>
                      <a:pPr algn="ctr" fontAlgn="b"/>
                      <a:r>
                        <a:rPr lang="tr-TR" sz="1400" b="1" i="0" u="none" strike="noStrike" baseline="0" dirty="0">
                          <a:solidFill>
                            <a:schemeClr val="bg1"/>
                          </a:solidFill>
                          <a:latin typeface="+mn-lt"/>
                          <a:cs typeface="Arial" pitchFamily="34" charset="0"/>
                        </a:rPr>
                        <a:t> </a:t>
                      </a:r>
                      <a:r>
                        <a:rPr lang="tr-TR" sz="1400" b="1" i="0" u="none" strike="noStrike" dirty="0">
                          <a:solidFill>
                            <a:schemeClr val="bg1"/>
                          </a:solidFill>
                          <a:latin typeface="+mn-lt"/>
                          <a:cs typeface="Arial" pitchFamily="34" charset="0"/>
                        </a:rPr>
                        <a:t>MİLLİYETLERİNE GÖRE  GELEN</a:t>
                      </a:r>
                      <a:r>
                        <a:rPr lang="tr-TR" sz="1400" b="1" i="0" u="none" strike="noStrike" baseline="0" dirty="0">
                          <a:solidFill>
                            <a:schemeClr val="bg1"/>
                          </a:solidFill>
                          <a:latin typeface="+mn-lt"/>
                          <a:cs typeface="Arial" pitchFamily="34" charset="0"/>
                        </a:rPr>
                        <a:t> YABANCI ZİYARETÇİLER</a:t>
                      </a:r>
                      <a:r>
                        <a:rPr lang="tr-TR" sz="1400" b="1" i="0" u="none" strike="noStrike" dirty="0">
                          <a:solidFill>
                            <a:schemeClr val="bg1"/>
                          </a:solidFill>
                          <a:latin typeface="+mn-lt"/>
                          <a:cs typeface="Arial" pitchFamily="34" charset="0"/>
                        </a:rPr>
                        <a:t>  (</a:t>
                      </a:r>
                      <a:r>
                        <a:rPr lang="tr-TR" sz="1400" b="1" i="0" u="none" strike="noStrike" dirty="0" smtClean="0">
                          <a:solidFill>
                            <a:schemeClr val="bg1"/>
                          </a:solidFill>
                          <a:latin typeface="+mn-lt"/>
                          <a:cs typeface="Arial" pitchFamily="34" charset="0"/>
                        </a:rPr>
                        <a:t>2022 </a:t>
                      </a:r>
                      <a:r>
                        <a:rPr lang="tr-TR" sz="1400" b="1" i="0" u="none" strike="noStrike" baseline="0" dirty="0" smtClean="0">
                          <a:solidFill>
                            <a:schemeClr val="bg1"/>
                          </a:solidFill>
                          <a:latin typeface="+mn-lt"/>
                          <a:cs typeface="Arial" pitchFamily="34" charset="0"/>
                        </a:rPr>
                        <a:t>YILI)</a:t>
                      </a:r>
                      <a:endParaRPr lang="tr-TR" sz="1400" b="1" i="0" u="none" strike="noStrike" dirty="0">
                        <a:solidFill>
                          <a:schemeClr val="bg1"/>
                        </a:solidFill>
                        <a:latin typeface="+mn-lt"/>
                        <a:cs typeface="Arial" pitchFamily="34" charset="0"/>
                      </a:endParaRP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algn="ctr" fontAlgn="b"/>
                      <a:r>
                        <a:rPr lang="tr-TR" sz="1400" b="1" i="0" u="none" strike="noStrike" dirty="0">
                          <a:solidFill>
                            <a:schemeClr val="bg1"/>
                          </a:solidFill>
                          <a:latin typeface="+mn-lt"/>
                          <a:cs typeface="Arial" pitchFamily="34" charset="0"/>
                        </a:rPr>
                        <a:t>ZİYARETÇİ SAYISI</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267590">
                <a:tc>
                  <a:txBody>
                    <a:bodyPr/>
                    <a:lstStyle/>
                    <a:p>
                      <a:pPr algn="l" rtl="0" fontAlgn="ctr"/>
                      <a:r>
                        <a:rPr lang="tr-TR" sz="1400" b="1" i="0" u="none" strike="noStrike" dirty="0">
                          <a:solidFill>
                            <a:srgbClr val="000000"/>
                          </a:solidFill>
                          <a:effectLst/>
                          <a:latin typeface="+mn-lt"/>
                        </a:rPr>
                        <a:t>ALMANYA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1.237.314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7590">
                <a:tc>
                  <a:txBody>
                    <a:bodyPr/>
                    <a:lstStyle/>
                    <a:p>
                      <a:pPr algn="l" rtl="0" fontAlgn="ctr"/>
                      <a:r>
                        <a:rPr lang="tr-TR" sz="1400" b="1" i="0" u="none" strike="noStrike" dirty="0">
                          <a:solidFill>
                            <a:srgbClr val="000000"/>
                          </a:solidFill>
                          <a:effectLst/>
                          <a:latin typeface="+mn-lt"/>
                        </a:rPr>
                        <a:t>İRAN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1.097.993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7590">
                <a:tc>
                  <a:txBody>
                    <a:bodyPr/>
                    <a:lstStyle/>
                    <a:p>
                      <a:pPr algn="l" rtl="0" fontAlgn="ctr"/>
                      <a:r>
                        <a:rPr lang="tr-TR" sz="1400" b="1" i="0" u="none" strike="noStrike" dirty="0">
                          <a:solidFill>
                            <a:srgbClr val="000000"/>
                          </a:solidFill>
                          <a:effectLst/>
                          <a:latin typeface="+mn-lt"/>
                        </a:rPr>
                        <a:t>RUSYA FED.</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1.495.024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7590">
                <a:tc>
                  <a:txBody>
                    <a:bodyPr/>
                    <a:lstStyle/>
                    <a:p>
                      <a:pPr algn="l" rtl="0" fontAlgn="ctr"/>
                      <a:r>
                        <a:rPr lang="tr-TR" sz="1400" b="1" i="0" u="none" strike="noStrike" dirty="0">
                          <a:solidFill>
                            <a:srgbClr val="000000"/>
                          </a:solidFill>
                          <a:effectLst/>
                          <a:latin typeface="+mn-lt"/>
                        </a:rPr>
                        <a:t>FRANSA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567.475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67590">
                <a:tc>
                  <a:txBody>
                    <a:bodyPr/>
                    <a:lstStyle/>
                    <a:p>
                      <a:pPr algn="l" rtl="0" fontAlgn="ctr"/>
                      <a:r>
                        <a:rPr lang="tr-TR" sz="1400" b="1" i="0" u="none" strike="noStrike" dirty="0">
                          <a:solidFill>
                            <a:srgbClr val="000000"/>
                          </a:solidFill>
                          <a:effectLst/>
                          <a:latin typeface="+mn-lt"/>
                        </a:rPr>
                        <a:t>IRAK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423.945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7590">
                <a:tc>
                  <a:txBody>
                    <a:bodyPr/>
                    <a:lstStyle/>
                    <a:p>
                      <a:pPr algn="l" rtl="0" fontAlgn="ctr"/>
                      <a:r>
                        <a:rPr lang="tr-TR" sz="1400" b="1" i="0" u="none" strike="noStrike" dirty="0">
                          <a:solidFill>
                            <a:srgbClr val="000000"/>
                          </a:solidFill>
                          <a:effectLst/>
                          <a:latin typeface="+mn-lt"/>
                        </a:rPr>
                        <a:t>UKRAYNA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208.631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67590">
                <a:tc>
                  <a:txBody>
                    <a:bodyPr/>
                    <a:lstStyle/>
                    <a:p>
                      <a:pPr algn="l" rtl="0" fontAlgn="ctr"/>
                      <a:r>
                        <a:rPr lang="tr-TR" sz="1400" b="1" i="0" u="none" strike="noStrike" dirty="0">
                          <a:solidFill>
                            <a:srgbClr val="000000"/>
                          </a:solidFill>
                          <a:effectLst/>
                          <a:latin typeface="+mn-lt"/>
                        </a:rPr>
                        <a:t>AMERİKA BİRLEŞİK DEVLETLERİ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717.107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67590">
                <a:tc>
                  <a:txBody>
                    <a:bodyPr/>
                    <a:lstStyle/>
                    <a:p>
                      <a:pPr algn="l" rtl="0" fontAlgn="ctr"/>
                      <a:r>
                        <a:rPr lang="tr-TR" sz="1400" b="1" i="0" u="none" strike="noStrike" dirty="0">
                          <a:solidFill>
                            <a:srgbClr val="000000"/>
                          </a:solidFill>
                          <a:effectLst/>
                          <a:latin typeface="+mn-lt"/>
                        </a:rPr>
                        <a:t>HOLLANDA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337.056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67590">
                <a:tc>
                  <a:txBody>
                    <a:bodyPr/>
                    <a:lstStyle/>
                    <a:p>
                      <a:pPr algn="l" rtl="0" fontAlgn="ctr"/>
                      <a:r>
                        <a:rPr lang="tr-TR" sz="1400" b="1" i="0" u="none" strike="noStrike" dirty="0">
                          <a:solidFill>
                            <a:srgbClr val="000000"/>
                          </a:solidFill>
                          <a:effectLst/>
                          <a:latin typeface="+mn-lt"/>
                        </a:rPr>
                        <a:t>ÜRDÜN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324.705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67590">
                <a:tc>
                  <a:txBody>
                    <a:bodyPr/>
                    <a:lstStyle/>
                    <a:p>
                      <a:pPr algn="l" rtl="0" fontAlgn="ctr"/>
                      <a:r>
                        <a:rPr lang="tr-TR" sz="1400" b="1" i="0" u="none" strike="noStrike" dirty="0">
                          <a:solidFill>
                            <a:srgbClr val="000000"/>
                          </a:solidFill>
                          <a:effectLst/>
                          <a:latin typeface="+mn-lt"/>
                        </a:rPr>
                        <a:t>İNGİLTERE (BİRLEŞİK KRALLIK)</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613.199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67590">
                <a:tc>
                  <a:txBody>
                    <a:bodyPr/>
                    <a:lstStyle/>
                    <a:p>
                      <a:pPr algn="l" rtl="0" fontAlgn="ctr"/>
                      <a:r>
                        <a:rPr lang="tr-TR" sz="1400" b="1" i="0" u="none" strike="noStrike" dirty="0">
                          <a:solidFill>
                            <a:srgbClr val="000000"/>
                          </a:solidFill>
                          <a:effectLst/>
                          <a:latin typeface="+mn-lt"/>
                        </a:rPr>
                        <a:t>LİBYA</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217.078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67590">
                <a:tc>
                  <a:txBody>
                    <a:bodyPr/>
                    <a:lstStyle/>
                    <a:p>
                      <a:pPr algn="l" rtl="0" fontAlgn="ctr"/>
                      <a:r>
                        <a:rPr lang="tr-TR" sz="1400" b="1" i="0" u="none" strike="noStrike" dirty="0">
                          <a:solidFill>
                            <a:srgbClr val="000000"/>
                          </a:solidFill>
                          <a:effectLst/>
                          <a:latin typeface="+mn-lt"/>
                        </a:rPr>
                        <a:t>AZERBAYCAN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272.431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67590">
                <a:tc>
                  <a:txBody>
                    <a:bodyPr/>
                    <a:lstStyle/>
                    <a:p>
                      <a:pPr algn="l" rtl="0" fontAlgn="ctr"/>
                      <a:r>
                        <a:rPr lang="tr-TR" sz="1400" b="1" i="0" u="none" strike="noStrike" dirty="0">
                          <a:solidFill>
                            <a:srgbClr val="000000"/>
                          </a:solidFill>
                          <a:effectLst/>
                          <a:latin typeface="+mn-lt"/>
                        </a:rPr>
                        <a:t>LÜBNAN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199.845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67590">
                <a:tc>
                  <a:txBody>
                    <a:bodyPr/>
                    <a:lstStyle/>
                    <a:p>
                      <a:pPr algn="l" rtl="0" fontAlgn="ctr"/>
                      <a:r>
                        <a:rPr lang="tr-TR" sz="1400" b="1" i="0" u="none" strike="noStrike" dirty="0">
                          <a:solidFill>
                            <a:srgbClr val="000000"/>
                          </a:solidFill>
                          <a:effectLst/>
                          <a:latin typeface="+mn-lt"/>
                        </a:rPr>
                        <a:t>KAZAKİSTAN</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302.869</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67590">
                <a:tc>
                  <a:txBody>
                    <a:bodyPr/>
                    <a:lstStyle/>
                    <a:p>
                      <a:pPr algn="l" rtl="0" fontAlgn="ctr"/>
                      <a:r>
                        <a:rPr lang="tr-TR" sz="1400" b="1" i="0" u="none" strike="noStrike">
                          <a:solidFill>
                            <a:srgbClr val="000000"/>
                          </a:solidFill>
                          <a:effectLst/>
                          <a:latin typeface="+mn-lt"/>
                        </a:rPr>
                        <a:t>SURİYE</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138.976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67590">
                <a:tc>
                  <a:txBody>
                    <a:bodyPr/>
                    <a:lstStyle/>
                    <a:p>
                      <a:pPr algn="l" rtl="0" fontAlgn="ctr"/>
                      <a:r>
                        <a:rPr lang="tr-TR" sz="1400" b="1" i="0" u="none" strike="noStrike" dirty="0">
                          <a:solidFill>
                            <a:srgbClr val="000000"/>
                          </a:solidFill>
                          <a:effectLst/>
                          <a:latin typeface="+mn-lt"/>
                        </a:rPr>
                        <a:t>DİĞER ÜLKELER</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rtl="0" fontAlgn="ctr"/>
                      <a:r>
                        <a:rPr lang="tr-TR" sz="1400" b="1" i="0" u="none" strike="noStrike" dirty="0">
                          <a:solidFill>
                            <a:srgbClr val="000000"/>
                          </a:solidFill>
                          <a:effectLst/>
                          <a:latin typeface="+mn-lt"/>
                        </a:rPr>
                        <a:t>7.865.078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309980">
                <a:tc>
                  <a:txBody>
                    <a:bodyPr/>
                    <a:lstStyle/>
                    <a:p>
                      <a:pPr algn="l" fontAlgn="b"/>
                      <a:r>
                        <a:rPr lang="tr-TR" sz="1400" b="1" i="0" u="none" strike="noStrike" kern="1200" dirty="0">
                          <a:solidFill>
                            <a:srgbClr val="2D3142"/>
                          </a:solidFill>
                          <a:latin typeface="+mn-lt"/>
                          <a:ea typeface="+mn-ea"/>
                          <a:cs typeface="Arial" pitchFamily="34" charset="0"/>
                        </a:rPr>
                        <a:t>TOPLAM</a:t>
                      </a:r>
                    </a:p>
                  </a:txBody>
                  <a:tcPr marL="4294" marR="4294" marT="429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marL="0" algn="ctr" defTabSz="685800" rtl="0" eaLnBrk="1" fontAlgn="ctr" latinLnBrk="0" hangingPunct="1"/>
                      <a:r>
                        <a:rPr lang="tr-TR" sz="1400" b="1" i="0" u="none" strike="noStrike" kern="1200" dirty="0">
                          <a:solidFill>
                            <a:srgbClr val="000000"/>
                          </a:solidFill>
                          <a:effectLst/>
                          <a:latin typeface="+mn-lt"/>
                          <a:ea typeface="+mn-ea"/>
                          <a:cs typeface="+mn-cs"/>
                        </a:rPr>
                        <a:t>16.018.726</a:t>
                      </a:r>
                    </a:p>
                  </a:txBody>
                  <a:tcPr marL="9525" marR="9525" marT="9525" marB="0" anchor="b">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extLst>
                  <a:ext uri="{0D108BD9-81ED-4DB2-BD59-A6C34878D82A}">
                    <a16:rowId xmlns:a16="http://schemas.microsoft.com/office/drawing/2014/main" val="10017"/>
                  </a:ext>
                </a:extLst>
              </a:tr>
            </a:tbl>
          </a:graphicData>
        </a:graphic>
      </p:graphicFrame>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626390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3252" y="0"/>
            <a:ext cx="5353878" cy="830997"/>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KONAKLAMA </a:t>
            </a: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TESİSLERİ</a:t>
            </a:r>
            <a:r>
              <a:rPr kumimoji="0" lang="tr-TR" sz="2400" b="1" i="1" u="none" strike="noStrike" kern="1200" cap="none" spc="0" normalizeH="0" noProof="0" dirty="0" smtClean="0">
                <a:ln>
                  <a:noFill/>
                </a:ln>
                <a:solidFill>
                  <a:prstClr val="white"/>
                </a:solidFill>
                <a:effectLst/>
                <a:uLnTx/>
                <a:uFillTx/>
                <a:latin typeface="Calibri" panose="020F0502020204030204" pitchFamily="34" charset="0"/>
                <a:ea typeface="+mn-ea"/>
                <a:cs typeface="+mn-cs"/>
              </a:rPr>
              <a:t> ve SEYAHAT ACENTELERİ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ext uri="{D42A27DB-BD31-4B8C-83A1-F6EECF244321}">
                <p14:modId xmlns:p14="http://schemas.microsoft.com/office/powerpoint/2010/main" val="602422607"/>
              </p:ext>
            </p:extLst>
          </p:nvPr>
        </p:nvGraphicFramePr>
        <p:xfrm>
          <a:off x="102274" y="813743"/>
          <a:ext cx="6616578" cy="2433039"/>
        </p:xfrm>
        <a:graphic>
          <a:graphicData uri="http://schemas.openxmlformats.org/drawingml/2006/table">
            <a:tbl>
              <a:tblPr>
                <a:effectLst>
                  <a:outerShdw blurRad="50800" dist="38100" dir="5400000" algn="t" rotWithShape="0">
                    <a:prstClr val="black">
                      <a:alpha val="40000"/>
                    </a:prstClr>
                  </a:outerShdw>
                </a:effectLst>
              </a:tblPr>
              <a:tblGrid>
                <a:gridCol w="4653935">
                  <a:extLst>
                    <a:ext uri="{9D8B030D-6E8A-4147-A177-3AD203B41FA5}">
                      <a16:colId xmlns:a16="http://schemas.microsoft.com/office/drawing/2014/main" val="20000"/>
                    </a:ext>
                  </a:extLst>
                </a:gridCol>
                <a:gridCol w="1962643">
                  <a:extLst>
                    <a:ext uri="{9D8B030D-6E8A-4147-A177-3AD203B41FA5}">
                      <a16:colId xmlns:a16="http://schemas.microsoft.com/office/drawing/2014/main" val="20001"/>
                    </a:ext>
                  </a:extLst>
                </a:gridCol>
              </a:tblGrid>
              <a:tr h="438595">
                <a:tc>
                  <a:txBody>
                    <a:bodyPr/>
                    <a:lstStyle/>
                    <a:p>
                      <a:pPr algn="ctr" fontAlgn="b"/>
                      <a:r>
                        <a:rPr lang="tr-TR" sz="1600" b="1" i="0" u="none" strike="noStrike" dirty="0">
                          <a:solidFill>
                            <a:schemeClr val="bg1"/>
                          </a:solidFill>
                          <a:latin typeface="Calibri" panose="020F0502020204030204" pitchFamily="34" charset="0"/>
                          <a:cs typeface="Arial" pitchFamily="34" charset="0"/>
                        </a:rPr>
                        <a:t>   TURİZM</a:t>
                      </a:r>
                    </a:p>
                  </a:txBody>
                  <a:tcPr marL="5043" marR="5043" marT="5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tr-TR" sz="1600" b="1" i="0" u="none" strike="noStrike" kern="1200" dirty="0" smtClean="0">
                          <a:solidFill>
                            <a:schemeClr val="bg1"/>
                          </a:solidFill>
                          <a:latin typeface="Calibri" panose="020F0502020204030204" pitchFamily="34" charset="0"/>
                          <a:ea typeface="+mn-ea"/>
                          <a:cs typeface="Arial" pitchFamily="34" charset="0"/>
                        </a:rPr>
                        <a:t>202</a:t>
                      </a:r>
                      <a:r>
                        <a:rPr lang="tr-TR" sz="1600" b="1" i="0" u="none" strike="noStrike" kern="1200" baseline="0" dirty="0" smtClean="0">
                          <a:solidFill>
                            <a:schemeClr val="bg1"/>
                          </a:solidFill>
                          <a:latin typeface="Calibri" panose="020F0502020204030204" pitchFamily="34" charset="0"/>
                          <a:ea typeface="+mn-ea"/>
                          <a:cs typeface="Arial" pitchFamily="34" charset="0"/>
                        </a:rPr>
                        <a:t>2 YILI</a:t>
                      </a:r>
                      <a:endParaRPr lang="tr-TR" sz="1600" b="1" i="0" u="none" strike="noStrike" kern="1200" baseline="0" dirty="0">
                        <a:solidFill>
                          <a:schemeClr val="bg1"/>
                        </a:solidFill>
                        <a:latin typeface="Calibri" panose="020F0502020204030204" pitchFamily="34" charset="0"/>
                        <a:ea typeface="+mn-ea"/>
                        <a:cs typeface="Arial" pitchFamily="34" charset="0"/>
                      </a:endParaRPr>
                    </a:p>
                  </a:txBody>
                  <a:tcPr marL="5043" marR="5043" marT="5043"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extLst>
                  <a:ext uri="{0D108BD9-81ED-4DB2-BD59-A6C34878D82A}">
                    <a16:rowId xmlns:a16="http://schemas.microsoft.com/office/drawing/2014/main" val="10000"/>
                  </a:ext>
                </a:extLst>
              </a:tr>
              <a:tr h="498611">
                <a:tc>
                  <a:txBody>
                    <a:bodyPr/>
                    <a:lstStyle/>
                    <a:p>
                      <a:pPr algn="l" fontAlgn="b"/>
                      <a:r>
                        <a:rPr lang="tr-TR" sz="1400" b="1" i="0" u="none" strike="noStrike" dirty="0">
                          <a:solidFill>
                            <a:srgbClr val="14213D"/>
                          </a:solidFill>
                          <a:latin typeface="Calibri" panose="020F0502020204030204" pitchFamily="34" charset="0"/>
                          <a:cs typeface="Arial" pitchFamily="34" charset="0"/>
                        </a:rPr>
                        <a:t>TURİZM İŞLETME BELGELİ KONAKLAMA TESİSİ YATAK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i="0" u="none" strike="noStrike" kern="1200" dirty="0" smtClean="0">
                          <a:solidFill>
                            <a:schemeClr val="tx1"/>
                          </a:solidFill>
                          <a:latin typeface="Calibri" panose="020F0502020204030204" pitchFamily="34" charset="0"/>
                          <a:ea typeface="+mn-ea"/>
                          <a:cs typeface="+mn-cs"/>
                        </a:rPr>
                        <a:t>141.049</a:t>
                      </a:r>
                      <a:endParaRPr lang="tr-TR" sz="1400" b="1" i="0" u="none" strike="noStrike" kern="1200" dirty="0">
                        <a:solidFill>
                          <a:schemeClr val="tx1"/>
                        </a:solidFill>
                        <a:latin typeface="Calibri" panose="020F0502020204030204" pitchFamily="34" charset="0"/>
                        <a:ea typeface="+mn-ea"/>
                        <a:cs typeface="+mn-cs"/>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861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tr-TR" sz="1400" b="1" i="0" u="none" strike="noStrike" cap="none" normalizeH="0" baseline="0" dirty="0" smtClean="0">
                          <a:ln>
                            <a:noFill/>
                          </a:ln>
                          <a:solidFill>
                            <a:srgbClr val="14213D"/>
                          </a:solidFill>
                          <a:effectLst/>
                          <a:latin typeface="Calibri" panose="020F0502020204030204" pitchFamily="34" charset="0"/>
                          <a:cs typeface="Times New Roman" pitchFamily="18" charset="0"/>
                        </a:rPr>
                        <a:t>BASİT KONAKLAMA TURİZM İŞLETMESİ YATAK </a:t>
                      </a:r>
                      <a:r>
                        <a:rPr kumimoji="0" lang="tr-TR" sz="1400" b="1" i="0" u="none" strike="noStrike" cap="none" normalizeH="0" baseline="0" dirty="0">
                          <a:ln>
                            <a:noFill/>
                          </a:ln>
                          <a:solidFill>
                            <a:srgbClr val="14213D"/>
                          </a:solidFill>
                          <a:effectLst/>
                          <a:latin typeface="Calibri" panose="020F0502020204030204" pitchFamily="34" charset="0"/>
                          <a:cs typeface="Times New Roman" pitchFamily="18" charset="0"/>
                        </a:rPr>
                        <a:t>SAYISI</a:t>
                      </a:r>
                      <a:endParaRPr lang="tr-TR" sz="1400" b="1" i="0" u="none" strike="noStrike" dirty="0">
                        <a:solidFill>
                          <a:srgbClr val="14213D"/>
                        </a:solidFill>
                        <a:latin typeface="Calibri" panose="020F0502020204030204" pitchFamily="34" charset="0"/>
                        <a:cs typeface="Arial" pitchFamily="34" charset="0"/>
                      </a:endParaRP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i="0" u="none" strike="noStrike" kern="1200" dirty="0">
                          <a:solidFill>
                            <a:schemeClr val="tx1"/>
                          </a:solidFill>
                          <a:latin typeface="Calibri" panose="020F0502020204030204" pitchFamily="34" charset="0"/>
                          <a:ea typeface="+mn-ea"/>
                          <a:cs typeface="+mn-cs"/>
                        </a:rPr>
                        <a:t>101.204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8611">
                <a:tc>
                  <a:txBody>
                    <a:bodyPr/>
                    <a:lstStyle/>
                    <a:p>
                      <a:pPr algn="l" fontAlgn="b"/>
                      <a:r>
                        <a:rPr lang="tr-TR" sz="1400" b="1" i="0" u="none" strike="noStrike" dirty="0">
                          <a:solidFill>
                            <a:srgbClr val="14213D"/>
                          </a:solidFill>
                          <a:latin typeface="Calibri" panose="020F0502020204030204" pitchFamily="34" charset="0"/>
                          <a:cs typeface="Arial" pitchFamily="34" charset="0"/>
                        </a:rPr>
                        <a:t>TURİZM YATIRIMI BELGELİ KONAKLAMA TESİSİ  YATAK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1" i="0" u="none" strike="noStrike" kern="1200" dirty="0">
                          <a:solidFill>
                            <a:schemeClr val="tx1"/>
                          </a:solidFill>
                          <a:latin typeface="Calibri" panose="020F0502020204030204" pitchFamily="34" charset="0"/>
                          <a:ea typeface="+mn-ea"/>
                          <a:cs typeface="+mn-cs"/>
                        </a:rPr>
                        <a:t>14.115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8611">
                <a:tc>
                  <a:txBody>
                    <a:bodyPr/>
                    <a:lstStyle/>
                    <a:p>
                      <a:pPr algn="l" fontAlgn="b"/>
                      <a:r>
                        <a:rPr lang="tr-TR" sz="1400" b="1" i="0" u="none" strike="noStrike" dirty="0">
                          <a:solidFill>
                            <a:srgbClr val="14213D"/>
                          </a:solidFill>
                          <a:latin typeface="Calibri" panose="020F0502020204030204" pitchFamily="34" charset="0"/>
                          <a:cs typeface="Arial" pitchFamily="34" charset="0"/>
                        </a:rPr>
                        <a:t> GELEN YABANCI ZİYARETÇİ SAYISI</a:t>
                      </a:r>
                    </a:p>
                  </a:txBody>
                  <a:tcPr marL="5043" marR="5043" marT="5043"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marL="0" algn="ctr" defTabSz="457200" rtl="0" eaLnBrk="1" fontAlgn="ctr" latinLnBrk="0" hangingPunct="1"/>
                      <a:r>
                        <a:rPr lang="tr-TR" sz="1400" b="1" kern="1200" dirty="0" smtClean="0">
                          <a:solidFill>
                            <a:schemeClr val="tx1"/>
                          </a:solidFill>
                          <a:effectLst/>
                          <a:latin typeface="Calibri" panose="020F0502020204030204" pitchFamily="34" charset="0"/>
                          <a:ea typeface="+mn-ea"/>
                          <a:cs typeface="+mn-cs"/>
                        </a:rPr>
                        <a:t>16.018.726</a:t>
                      </a:r>
                      <a:endParaRPr lang="tr-TR" sz="1400" b="1" kern="1200" dirty="0">
                        <a:solidFill>
                          <a:schemeClr val="tx1"/>
                        </a:solidFill>
                        <a:effectLst/>
                        <a:latin typeface="Calibri" panose="020F0502020204030204" pitchFamily="34" charset="0"/>
                        <a:ea typeface="+mn-ea"/>
                        <a:cs typeface="+mn-cs"/>
                      </a:endParaRPr>
                    </a:p>
                  </a:txBody>
                  <a:tcPr marL="38576" marR="38576"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ayt Numarası Yer Tutucusu 7"/>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Group 3"/>
          <p:cNvGraphicFramePr>
            <a:graphicFrameLocks/>
          </p:cNvGraphicFramePr>
          <p:nvPr>
            <p:extLst>
              <p:ext uri="{D42A27DB-BD31-4B8C-83A1-F6EECF244321}">
                <p14:modId xmlns:p14="http://schemas.microsoft.com/office/powerpoint/2010/main" val="1758236826"/>
              </p:ext>
            </p:extLst>
          </p:nvPr>
        </p:nvGraphicFramePr>
        <p:xfrm>
          <a:off x="115526" y="3462793"/>
          <a:ext cx="6603326" cy="1930841"/>
        </p:xfrm>
        <a:graphic>
          <a:graphicData uri="http://schemas.openxmlformats.org/drawingml/2006/table">
            <a:tbl>
              <a:tblPr>
                <a:effectLst>
                  <a:outerShdw blurRad="50800" dist="38100" dir="5400000" algn="t" rotWithShape="0">
                    <a:prstClr val="black">
                      <a:alpha val="40000"/>
                    </a:prstClr>
                  </a:outerShdw>
                </a:effectLst>
              </a:tblPr>
              <a:tblGrid>
                <a:gridCol w="3875758">
                  <a:extLst>
                    <a:ext uri="{9D8B030D-6E8A-4147-A177-3AD203B41FA5}">
                      <a16:colId xmlns:a16="http://schemas.microsoft.com/office/drawing/2014/main" val="20000"/>
                    </a:ext>
                  </a:extLst>
                </a:gridCol>
                <a:gridCol w="1276734">
                  <a:extLst>
                    <a:ext uri="{9D8B030D-6E8A-4147-A177-3AD203B41FA5}">
                      <a16:colId xmlns:a16="http://schemas.microsoft.com/office/drawing/2014/main" val="20001"/>
                    </a:ext>
                  </a:extLst>
                </a:gridCol>
                <a:gridCol w="1450834">
                  <a:extLst>
                    <a:ext uri="{9D8B030D-6E8A-4147-A177-3AD203B41FA5}">
                      <a16:colId xmlns:a16="http://schemas.microsoft.com/office/drawing/2014/main" val="20002"/>
                    </a:ext>
                  </a:extLst>
                </a:gridCol>
              </a:tblGrid>
              <a:tr h="435206">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mn-cs"/>
                        </a:rPr>
                        <a:t>DİĞER TESİSLER</a:t>
                      </a:r>
                    </a:p>
                  </a:txBody>
                  <a:tcPr marL="51435" marR="51435" marT="25718" marB="25718" anchor="ctr" anchorCtr="1"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382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mn-lt"/>
                        </a:rPr>
                        <a:t> TESİS TÜRÜ</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mn-lt"/>
                        </a:rPr>
                        <a:t>SAYI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rgbClr val="14213D"/>
                          </a:solidFill>
                          <a:effectLst/>
                          <a:latin typeface="+mn-lt"/>
                        </a:rPr>
                        <a:t>KAPASİTE</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528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tx1"/>
                          </a:solidFill>
                          <a:effectLst/>
                          <a:latin typeface="+mn-lt"/>
                        </a:rPr>
                        <a:t>TURİZM İŞLETME  BELGELİ YEME-İÇME VE EĞLENCE TESİSİ</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smtClean="0">
                          <a:solidFill>
                            <a:schemeClr val="tx1"/>
                          </a:solidFill>
                          <a:effectLst/>
                          <a:latin typeface="+mn-lt"/>
                        </a:rPr>
                        <a:t>533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400" b="1" i="0" u="none" strike="noStrike" dirty="0" smtClean="0">
                          <a:solidFill>
                            <a:schemeClr val="tx1"/>
                          </a:solidFill>
                          <a:effectLst/>
                          <a:latin typeface="+mn-lt"/>
                        </a:rPr>
                        <a:t>157.582</a:t>
                      </a:r>
                      <a:endParaRPr lang="tr-TR" sz="1400" b="1" i="0" u="none" strike="noStrike" dirty="0">
                        <a:solidFill>
                          <a:schemeClr val="tx1"/>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287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400" b="1" i="0" u="none" strike="noStrike" cap="none" normalizeH="0" baseline="0" dirty="0">
                          <a:ln>
                            <a:noFill/>
                          </a:ln>
                          <a:solidFill>
                            <a:schemeClr val="tx1"/>
                          </a:solidFill>
                          <a:effectLst/>
                          <a:latin typeface="+mn-lt"/>
                        </a:rPr>
                        <a:t>TURİZM YATIRIM BELGELİ YEME-İÇME VE EĞLENCE TESİSİ   (*)</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400" b="1" i="0" u="none" strike="noStrike" kern="1200" cap="none" normalizeH="0" baseline="0" dirty="0" smtClean="0">
                          <a:ln>
                            <a:noFill/>
                          </a:ln>
                          <a:solidFill>
                            <a:schemeClr val="tx1"/>
                          </a:solidFill>
                          <a:effectLst/>
                          <a:latin typeface="+mn-lt"/>
                          <a:ea typeface="+mn-ea"/>
                          <a:cs typeface="+mn-cs"/>
                        </a:rPr>
                        <a:t>5</a:t>
                      </a:r>
                      <a:endParaRPr kumimoji="0" lang="tr-TR" sz="1400" b="1" i="0" u="none" strike="noStrike" kern="1200" cap="none" normalizeH="0" baseline="0" dirty="0">
                        <a:ln>
                          <a:noFill/>
                        </a:ln>
                        <a:solidFill>
                          <a:schemeClr val="tx1"/>
                        </a:solidFill>
                        <a:effectLst/>
                        <a:latin typeface="+mn-lt"/>
                        <a:ea typeface="+mn-ea"/>
                        <a:cs typeface="+mn-cs"/>
                      </a:endParaRP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20000"/>
                        </a:spcBef>
                        <a:spcAft>
                          <a:spcPts val="0"/>
                        </a:spcAft>
                        <a:buClrTx/>
                        <a:buSzTx/>
                        <a:buFontTx/>
                        <a:buNone/>
                        <a:tabLst/>
                      </a:pPr>
                      <a:r>
                        <a:rPr lang="tr-TR" sz="1400" b="1" i="0" u="none" strike="noStrike" kern="1200" dirty="0" smtClean="0">
                          <a:solidFill>
                            <a:schemeClr val="tx1"/>
                          </a:solidFill>
                          <a:latin typeface="+mn-lt"/>
                          <a:ea typeface="+mn-ea"/>
                          <a:cs typeface="+mn-cs"/>
                        </a:rPr>
                        <a:t>2.626</a:t>
                      </a:r>
                    </a:p>
                  </a:txBody>
                  <a:tcPr marL="51435" marR="51435" marT="25718" marB="25718"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2650441"/>
                  </a:ext>
                </a:extLst>
              </a:tr>
            </a:tbl>
          </a:graphicData>
        </a:graphic>
      </p:graphicFrame>
      <p:graphicFrame>
        <p:nvGraphicFramePr>
          <p:cNvPr id="12" name="4 Tablo"/>
          <p:cNvGraphicFramePr>
            <a:graphicFrameLocks noGrp="1"/>
          </p:cNvGraphicFramePr>
          <p:nvPr>
            <p:extLst>
              <p:ext uri="{D42A27DB-BD31-4B8C-83A1-F6EECF244321}">
                <p14:modId xmlns:p14="http://schemas.microsoft.com/office/powerpoint/2010/main" val="485308363"/>
              </p:ext>
            </p:extLst>
          </p:nvPr>
        </p:nvGraphicFramePr>
        <p:xfrm>
          <a:off x="124985" y="5533055"/>
          <a:ext cx="6634536" cy="2073693"/>
        </p:xfrm>
        <a:graphic>
          <a:graphicData uri="http://schemas.openxmlformats.org/drawingml/2006/table">
            <a:tbl>
              <a:tblPr>
                <a:effectLst>
                  <a:outerShdw blurRad="50800" dist="38100" dir="5400000" algn="t" rotWithShape="0">
                    <a:prstClr val="black">
                      <a:alpha val="40000"/>
                    </a:prstClr>
                  </a:outerShdw>
                </a:effectLst>
              </a:tblPr>
              <a:tblGrid>
                <a:gridCol w="2829636">
                  <a:extLst>
                    <a:ext uri="{9D8B030D-6E8A-4147-A177-3AD203B41FA5}">
                      <a16:colId xmlns:a16="http://schemas.microsoft.com/office/drawing/2014/main" val="20000"/>
                    </a:ext>
                  </a:extLst>
                </a:gridCol>
                <a:gridCol w="3804900">
                  <a:extLst>
                    <a:ext uri="{9D8B030D-6E8A-4147-A177-3AD203B41FA5}">
                      <a16:colId xmlns:a16="http://schemas.microsoft.com/office/drawing/2014/main" val="20001"/>
                    </a:ext>
                  </a:extLst>
                </a:gridCol>
              </a:tblGrid>
              <a:tr h="38732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b="1" dirty="0">
                          <a:solidFill>
                            <a:schemeClr val="bg1"/>
                          </a:solidFill>
                          <a:latin typeface="Calibri" panose="020F0502020204030204" pitchFamily="34" charset="0"/>
                          <a:cs typeface="Arial" pitchFamily="34" charset="0"/>
                        </a:rPr>
                        <a:t>TURİZM İŞLETME BELGELİ </a:t>
                      </a:r>
                      <a:r>
                        <a:rPr lang="tr-TR" sz="1600" b="1" dirty="0" smtClean="0">
                          <a:solidFill>
                            <a:schemeClr val="bg1"/>
                          </a:solidFill>
                          <a:latin typeface="Calibri" panose="020F0502020204030204" pitchFamily="34" charset="0"/>
                          <a:cs typeface="Arial" pitchFamily="34" charset="0"/>
                        </a:rPr>
                        <a:t>SEYAHAT</a:t>
                      </a:r>
                      <a:r>
                        <a:rPr lang="tr-TR" sz="1600" b="1" baseline="0" dirty="0" smtClean="0">
                          <a:solidFill>
                            <a:schemeClr val="bg1"/>
                          </a:solidFill>
                          <a:latin typeface="Calibri" panose="020F0502020204030204" pitchFamily="34" charset="0"/>
                          <a:cs typeface="Arial" pitchFamily="34" charset="0"/>
                        </a:rPr>
                        <a:t> </a:t>
                      </a:r>
                      <a:r>
                        <a:rPr lang="tr-TR" sz="1600" b="1" dirty="0" smtClean="0">
                          <a:solidFill>
                            <a:schemeClr val="bg1"/>
                          </a:solidFill>
                          <a:latin typeface="Calibri" panose="020F0502020204030204" pitchFamily="34" charset="0"/>
                          <a:cs typeface="Arial" pitchFamily="34" charset="0"/>
                        </a:rPr>
                        <a:t>ACENTELERİ</a:t>
                      </a: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37273">
                <a:tc>
                  <a:txBody>
                    <a:bodyPr/>
                    <a:lstStyle/>
                    <a:p>
                      <a:pPr algn="ctr">
                        <a:lnSpc>
                          <a:spcPct val="130000"/>
                        </a:lnSpc>
                        <a:spcAft>
                          <a:spcPts val="0"/>
                        </a:spcAft>
                      </a:pPr>
                      <a:r>
                        <a:rPr lang="tr-TR" sz="1400" b="1" dirty="0">
                          <a:solidFill>
                            <a:schemeClr val="bg1"/>
                          </a:solidFill>
                          <a:latin typeface="+mn-lt"/>
                          <a:ea typeface="Times New Roman"/>
                        </a:rPr>
                        <a:t>ACENTA</a:t>
                      </a:r>
                      <a:r>
                        <a:rPr lang="tr-TR" sz="1400" b="1" baseline="0" dirty="0">
                          <a:solidFill>
                            <a:schemeClr val="bg1"/>
                          </a:solidFill>
                          <a:latin typeface="+mn-lt"/>
                          <a:ea typeface="Times New Roman"/>
                        </a:rPr>
                        <a:t> GRUBU</a:t>
                      </a:r>
                      <a:endParaRPr lang="tr-TR" sz="1400" b="1" dirty="0">
                        <a:solidFill>
                          <a:schemeClr val="bg1"/>
                        </a:solidFill>
                        <a:latin typeface="+mn-lt"/>
                        <a:ea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tc>
                  <a:txBody>
                    <a:bodyPr/>
                    <a:lstStyle/>
                    <a:p>
                      <a:pPr algn="ctr">
                        <a:lnSpc>
                          <a:spcPct val="130000"/>
                        </a:lnSpc>
                        <a:spcAft>
                          <a:spcPts val="0"/>
                        </a:spcAft>
                      </a:pPr>
                      <a:r>
                        <a:rPr lang="tr-TR" sz="1400" b="1" dirty="0">
                          <a:solidFill>
                            <a:schemeClr val="bg1"/>
                          </a:solidFill>
                          <a:latin typeface="+mn-lt"/>
                          <a:ea typeface="Times New Roman"/>
                        </a:rPr>
                        <a:t>SAYI</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1"/>
                  </a:ext>
                </a:extLst>
              </a:tr>
              <a:tr h="337273">
                <a:tc>
                  <a:txBody>
                    <a:bodyPr/>
                    <a:lstStyle/>
                    <a:p>
                      <a:pPr algn="ctr">
                        <a:lnSpc>
                          <a:spcPct val="130000"/>
                        </a:lnSpc>
                        <a:spcAft>
                          <a:spcPts val="0"/>
                        </a:spcAft>
                      </a:pPr>
                      <a:r>
                        <a:rPr lang="tr-TR" sz="1400" b="1" dirty="0">
                          <a:solidFill>
                            <a:schemeClr val="tx1"/>
                          </a:solidFill>
                          <a:latin typeface="+mn-lt"/>
                          <a:ea typeface="Times New Roman"/>
                          <a:cs typeface="Arial"/>
                        </a:rPr>
                        <a:t>A Grubu</a:t>
                      </a:r>
                      <a:endParaRPr lang="tr-TR" sz="1400" b="1" dirty="0">
                        <a:solidFill>
                          <a:schemeClr val="tx1"/>
                        </a:solidFill>
                        <a:latin typeface="+mn-lt"/>
                        <a:ea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685800" rtl="0" eaLnBrk="1" fontAlgn="ctr" latinLnBrk="0" hangingPunct="1"/>
                      <a:r>
                        <a:rPr lang="tr-TR" sz="1400" b="1" i="0" u="none" strike="noStrike" kern="1200" dirty="0">
                          <a:solidFill>
                            <a:schemeClr val="tx1"/>
                          </a:solidFill>
                          <a:effectLst/>
                          <a:latin typeface="+mn-lt"/>
                          <a:ea typeface="+mn-ea"/>
                          <a:cs typeface="+mn-cs"/>
                        </a:rPr>
                        <a:t>5.117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7273">
                <a:tc>
                  <a:txBody>
                    <a:bodyPr/>
                    <a:lstStyle/>
                    <a:p>
                      <a:pPr algn="ctr">
                        <a:lnSpc>
                          <a:spcPct val="130000"/>
                        </a:lnSpc>
                        <a:spcAft>
                          <a:spcPts val="0"/>
                        </a:spcAft>
                      </a:pPr>
                      <a:r>
                        <a:rPr lang="tr-TR" sz="1400" b="1" dirty="0">
                          <a:solidFill>
                            <a:schemeClr val="tx1"/>
                          </a:solidFill>
                          <a:latin typeface="+mn-lt"/>
                          <a:ea typeface="Times New Roman"/>
                          <a:cs typeface="Arial"/>
                        </a:rPr>
                        <a:t>B Grubu</a:t>
                      </a:r>
                      <a:endParaRPr lang="tr-TR" sz="1400" b="1" dirty="0">
                        <a:solidFill>
                          <a:schemeClr val="tx1"/>
                        </a:solidFill>
                        <a:latin typeface="+mn-lt"/>
                        <a:ea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685800" rtl="0" eaLnBrk="1" fontAlgn="ctr" latinLnBrk="0" hangingPunct="1"/>
                      <a:r>
                        <a:rPr lang="tr-TR" sz="1400" b="1" i="0" u="none" strike="noStrike" kern="1200" dirty="0">
                          <a:solidFill>
                            <a:schemeClr val="tx1"/>
                          </a:solidFill>
                          <a:effectLst/>
                          <a:latin typeface="+mn-lt"/>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7273">
                <a:tc>
                  <a:txBody>
                    <a:bodyPr/>
                    <a:lstStyle/>
                    <a:p>
                      <a:pPr algn="ctr">
                        <a:lnSpc>
                          <a:spcPct val="130000"/>
                        </a:lnSpc>
                        <a:spcAft>
                          <a:spcPts val="0"/>
                        </a:spcAft>
                      </a:pPr>
                      <a:r>
                        <a:rPr lang="tr-TR" sz="1400" b="1" dirty="0">
                          <a:solidFill>
                            <a:schemeClr val="tx1"/>
                          </a:solidFill>
                          <a:latin typeface="+mn-lt"/>
                          <a:ea typeface="Times New Roman"/>
                          <a:cs typeface="Arial"/>
                        </a:rPr>
                        <a:t>C Grubu</a:t>
                      </a:r>
                      <a:endParaRPr lang="tr-TR" sz="1400" b="1" dirty="0">
                        <a:solidFill>
                          <a:schemeClr val="tx1"/>
                        </a:solidFill>
                        <a:latin typeface="+mn-lt"/>
                        <a:ea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685800" rtl="0" eaLnBrk="1" fontAlgn="ctr" latinLnBrk="0" hangingPunct="1"/>
                      <a:r>
                        <a:rPr lang="tr-TR" sz="1400" b="1" i="0" u="none" strike="noStrike" kern="1200" dirty="0">
                          <a:solidFill>
                            <a:schemeClr val="tx1"/>
                          </a:solidFill>
                          <a:effectLst/>
                          <a:latin typeface="+mn-lt"/>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7273">
                <a:tc>
                  <a:txBody>
                    <a:bodyPr/>
                    <a:lstStyle/>
                    <a:p>
                      <a:pPr algn="ctr">
                        <a:lnSpc>
                          <a:spcPct val="130000"/>
                        </a:lnSpc>
                        <a:spcAft>
                          <a:spcPts val="0"/>
                        </a:spcAft>
                      </a:pPr>
                      <a:r>
                        <a:rPr lang="tr-TR" sz="1400" b="1" dirty="0">
                          <a:solidFill>
                            <a:schemeClr val="tx1"/>
                          </a:solidFill>
                          <a:latin typeface="+mn-lt"/>
                          <a:ea typeface="Times New Roman"/>
                        </a:rPr>
                        <a:t>TOPLAM</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rtl="0" fontAlgn="ctr"/>
                      <a:r>
                        <a:rPr lang="tr-TR" sz="1400" b="1" i="0" u="none" strike="noStrike" dirty="0" smtClean="0">
                          <a:solidFill>
                            <a:schemeClr val="tx1"/>
                          </a:solidFill>
                          <a:effectLst/>
                          <a:latin typeface="+mn-lt"/>
                        </a:rPr>
                        <a:t>5.174</a:t>
                      </a:r>
                      <a:endParaRPr lang="tr-TR" sz="14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3" name="8 Tablo"/>
          <p:cNvGraphicFramePr>
            <a:graphicFrameLocks noGrp="1"/>
          </p:cNvGraphicFramePr>
          <p:nvPr>
            <p:extLst>
              <p:ext uri="{D42A27DB-BD31-4B8C-83A1-F6EECF244321}">
                <p14:modId xmlns:p14="http://schemas.microsoft.com/office/powerpoint/2010/main" val="2535428294"/>
              </p:ext>
            </p:extLst>
          </p:nvPr>
        </p:nvGraphicFramePr>
        <p:xfrm>
          <a:off x="123825" y="7776413"/>
          <a:ext cx="6621531" cy="1617380"/>
        </p:xfrm>
        <a:graphic>
          <a:graphicData uri="http://schemas.openxmlformats.org/drawingml/2006/table">
            <a:tbl>
              <a:tblPr>
                <a:effectLst>
                  <a:outerShdw blurRad="50800" dist="38100" dir="5400000" algn="t" rotWithShape="0">
                    <a:prstClr val="black">
                      <a:alpha val="40000"/>
                    </a:prstClr>
                  </a:outerShdw>
                </a:effectLst>
              </a:tblPr>
              <a:tblGrid>
                <a:gridCol w="1418664">
                  <a:extLst>
                    <a:ext uri="{9D8B030D-6E8A-4147-A177-3AD203B41FA5}">
                      <a16:colId xmlns:a16="http://schemas.microsoft.com/office/drawing/2014/main" val="20000"/>
                    </a:ext>
                  </a:extLst>
                </a:gridCol>
                <a:gridCol w="1263841">
                  <a:extLst>
                    <a:ext uri="{9D8B030D-6E8A-4147-A177-3AD203B41FA5}">
                      <a16:colId xmlns:a16="http://schemas.microsoft.com/office/drawing/2014/main" val="484139667"/>
                    </a:ext>
                  </a:extLst>
                </a:gridCol>
                <a:gridCol w="1346014">
                  <a:extLst>
                    <a:ext uri="{9D8B030D-6E8A-4147-A177-3AD203B41FA5}">
                      <a16:colId xmlns:a16="http://schemas.microsoft.com/office/drawing/2014/main" val="20002"/>
                    </a:ext>
                  </a:extLst>
                </a:gridCol>
                <a:gridCol w="1346014">
                  <a:extLst>
                    <a:ext uri="{9D8B030D-6E8A-4147-A177-3AD203B41FA5}">
                      <a16:colId xmlns:a16="http://schemas.microsoft.com/office/drawing/2014/main" val="20003"/>
                    </a:ext>
                  </a:extLst>
                </a:gridCol>
                <a:gridCol w="1246998">
                  <a:extLst>
                    <a:ext uri="{9D8B030D-6E8A-4147-A177-3AD203B41FA5}">
                      <a16:colId xmlns:a16="http://schemas.microsoft.com/office/drawing/2014/main" val="2452567800"/>
                    </a:ext>
                  </a:extLst>
                </a:gridCol>
              </a:tblGrid>
              <a:tr h="442969">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bg1"/>
                          </a:solidFill>
                          <a:effectLst/>
                          <a:latin typeface="Calibri" panose="020F0502020204030204" pitchFamily="34" charset="0"/>
                          <a:cs typeface="Arial" pitchFamily="34" charset="0"/>
                        </a:rPr>
                        <a:t> </a:t>
                      </a:r>
                      <a:r>
                        <a:rPr kumimoji="0" lang="tr-TR" sz="1600" b="1" i="0" u="none" strike="noStrike" cap="none" normalizeH="0" baseline="0" dirty="0" smtClean="0">
                          <a:ln>
                            <a:noFill/>
                          </a:ln>
                          <a:solidFill>
                            <a:schemeClr val="bg1"/>
                          </a:solidFill>
                          <a:effectLst/>
                          <a:latin typeface="Calibri" panose="020F0502020204030204" pitchFamily="34" charset="0"/>
                          <a:cs typeface="Arial" pitchFamily="34" charset="0"/>
                        </a:rPr>
                        <a:t>KRUVAZİYER GEMİ VE YOLCU İSTATİSTİKLERİ (2022 YILI)*</a:t>
                      </a: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rgbClr val="000099"/>
                        </a:solidFill>
                        <a:effectLst/>
                        <a:latin typeface="Bookman Old Style" pitchFamily="18" charset="0"/>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600" b="1" i="0" u="none" strike="noStrike" kern="1200" cap="none" normalizeH="0" baseline="0" dirty="0">
                        <a:ln>
                          <a:noFill/>
                        </a:ln>
                        <a:solidFill>
                          <a:srgbClr val="000099"/>
                        </a:solidFill>
                        <a:effectLst/>
                        <a:latin typeface="Bookman Old Style" pitchFamily="18" charset="0"/>
                        <a:ea typeface="+mn-ea"/>
                        <a:cs typeface="Arial" pitchFamily="34" charset="0"/>
                      </a:endParaRPr>
                    </a:p>
                  </a:txBody>
                  <a:tcPr marL="44451" marR="44451" marT="0" marB="0"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25004" marR="25004"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84549">
                        <a:alpha val="50000"/>
                      </a:srgbClr>
                    </a:solidFill>
                  </a:tcPr>
                </a:tc>
                <a:extLst>
                  <a:ext uri="{0D108BD9-81ED-4DB2-BD59-A6C34878D82A}">
                    <a16:rowId xmlns:a16="http://schemas.microsoft.com/office/drawing/2014/main" val="10000"/>
                  </a:ext>
                </a:extLst>
              </a:tr>
              <a:tr h="5343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mn-lt"/>
                          <a:cs typeface="Arial" pitchFamily="34" charset="0"/>
                        </a:rPr>
                        <a:t>Kruvaziyer</a:t>
                      </a:r>
                      <a:r>
                        <a:rPr kumimoji="0" lang="tr-TR" sz="1400" b="1" i="0" u="none" strike="noStrike" cap="none" normalizeH="0" baseline="0" dirty="0" smtClean="0">
                          <a:ln>
                            <a:noFill/>
                          </a:ln>
                          <a:solidFill>
                            <a:schemeClr val="tx1"/>
                          </a:solidFill>
                          <a:effectLst/>
                          <a:latin typeface="+mn-lt"/>
                          <a:cs typeface="Arial" pitchFamily="34" charset="0"/>
                        </a:rPr>
                        <a:t> Yolcu Gemisi</a:t>
                      </a:r>
                      <a:endParaRPr kumimoji="0" lang="tr-TR" sz="1400" b="1" i="0" u="none" strike="noStrike" cap="none" normalizeH="0" baseline="0" dirty="0">
                        <a:ln>
                          <a:noFill/>
                        </a:ln>
                        <a:solidFill>
                          <a:schemeClr val="tx1"/>
                        </a:solidFill>
                        <a:effectLst/>
                        <a:latin typeface="+mn-lt"/>
                        <a:cs typeface="Arial" pitchFamily="34" charset="0"/>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Arial" pitchFamily="34" charset="0"/>
                        </a:rPr>
                        <a:t>Gelen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mn-lt"/>
                          <a:cs typeface="Arial" pitchFamily="34" charset="0"/>
                        </a:rPr>
                        <a:t>Kruvaziyer</a:t>
                      </a:r>
                      <a:r>
                        <a:rPr kumimoji="0" lang="tr-TR" sz="1400" b="1" i="0" u="none" strike="noStrike" cap="none" normalizeH="0" baseline="0" dirty="0" smtClean="0">
                          <a:ln>
                            <a:noFill/>
                          </a:ln>
                          <a:solidFill>
                            <a:schemeClr val="tx1"/>
                          </a:solidFill>
                          <a:effectLst/>
                          <a:latin typeface="+mn-lt"/>
                          <a:cs typeface="Arial" pitchFamily="34" charset="0"/>
                        </a:rPr>
                        <a:t> Yolcu</a:t>
                      </a:r>
                      <a:endParaRPr kumimoji="0" lang="tr-TR" sz="1400" b="1" i="0" u="none" strike="noStrike" cap="none" normalizeH="0" baseline="0" dirty="0">
                        <a:ln>
                          <a:noFill/>
                        </a:ln>
                        <a:solidFill>
                          <a:schemeClr val="tx1"/>
                        </a:solidFill>
                        <a:effectLst/>
                        <a:latin typeface="+mn-lt"/>
                        <a:cs typeface="Arial" pitchFamily="34" charset="0"/>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492"/>
                    </a:solidFill>
                  </a:tcPr>
                </a:tc>
                <a:tc>
                  <a:txBody>
                    <a:bodyPr/>
                    <a:lstStyle/>
                    <a:p>
                      <a:pPr algn="ctr"/>
                      <a:r>
                        <a:rPr lang="tr-TR" sz="1400" b="1" dirty="0" smtClean="0">
                          <a:solidFill>
                            <a:schemeClr val="tx1"/>
                          </a:solidFill>
                          <a:latin typeface="+mn-lt"/>
                        </a:rPr>
                        <a:t>Giden </a:t>
                      </a:r>
                    </a:p>
                    <a:p>
                      <a:pPr algn="ctr"/>
                      <a:r>
                        <a:rPr lang="tr-TR" sz="1400" b="1" dirty="0" err="1" smtClean="0">
                          <a:solidFill>
                            <a:schemeClr val="tx1"/>
                          </a:solidFill>
                          <a:latin typeface="+mn-lt"/>
                        </a:rPr>
                        <a:t>Kruvaziyer</a:t>
                      </a:r>
                      <a:r>
                        <a:rPr lang="tr-TR" sz="1400" b="1" dirty="0" smtClean="0">
                          <a:solidFill>
                            <a:schemeClr val="tx1"/>
                          </a:solidFill>
                          <a:latin typeface="+mn-lt"/>
                        </a:rPr>
                        <a:t> Yolcu</a:t>
                      </a:r>
                      <a:endParaRPr lang="tr-TR" sz="1400" b="1" dirty="0">
                        <a:solidFill>
                          <a:schemeClr val="tx1"/>
                        </a:solidFill>
                        <a:latin typeface="+mn-lt"/>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492"/>
                    </a:solidFill>
                  </a:tcPr>
                </a:tc>
                <a:tc>
                  <a:txBody>
                    <a:bodyPr/>
                    <a:lstStyle/>
                    <a:p>
                      <a:pPr algn="ctr"/>
                      <a:r>
                        <a:rPr lang="tr-TR" sz="1400" b="1" dirty="0" smtClean="0">
                          <a:solidFill>
                            <a:schemeClr val="tx1"/>
                          </a:solidFill>
                          <a:latin typeface="+mn-lt"/>
                        </a:rPr>
                        <a:t>Transit</a:t>
                      </a:r>
                    </a:p>
                    <a:p>
                      <a:pPr algn="ctr"/>
                      <a:r>
                        <a:rPr lang="tr-TR" sz="1400" b="1" dirty="0" err="1" smtClean="0">
                          <a:solidFill>
                            <a:schemeClr val="tx1"/>
                          </a:solidFill>
                          <a:latin typeface="+mn-lt"/>
                        </a:rPr>
                        <a:t>Kruvaziyer</a:t>
                      </a:r>
                      <a:r>
                        <a:rPr lang="tr-TR" sz="1400" b="1" dirty="0" smtClean="0">
                          <a:solidFill>
                            <a:schemeClr val="tx1"/>
                          </a:solidFill>
                          <a:latin typeface="+mn-lt"/>
                        </a:rPr>
                        <a:t> Yolcu</a:t>
                      </a:r>
                      <a:endParaRPr lang="tr-TR" sz="1400" b="1" dirty="0">
                        <a:solidFill>
                          <a:schemeClr val="tx1"/>
                        </a:solidFill>
                        <a:latin typeface="+mn-lt"/>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492"/>
                    </a:solidFill>
                  </a:tcPr>
                </a:tc>
                <a:tc>
                  <a:txBody>
                    <a:bodyPr/>
                    <a:lstStyle/>
                    <a:p>
                      <a:pPr algn="ctr"/>
                      <a:r>
                        <a:rPr lang="tr-TR" sz="1400" b="1" dirty="0" smtClean="0">
                          <a:solidFill>
                            <a:schemeClr val="tx1"/>
                          </a:solidFill>
                          <a:latin typeface="+mn-lt"/>
                        </a:rPr>
                        <a:t>Toplam </a:t>
                      </a:r>
                      <a:r>
                        <a:rPr lang="tr-TR" sz="1400" b="1" dirty="0" err="1" smtClean="0">
                          <a:solidFill>
                            <a:schemeClr val="tx1"/>
                          </a:solidFill>
                          <a:latin typeface="+mn-lt"/>
                        </a:rPr>
                        <a:t>Kruvaziyer</a:t>
                      </a:r>
                      <a:r>
                        <a:rPr lang="tr-TR" sz="1400" b="1" dirty="0" smtClean="0">
                          <a:solidFill>
                            <a:schemeClr val="tx1"/>
                          </a:solidFill>
                          <a:latin typeface="+mn-lt"/>
                        </a:rPr>
                        <a:t> Yolcu</a:t>
                      </a:r>
                      <a:endParaRPr lang="tr-TR" sz="1400" b="1" dirty="0">
                        <a:solidFill>
                          <a:schemeClr val="tx1"/>
                        </a:solidFill>
                        <a:latin typeface="+mn-lt"/>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5343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mn-lt"/>
                          <a:cs typeface="Arial" pitchFamily="34" charset="0"/>
                        </a:rPr>
                        <a:t>180</a:t>
                      </a:r>
                      <a:endParaRPr kumimoji="0" lang="tr-TR" sz="1400" b="1" i="0" u="none" strike="noStrike" cap="none" normalizeH="0" baseline="0" dirty="0">
                        <a:ln>
                          <a:noFill/>
                        </a:ln>
                        <a:solidFill>
                          <a:schemeClr val="tx1"/>
                        </a:solidFill>
                        <a:effectLst/>
                        <a:latin typeface="+mn-lt"/>
                        <a:cs typeface="Arial" pitchFamily="34" charset="0"/>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685800" rtl="0" eaLnBrk="1" fontAlgn="ctr" latinLnBrk="0" hangingPunct="1"/>
                      <a:r>
                        <a:rPr lang="tr-TR" sz="1400" b="1" kern="1200" dirty="0" smtClean="0">
                          <a:solidFill>
                            <a:schemeClr val="tx1"/>
                          </a:solidFill>
                          <a:latin typeface="+mn-lt"/>
                          <a:ea typeface="+mn-ea"/>
                          <a:cs typeface="+mn-cs"/>
                        </a:rPr>
                        <a:t>54.339</a:t>
                      </a:r>
                      <a:endParaRPr lang="tr-TR" sz="14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685800" rtl="0" eaLnBrk="1" fontAlgn="ctr" latinLnBrk="0" hangingPunct="1"/>
                      <a:r>
                        <a:rPr lang="tr-TR" sz="1400" b="1" kern="1200" dirty="0" smtClean="0">
                          <a:solidFill>
                            <a:schemeClr val="tx1"/>
                          </a:solidFill>
                          <a:latin typeface="+mn-lt"/>
                          <a:ea typeface="+mn-ea"/>
                          <a:cs typeface="+mn-cs"/>
                        </a:rPr>
                        <a:t>54.710</a:t>
                      </a:r>
                      <a:endParaRPr lang="tr-TR" sz="14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685800" rtl="0" eaLnBrk="1" fontAlgn="ctr" latinLnBrk="0" hangingPunct="1"/>
                      <a:r>
                        <a:rPr lang="tr-TR" sz="1400" b="1" kern="1200" dirty="0" smtClean="0">
                          <a:solidFill>
                            <a:schemeClr val="tx1"/>
                          </a:solidFill>
                          <a:latin typeface="+mn-lt"/>
                          <a:ea typeface="+mn-ea"/>
                          <a:cs typeface="+mn-cs"/>
                        </a:rPr>
                        <a:t>142.977</a:t>
                      </a:r>
                      <a:endParaRPr lang="tr-TR" sz="1400" b="1" kern="1200" dirty="0">
                        <a:solidFill>
                          <a:schemeClr val="tx1"/>
                        </a:solidFill>
                        <a:latin typeface="+mn-lt"/>
                        <a:ea typeface="+mn-ea"/>
                        <a:cs typeface="+mn-cs"/>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tr-TR" sz="1400" b="1" dirty="0" smtClean="0">
                          <a:solidFill>
                            <a:schemeClr val="tx1"/>
                          </a:solidFill>
                          <a:latin typeface="+mn-lt"/>
                        </a:rPr>
                        <a:t>252.206</a:t>
                      </a:r>
                      <a:endParaRPr lang="tr-TR" sz="1400" b="1" dirty="0">
                        <a:solidFill>
                          <a:schemeClr val="tx1"/>
                        </a:solidFill>
                        <a:latin typeface="+mn-lt"/>
                      </a:endParaRPr>
                    </a:p>
                  </a:txBody>
                  <a:tcPr marL="25004" marR="2500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93093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SPOR İLE İLGİLİ GÖSTERGELER</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8 Tablo"/>
          <p:cNvGraphicFramePr>
            <a:graphicFrameLocks noGrp="1"/>
          </p:cNvGraphicFramePr>
          <p:nvPr>
            <p:extLst/>
          </p:nvPr>
        </p:nvGraphicFramePr>
        <p:xfrm>
          <a:off x="189046" y="865988"/>
          <a:ext cx="6516000" cy="1584000"/>
        </p:xfrm>
        <a:graphic>
          <a:graphicData uri="http://schemas.openxmlformats.org/drawingml/2006/table">
            <a:tbl>
              <a:tblPr>
                <a:effectLst>
                  <a:outerShdw blurRad="50800" dist="38100" dir="5400000" algn="t" rotWithShape="0">
                    <a:prstClr val="black">
                      <a:alpha val="40000"/>
                    </a:prstClr>
                  </a:outerShdw>
                </a:effectLst>
              </a:tblPr>
              <a:tblGrid>
                <a:gridCol w="3600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tblGrid>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a:ln>
                            <a:noFill/>
                          </a:ln>
                          <a:solidFill>
                            <a:srgbClr val="14213D"/>
                          </a:solidFill>
                          <a:effectLst/>
                          <a:latin typeface="+mn-lt"/>
                          <a:ea typeface="+mn-ea"/>
                          <a:cs typeface="Arial" pitchFamily="34" charset="0"/>
                        </a:rPr>
                        <a:t>SPOR</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rgbClr val="14213D"/>
                          </a:solidFill>
                          <a:effectLst/>
                          <a:latin typeface="+mn-lt"/>
                          <a:ea typeface="+mn-ea"/>
                          <a:cs typeface="Arial" pitchFamily="34" charset="0"/>
                        </a:rPr>
                        <a:t>2020</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rgbClr val="14213D"/>
                          </a:solidFill>
                          <a:effectLst/>
                          <a:latin typeface="+mn-lt"/>
                          <a:ea typeface="+mn-ea"/>
                          <a:cs typeface="Arial" pitchFamily="34" charset="0"/>
                        </a:rPr>
                        <a:t>2021  </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normalizeH="0" baseline="0" dirty="0" smtClean="0">
                          <a:ln>
                            <a:noFill/>
                          </a:ln>
                          <a:solidFill>
                            <a:srgbClr val="14213D"/>
                          </a:solidFill>
                          <a:effectLst/>
                          <a:latin typeface="+mn-lt"/>
                          <a:ea typeface="+mn-ea"/>
                          <a:cs typeface="Arial" pitchFamily="34" charset="0"/>
                        </a:rPr>
                        <a:t>2022 YILI</a:t>
                      </a:r>
                      <a:endParaRPr kumimoji="0" lang="tr-TR" sz="1200" b="1" i="0" u="none" strike="noStrike" kern="1200" cap="none" normalizeH="0" baseline="0" dirty="0">
                        <a:ln>
                          <a:noFill/>
                        </a:ln>
                        <a:solidFill>
                          <a:srgbClr val="14213D"/>
                        </a:solidFill>
                        <a:effectLst/>
                        <a:latin typeface="+mn-lt"/>
                        <a:ea typeface="+mn-ea"/>
                        <a:cs typeface="Arial" pitchFamily="34" charset="0"/>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rgbClr val="F2D492"/>
                    </a:solidFill>
                  </a:tcPr>
                </a:tc>
                <a:extLst>
                  <a:ext uri="{0D108BD9-81ED-4DB2-BD59-A6C34878D82A}">
                    <a16:rowId xmlns:a16="http://schemas.microsoft.com/office/drawing/2014/main" val="10000"/>
                  </a:ext>
                </a:extLst>
              </a:tr>
              <a:tr h="396000">
                <a:tc>
                  <a:txBody>
                    <a:bodyPr/>
                    <a:lstStyle/>
                    <a:p>
                      <a:pPr algn="just" fontAlgn="b"/>
                      <a:r>
                        <a:rPr lang="tr-TR" sz="1200" b="1" i="0" u="none" strike="noStrike" dirty="0">
                          <a:solidFill>
                            <a:srgbClr val="14213D"/>
                          </a:solidFill>
                          <a:effectLst/>
                          <a:latin typeface="+mn-lt"/>
                          <a:cs typeface="Arial" pitchFamily="34" charset="0"/>
                        </a:rPr>
                        <a:t>LİSANSLI SPORCU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smtClean="0">
                          <a:solidFill>
                            <a:schemeClr val="tx1"/>
                          </a:solidFill>
                          <a:latin typeface="+mn-lt"/>
                          <a:ea typeface="+mn-ea"/>
                          <a:cs typeface="+mn-cs"/>
                        </a:rPr>
                        <a:t>726.241</a:t>
                      </a:r>
                      <a:endParaRPr lang="tr-TR" sz="1200" b="0" kern="1200" dirty="0">
                        <a:solidFill>
                          <a:schemeClr val="tx1"/>
                        </a:solidFill>
                        <a:latin typeface="+mn-lt"/>
                        <a:ea typeface="+mn-ea"/>
                        <a:cs typeface="+mn-cs"/>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smtClean="0">
                          <a:effectLst/>
                          <a:latin typeface="+mn-lt"/>
                        </a:rPr>
                        <a:t>791.895</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smtClean="0">
                          <a:effectLst/>
                          <a:latin typeface="+mn-lt"/>
                        </a:rPr>
                        <a:t>896.848</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6000">
                <a:tc>
                  <a:txBody>
                    <a:bodyPr/>
                    <a:lstStyle/>
                    <a:p>
                      <a:pPr algn="just" fontAlgn="b"/>
                      <a:r>
                        <a:rPr lang="tr-TR" sz="1200" b="1" i="0" u="none" strike="noStrike" dirty="0">
                          <a:solidFill>
                            <a:srgbClr val="14213D"/>
                          </a:solidFill>
                          <a:effectLst/>
                          <a:latin typeface="+mn-lt"/>
                          <a:cs typeface="Arial" pitchFamily="34" charset="0"/>
                        </a:rPr>
                        <a:t>GENÇLİK MERKEZİ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smtClean="0">
                          <a:solidFill>
                            <a:schemeClr val="tx1"/>
                          </a:solidFill>
                          <a:latin typeface="+mn-lt"/>
                          <a:ea typeface="+mn-ea"/>
                          <a:cs typeface="+mn-cs"/>
                        </a:rPr>
                        <a:t>10</a:t>
                      </a:r>
                      <a:endParaRPr lang="tr-TR" sz="1200" b="0" kern="1200" dirty="0">
                        <a:solidFill>
                          <a:schemeClr val="tx1"/>
                        </a:solidFill>
                        <a:latin typeface="+mn-lt"/>
                        <a:ea typeface="+mn-ea"/>
                        <a:cs typeface="+mn-cs"/>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smtClean="0">
                          <a:effectLst/>
                          <a:latin typeface="+mn-lt"/>
                        </a:rPr>
                        <a:t>10</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smtClean="0">
                          <a:effectLst/>
                          <a:latin typeface="+mn-lt"/>
                        </a:rPr>
                        <a:t>12</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6000">
                <a:tc>
                  <a:txBody>
                    <a:bodyPr/>
                    <a:lstStyle/>
                    <a:p>
                      <a:pPr algn="just" fontAlgn="b"/>
                      <a:r>
                        <a:rPr lang="tr-TR" sz="1200" b="1" i="0" u="none" strike="noStrike" dirty="0">
                          <a:solidFill>
                            <a:srgbClr val="14213D"/>
                          </a:solidFill>
                          <a:effectLst/>
                          <a:latin typeface="+mn-lt"/>
                          <a:cs typeface="Arial" pitchFamily="34" charset="0"/>
                        </a:rPr>
                        <a:t>GENÇLİK MERKEZİ LİDER/ NOKTA SAYISI</a:t>
                      </a: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b="0" kern="1200" dirty="0" smtClean="0">
                          <a:solidFill>
                            <a:schemeClr val="tx1"/>
                          </a:solidFill>
                          <a:latin typeface="+mn-lt"/>
                          <a:ea typeface="+mn-ea"/>
                          <a:cs typeface="+mn-cs"/>
                        </a:rPr>
                        <a:t>39</a:t>
                      </a:r>
                      <a:endParaRPr lang="tr-TR" sz="1200" b="0" kern="1200" dirty="0">
                        <a:solidFill>
                          <a:schemeClr val="tx1"/>
                        </a:solidFill>
                        <a:latin typeface="+mn-lt"/>
                        <a:ea typeface="+mn-ea"/>
                        <a:cs typeface="+mn-cs"/>
                      </a:endParaRPr>
                    </a:p>
                  </a:txBody>
                  <a:tcPr marL="6724" marR="6724" marT="672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smtClean="0">
                          <a:effectLst/>
                          <a:latin typeface="+mn-lt"/>
                        </a:rPr>
                        <a:t>42</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tr-TR" sz="1200" b="0" i="0" u="none" strike="noStrike" dirty="0" smtClean="0">
                          <a:effectLst/>
                          <a:latin typeface="+mn-lt"/>
                        </a:rPr>
                        <a:t>84</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5" name="4 Tablo"/>
          <p:cNvGraphicFramePr>
            <a:graphicFrameLocks noGrp="1"/>
          </p:cNvGraphicFramePr>
          <p:nvPr>
            <p:extLst/>
          </p:nvPr>
        </p:nvGraphicFramePr>
        <p:xfrm>
          <a:off x="189046" y="2632980"/>
          <a:ext cx="6516001" cy="1188000"/>
        </p:xfrm>
        <a:graphic>
          <a:graphicData uri="http://schemas.openxmlformats.org/drawingml/2006/table">
            <a:tbl>
              <a:tblPr>
                <a:effectLst>
                  <a:outerShdw blurRad="50800" dist="38100" dir="5400000" algn="t" rotWithShape="0">
                    <a:prstClr val="black">
                      <a:alpha val="40000"/>
                    </a:prstClr>
                  </a:outerShdw>
                </a:effectLst>
              </a:tblPr>
              <a:tblGrid>
                <a:gridCol w="2380846">
                  <a:extLst>
                    <a:ext uri="{9D8B030D-6E8A-4147-A177-3AD203B41FA5}">
                      <a16:colId xmlns:a16="http://schemas.microsoft.com/office/drawing/2014/main" val="20000"/>
                    </a:ext>
                  </a:extLst>
                </a:gridCol>
                <a:gridCol w="1378385">
                  <a:extLst>
                    <a:ext uri="{9D8B030D-6E8A-4147-A177-3AD203B41FA5}">
                      <a16:colId xmlns:a16="http://schemas.microsoft.com/office/drawing/2014/main" val="20001"/>
                    </a:ext>
                  </a:extLst>
                </a:gridCol>
                <a:gridCol w="1378385">
                  <a:extLst>
                    <a:ext uri="{9D8B030D-6E8A-4147-A177-3AD203B41FA5}">
                      <a16:colId xmlns:a16="http://schemas.microsoft.com/office/drawing/2014/main" val="20002"/>
                    </a:ext>
                  </a:extLst>
                </a:gridCol>
                <a:gridCol w="1378385">
                  <a:extLst>
                    <a:ext uri="{9D8B030D-6E8A-4147-A177-3AD203B41FA5}">
                      <a16:colId xmlns:a16="http://schemas.microsoft.com/office/drawing/2014/main" val="2697603688"/>
                    </a:ext>
                  </a:extLst>
                </a:gridCol>
              </a:tblGrid>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2022</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TÜRKİYE</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İSTANBUL</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ORAN</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0"/>
                  </a:ext>
                </a:extLst>
              </a:tr>
              <a:tr h="396000">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LİSANSLI SPORCU SAYISI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21.759.686</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896.848</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 4,1</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000">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S</a:t>
                      </a:r>
                      <a:r>
                        <a:rPr kumimoji="0" lang="en-US" sz="1200" b="1" i="0" u="none" strike="noStrike" cap="none" normalizeH="0" baseline="0" dirty="0">
                          <a:ln>
                            <a:noFill/>
                          </a:ln>
                          <a:solidFill>
                            <a:srgbClr val="14213D"/>
                          </a:solidFill>
                          <a:effectLst/>
                          <a:latin typeface="Calibri" panose="020F0502020204030204" pitchFamily="34" charset="0"/>
                          <a:cs typeface="Arial" pitchFamily="34" charset="0"/>
                        </a:rPr>
                        <a:t>PORCU SAYISI</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6.260.937</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130.992</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effectLst/>
                          <a:latin typeface="+mn-lt"/>
                        </a:rPr>
                        <a:t>% 2</a:t>
                      </a:r>
                      <a:endParaRPr lang="tr-TR" sz="12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6" name="5 Tablo"/>
          <p:cNvGraphicFramePr>
            <a:graphicFrameLocks noGrp="1"/>
          </p:cNvGraphicFramePr>
          <p:nvPr>
            <p:extLst/>
          </p:nvPr>
        </p:nvGraphicFramePr>
        <p:xfrm>
          <a:off x="189046" y="4010919"/>
          <a:ext cx="6516000" cy="2675631"/>
        </p:xfrm>
        <a:graphic>
          <a:graphicData uri="http://schemas.openxmlformats.org/drawingml/2006/table">
            <a:tbl>
              <a:tblPr>
                <a:effectLst>
                  <a:outerShdw blurRad="50800" dist="38100" dir="5400000" algn="t" rotWithShape="0">
                    <a:prstClr val="black">
                      <a:alpha val="40000"/>
                    </a:prstClr>
                  </a:outerShdw>
                </a:effectLst>
              </a:tblPr>
              <a:tblGrid>
                <a:gridCol w="3801000">
                  <a:extLst>
                    <a:ext uri="{9D8B030D-6E8A-4147-A177-3AD203B41FA5}">
                      <a16:colId xmlns:a16="http://schemas.microsoft.com/office/drawing/2014/main" val="20000"/>
                    </a:ext>
                  </a:extLst>
                </a:gridCol>
                <a:gridCol w="2715000">
                  <a:extLst>
                    <a:ext uri="{9D8B030D-6E8A-4147-A177-3AD203B41FA5}">
                      <a16:colId xmlns:a16="http://schemas.microsoft.com/office/drawing/2014/main" val="20001"/>
                    </a:ext>
                  </a:extLst>
                </a:gridCol>
              </a:tblGrid>
              <a:tr h="396000">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LİG TÜRÜ</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SAYI</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SPOR TOTO SÜPER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8</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PTT 1.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3</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TFF 2.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a:solidFill>
                            <a:schemeClr val="tx1"/>
                          </a:solidFill>
                          <a:latin typeface="Calibri" panose="020F0502020204030204" pitchFamily="34" charset="0"/>
                          <a:ea typeface="+mn-ea"/>
                          <a:cs typeface="Arial" pitchFamily="34" charset="0"/>
                        </a:rPr>
                        <a:t>3</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9600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TFF 3.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6</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BAL (Bölgesel Amatör Lig)</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ts val="600"/>
                        </a:spcAft>
                        <a:buClrTx/>
                        <a:buSzTx/>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23</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9631">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43</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3338" marR="33338"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6"/>
                  </a:ext>
                </a:extLst>
              </a:tr>
            </a:tbl>
          </a:graphicData>
        </a:graphic>
      </p:graphicFrame>
      <p:graphicFrame>
        <p:nvGraphicFramePr>
          <p:cNvPr id="7" name="6 Tablo"/>
          <p:cNvGraphicFramePr>
            <a:graphicFrameLocks noGrp="1"/>
          </p:cNvGraphicFramePr>
          <p:nvPr>
            <p:extLst/>
          </p:nvPr>
        </p:nvGraphicFramePr>
        <p:xfrm>
          <a:off x="189046" y="6926399"/>
          <a:ext cx="6516000" cy="2348129"/>
        </p:xfrm>
        <a:graphic>
          <a:graphicData uri="http://schemas.openxmlformats.org/drawingml/2006/table">
            <a:tbl>
              <a:tblPr>
                <a:effectLst>
                  <a:outerShdw blurRad="50800" dist="38100" dir="5400000" algn="t" rotWithShape="0">
                    <a:prstClr val="black">
                      <a:alpha val="40000"/>
                    </a:prstClr>
                  </a:outerShdw>
                </a:effectLst>
              </a:tblPr>
              <a:tblGrid>
                <a:gridCol w="3792404">
                  <a:extLst>
                    <a:ext uri="{9D8B030D-6E8A-4147-A177-3AD203B41FA5}">
                      <a16:colId xmlns:a16="http://schemas.microsoft.com/office/drawing/2014/main" val="20000"/>
                    </a:ext>
                  </a:extLst>
                </a:gridCol>
                <a:gridCol w="2723596">
                  <a:extLst>
                    <a:ext uri="{9D8B030D-6E8A-4147-A177-3AD203B41FA5}">
                      <a16:colId xmlns:a16="http://schemas.microsoft.com/office/drawing/2014/main" val="20001"/>
                    </a:ext>
                  </a:extLst>
                </a:gridCol>
              </a:tblGrid>
              <a:tr h="370064">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KULÜP TÜRÜ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cs typeface="Arial" pitchFamily="34" charset="0"/>
                        </a:rPr>
                        <a:t>İSTANBUL</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247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SPOR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2.574</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2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İHTİSAS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55</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9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MÜESSESE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18</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11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14213D"/>
                          </a:solidFill>
                          <a:effectLst/>
                          <a:latin typeface="Calibri" panose="020F0502020204030204" pitchFamily="34" charset="0"/>
                          <a:cs typeface="Arial" pitchFamily="34" charset="0"/>
                        </a:rPr>
                        <a:t>ASKERİ KULÜP</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0</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14758396"/>
                  </a:ext>
                </a:extLst>
              </a:tr>
              <a:tr h="370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DİĞER (OKUL KULÜBÜ)</a:t>
                      </a: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618</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7006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TOPLAM</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3.265</a:t>
                      </a:r>
                      <a:endParaRPr kumimoji="0" lang="tr-TR" sz="14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32654" marR="32654" marT="0" marB="0"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6"/>
                  </a:ext>
                </a:extLst>
              </a:tr>
            </a:tbl>
          </a:graphicData>
        </a:graphic>
      </p:graphicFrame>
      <p:sp>
        <p:nvSpPr>
          <p:cNvPr id="8" name="Slayt Numarası Yer Tutucusu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45340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2 Tablo"/>
          <p:cNvGraphicFramePr>
            <a:graphicFrameLocks noGrp="1"/>
          </p:cNvGraphicFramePr>
          <p:nvPr>
            <p:extLst>
              <p:ext uri="{D42A27DB-BD31-4B8C-83A1-F6EECF244321}">
                <p14:modId xmlns:p14="http://schemas.microsoft.com/office/powerpoint/2010/main" val="4250569766"/>
              </p:ext>
            </p:extLst>
          </p:nvPr>
        </p:nvGraphicFramePr>
        <p:xfrm>
          <a:off x="160020" y="887897"/>
          <a:ext cx="6602860" cy="8454884"/>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1333462">
                  <a:extLst>
                    <a:ext uri="{9D8B030D-6E8A-4147-A177-3AD203B41FA5}">
                      <a16:colId xmlns:a16="http://schemas.microsoft.com/office/drawing/2014/main" val="20000"/>
                    </a:ext>
                  </a:extLst>
                </a:gridCol>
                <a:gridCol w="393277">
                  <a:extLst>
                    <a:ext uri="{9D8B030D-6E8A-4147-A177-3AD203B41FA5}">
                      <a16:colId xmlns:a16="http://schemas.microsoft.com/office/drawing/2014/main" val="20001"/>
                    </a:ext>
                  </a:extLst>
                </a:gridCol>
                <a:gridCol w="607791">
                  <a:extLst>
                    <a:ext uri="{9D8B030D-6E8A-4147-A177-3AD203B41FA5}">
                      <a16:colId xmlns:a16="http://schemas.microsoft.com/office/drawing/2014/main" val="20002"/>
                    </a:ext>
                  </a:extLst>
                </a:gridCol>
                <a:gridCol w="393277">
                  <a:extLst>
                    <a:ext uri="{9D8B030D-6E8A-4147-A177-3AD203B41FA5}">
                      <a16:colId xmlns:a16="http://schemas.microsoft.com/office/drawing/2014/main" val="20003"/>
                    </a:ext>
                  </a:extLst>
                </a:gridCol>
                <a:gridCol w="572039">
                  <a:extLst>
                    <a:ext uri="{9D8B030D-6E8A-4147-A177-3AD203B41FA5}">
                      <a16:colId xmlns:a16="http://schemas.microsoft.com/office/drawing/2014/main" val="20004"/>
                    </a:ext>
                  </a:extLst>
                </a:gridCol>
                <a:gridCol w="464782">
                  <a:extLst>
                    <a:ext uri="{9D8B030D-6E8A-4147-A177-3AD203B41FA5}">
                      <a16:colId xmlns:a16="http://schemas.microsoft.com/office/drawing/2014/main" val="20005"/>
                    </a:ext>
                  </a:extLst>
                </a:gridCol>
                <a:gridCol w="607791">
                  <a:extLst>
                    <a:ext uri="{9D8B030D-6E8A-4147-A177-3AD203B41FA5}">
                      <a16:colId xmlns:a16="http://schemas.microsoft.com/office/drawing/2014/main" val="20006"/>
                    </a:ext>
                  </a:extLst>
                </a:gridCol>
                <a:gridCol w="464782">
                  <a:extLst>
                    <a:ext uri="{9D8B030D-6E8A-4147-A177-3AD203B41FA5}">
                      <a16:colId xmlns:a16="http://schemas.microsoft.com/office/drawing/2014/main" val="20007"/>
                    </a:ext>
                  </a:extLst>
                </a:gridCol>
                <a:gridCol w="572039">
                  <a:extLst>
                    <a:ext uri="{9D8B030D-6E8A-4147-A177-3AD203B41FA5}">
                      <a16:colId xmlns:a16="http://schemas.microsoft.com/office/drawing/2014/main" val="20008"/>
                    </a:ext>
                  </a:extLst>
                </a:gridCol>
                <a:gridCol w="478571">
                  <a:extLst>
                    <a:ext uri="{9D8B030D-6E8A-4147-A177-3AD203B41FA5}">
                      <a16:colId xmlns:a16="http://schemas.microsoft.com/office/drawing/2014/main" val="20009"/>
                    </a:ext>
                  </a:extLst>
                </a:gridCol>
                <a:gridCol w="715049">
                  <a:extLst>
                    <a:ext uri="{9D8B030D-6E8A-4147-A177-3AD203B41FA5}">
                      <a16:colId xmlns:a16="http://schemas.microsoft.com/office/drawing/2014/main" val="20010"/>
                    </a:ext>
                  </a:extLst>
                </a:gridCol>
              </a:tblGrid>
              <a:tr h="327312">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1" dirty="0">
                        <a:solidFill>
                          <a:schemeClr val="bg1"/>
                        </a:solidFill>
                        <a:latin typeface="Calibri" panose="020F0502020204030204"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a:solidFill>
                            <a:schemeClr val="bg1"/>
                          </a:solidFill>
                          <a:latin typeface="Calibri" panose="020F0502020204030204" pitchFamily="34" charset="0"/>
                          <a:cs typeface="Arial" pitchFamily="34" charset="0"/>
                        </a:rPr>
                        <a:t>TESİS TÜRÜ</a:t>
                      </a:r>
                    </a:p>
                  </a:txBody>
                  <a:tcPr marL="68580" marR="68580" marT="34290" marB="34290" anchor="ctr">
                    <a:lnL w="3175" cap="flat" cmpd="sng" algn="ctr">
                      <a:solidFill>
                        <a:srgbClr val="14213D"/>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2F4858"/>
                    </a:solidFill>
                  </a:tcPr>
                </a:tc>
                <a:tc gridSpan="8">
                  <a:txBody>
                    <a:bodyPr/>
                    <a:lstStyle/>
                    <a:p>
                      <a:pPr algn="ctr"/>
                      <a:r>
                        <a:rPr lang="tr-TR" sz="1200" b="1" dirty="0">
                          <a:solidFill>
                            <a:schemeClr val="bg1"/>
                          </a:solidFill>
                          <a:latin typeface="Calibri" panose="020F0502020204030204" pitchFamily="34" charset="0"/>
                          <a:cs typeface="Arial" pitchFamily="34" charset="0"/>
                        </a:rPr>
                        <a:t>MÜLKİYET </a:t>
                      </a:r>
                      <a:r>
                        <a:rPr lang="tr-TR" sz="1200" b="1" dirty="0" smtClean="0">
                          <a:solidFill>
                            <a:schemeClr val="bg1"/>
                          </a:solidFill>
                          <a:latin typeface="Calibri" panose="020F0502020204030204" pitchFamily="34" charset="0"/>
                          <a:cs typeface="Arial" pitchFamily="34" charset="0"/>
                        </a:rPr>
                        <a:t>DURUMU</a:t>
                      </a:r>
                      <a:endParaRPr lang="tr-TR" sz="1200" b="1" dirty="0">
                        <a:solidFill>
                          <a:schemeClr val="bg1"/>
                        </a:solidFill>
                        <a:latin typeface="Calibri" panose="020F0502020204030204" pitchFamily="34" charset="0"/>
                        <a:cs typeface="Arial"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a:r>
                        <a:rPr lang="tr-TR" sz="1200" b="1" dirty="0">
                          <a:solidFill>
                            <a:schemeClr val="bg1"/>
                          </a:solidFill>
                          <a:latin typeface="Calibri" panose="020F0502020204030204" pitchFamily="34" charset="0"/>
                          <a:cs typeface="Arial" pitchFamily="34" charset="0"/>
                        </a:rPr>
                        <a:t>TOPLAM</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rowSpan="2"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65357">
                <a:tc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GHSM</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BELEDİYELER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DİĞER</a:t>
                      </a:r>
                      <a:r>
                        <a:rPr lang="tr-TR" sz="1200" b="1" baseline="0" dirty="0">
                          <a:solidFill>
                            <a:schemeClr val="bg1"/>
                          </a:solidFill>
                          <a:latin typeface="Calibri" panose="020F0502020204030204" pitchFamily="34" charset="0"/>
                          <a:cs typeface="Arial" pitchFamily="34" charset="0"/>
                        </a:rPr>
                        <a:t> KAMU KURUMLARI</a:t>
                      </a:r>
                      <a:endParaRPr lang="tr-TR" sz="1200" b="1" dirty="0">
                        <a:solidFill>
                          <a:schemeClr val="bg1"/>
                        </a:solidFill>
                        <a:latin typeface="Calibri" panose="020F0502020204030204" pitchFamily="34" charset="0"/>
                        <a:cs typeface="Arial"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pPr algn="ctr"/>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tr-TR" sz="1200" b="1" dirty="0">
                          <a:solidFill>
                            <a:schemeClr val="bg1"/>
                          </a:solidFill>
                          <a:latin typeface="Calibri" panose="020F0502020204030204" pitchFamily="34" charset="0"/>
                          <a:cs typeface="Arial" pitchFamily="34" charset="0"/>
                        </a:rPr>
                        <a:t>ÖZEL</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2F4858"/>
                    </a:solidFill>
                  </a:tcPr>
                </a:tc>
                <a:tc h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tr-T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6660">
                <a:tc vMerge="1">
                  <a:txBody>
                    <a:bodyPr/>
                    <a:lstStyle/>
                    <a:p>
                      <a:endParaRPr lang="tr-TR" sz="800" b="0" dirty="0">
                        <a:solidFill>
                          <a:schemeClr val="tx1"/>
                        </a:solidFill>
                        <a:latin typeface="Bookman Old Style" pitchFamily="18" charset="0"/>
                        <a:cs typeface="Times New Roman" pitchFamily="18" charset="0"/>
                      </a:endParaRPr>
                    </a:p>
                  </a:txBody>
                  <a:tcPr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marL="0" algn="ctr" defTabSz="914400" rtl="0" eaLnBrk="1" latinLnBrk="0" hangingPunct="1"/>
                      <a:r>
                        <a:rPr lang="tr-TR" sz="1200" b="1" kern="1200" dirty="0">
                          <a:solidFill>
                            <a:srgbClr val="14213D"/>
                          </a:solidFill>
                          <a:latin typeface="Calibri" panose="020F0502020204030204" pitchFamily="34" charset="0"/>
                          <a:ea typeface="+mn-ea"/>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ADET</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tc>
                  <a:txBody>
                    <a:bodyPr/>
                    <a:lstStyle/>
                    <a:p>
                      <a:pPr algn="ctr"/>
                      <a:r>
                        <a:rPr lang="tr-TR" sz="1200" b="1" dirty="0">
                          <a:solidFill>
                            <a:srgbClr val="14213D"/>
                          </a:solidFill>
                          <a:latin typeface="Calibri" panose="020F0502020204030204" pitchFamily="34" charset="0"/>
                          <a:cs typeface="Arial" pitchFamily="34" charset="0"/>
                        </a:rPr>
                        <a:t>KAPASİTE</a:t>
                      </a:r>
                    </a:p>
                  </a:txBody>
                  <a:tcPr marL="68580" marR="68580" marT="34290" marB="34290" vert="vert"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2D492"/>
                    </a:solidFill>
                  </a:tcPr>
                </a:tc>
                <a:extLst>
                  <a:ext uri="{0D108BD9-81ED-4DB2-BD59-A6C34878D82A}">
                    <a16:rowId xmlns:a16="http://schemas.microsoft.com/office/drawing/2014/main" val="10003"/>
                  </a:ext>
                </a:extLst>
              </a:tr>
              <a:tr h="306307">
                <a:tc>
                  <a:txBody>
                    <a:bodyPr/>
                    <a:lstStyle/>
                    <a:p>
                      <a:pPr algn="l" fontAlgn="ctr"/>
                      <a:r>
                        <a:rPr lang="tr-TR" sz="1100" b="1" i="0" u="none" strike="noStrike" dirty="0">
                          <a:effectLst/>
                          <a:latin typeface="+mn-lt"/>
                        </a:rPr>
                        <a:t>ÇİM YÜZEYLİ STAD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6</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17.744</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4.491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7</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15.388</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14</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37.623</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4839">
                <a:tc>
                  <a:txBody>
                    <a:bodyPr/>
                    <a:lstStyle/>
                    <a:p>
                      <a:pPr algn="l" fontAlgn="ctr"/>
                      <a:r>
                        <a:rPr lang="tr-TR" sz="1100" b="1" i="0" u="none" strike="noStrike" dirty="0">
                          <a:effectLst/>
                          <a:latin typeface="+mn-lt"/>
                        </a:rPr>
                        <a:t>STADYUM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111.057</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17.156</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132.229 </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8</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260.442</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59531">
                <a:tc>
                  <a:txBody>
                    <a:bodyPr/>
                    <a:lstStyle/>
                    <a:p>
                      <a:pPr algn="l" fontAlgn="ctr"/>
                      <a:r>
                        <a:rPr lang="tr-TR" sz="1100" b="1" i="0" u="none" strike="noStrike" dirty="0">
                          <a:effectLst/>
                          <a:latin typeface="+mn-lt"/>
                        </a:rPr>
                        <a:t>TOPRAK YÜZEYLİ STAD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4839">
                <a:tc>
                  <a:txBody>
                    <a:bodyPr/>
                    <a:lstStyle/>
                    <a:p>
                      <a:pPr algn="l" fontAlgn="ctr"/>
                      <a:r>
                        <a:rPr lang="tr-TR" sz="1100" b="1" i="0" u="none" strike="noStrike" dirty="0">
                          <a:effectLst/>
                          <a:latin typeface="+mn-lt"/>
                        </a:rPr>
                        <a:t>SEMT SAHASI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5</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10</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03464">
                <a:tc>
                  <a:txBody>
                    <a:bodyPr/>
                    <a:lstStyle/>
                    <a:p>
                      <a:pPr algn="l" fontAlgn="ctr"/>
                      <a:r>
                        <a:rPr lang="tr-TR" sz="1100" b="1" i="0" u="none" strike="noStrike" dirty="0">
                          <a:effectLst/>
                          <a:latin typeface="+mn-lt"/>
                        </a:rPr>
                        <a:t>SENTETİK ÇİM YÜZEYLİ SAHA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708</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3.400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20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6.850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27</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10.958</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0357">
                <a:tc>
                  <a:txBody>
                    <a:bodyPr/>
                    <a:lstStyle/>
                    <a:p>
                      <a:pPr algn="l" fontAlgn="ctr"/>
                      <a:r>
                        <a:rPr lang="tr-TR" sz="1100" b="1" i="0" u="none" strike="noStrike" dirty="0">
                          <a:effectLst/>
                          <a:latin typeface="+mn-lt"/>
                        </a:rPr>
                        <a:t>SPOR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14</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37.912</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14.243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15</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12.804</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1.348</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1.390</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64.959</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9321">
                <a:tc>
                  <a:txBody>
                    <a:bodyPr/>
                    <a:lstStyle/>
                    <a:p>
                      <a:pPr algn="l" fontAlgn="ctr"/>
                      <a:r>
                        <a:rPr lang="tr-TR" sz="1100" b="1" i="0" u="none" strike="noStrike">
                          <a:effectLst/>
                          <a:latin typeface="+mn-lt"/>
                        </a:rPr>
                        <a:t>YÜZME HAVUZU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8</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3.770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2.670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9</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1.528</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75</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102</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7.968</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11224">
                <a:tc>
                  <a:txBody>
                    <a:bodyPr/>
                    <a:lstStyle/>
                    <a:p>
                      <a:pPr algn="l" fontAlgn="ctr"/>
                      <a:r>
                        <a:rPr lang="tr-TR" sz="1100" b="1" i="0" u="none" strike="noStrike">
                          <a:effectLst/>
                          <a:latin typeface="+mn-lt"/>
                        </a:rPr>
                        <a:t>KAMP EĞİTİM MERKEZİ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186</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120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2</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247</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553</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1562">
                <a:tc>
                  <a:txBody>
                    <a:bodyPr/>
                    <a:lstStyle/>
                    <a:p>
                      <a:pPr algn="l" fontAlgn="ctr"/>
                      <a:r>
                        <a:rPr lang="tr-TR" sz="1100" b="1" i="0" u="none" strike="noStrike">
                          <a:effectLst/>
                          <a:latin typeface="+mn-lt"/>
                        </a:rPr>
                        <a:t>ATLETİZM PİSTİ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13.400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78.090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2</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6</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91.490</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87081">
                <a:tc>
                  <a:txBody>
                    <a:bodyPr/>
                    <a:lstStyle/>
                    <a:p>
                      <a:pPr algn="l" fontAlgn="ctr"/>
                      <a:r>
                        <a:rPr lang="tr-TR" sz="1100" b="1" i="0" u="none" strike="noStrike" dirty="0">
                          <a:effectLst/>
                          <a:latin typeface="+mn-lt"/>
                        </a:rPr>
                        <a:t>GENÇLİK MERKEZİ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4</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5</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12</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71562">
                <a:tc>
                  <a:txBody>
                    <a:bodyPr/>
                    <a:lstStyle/>
                    <a:p>
                      <a:pPr algn="l" fontAlgn="ctr"/>
                      <a:r>
                        <a:rPr lang="tr-TR" sz="1100" b="1" i="0" u="none" strike="noStrike" dirty="0" smtClean="0">
                          <a:effectLst/>
                          <a:latin typeface="+mn-lt"/>
                        </a:rPr>
                        <a:t>GENÇLİK KAMPI</a:t>
                      </a:r>
                      <a:endParaRPr lang="tr-TR" sz="11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5</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0</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821945435"/>
                  </a:ext>
                </a:extLst>
              </a:tr>
              <a:tr h="263804">
                <a:tc>
                  <a:txBody>
                    <a:bodyPr/>
                    <a:lstStyle/>
                    <a:p>
                      <a:pPr algn="l" fontAlgn="ctr"/>
                      <a:r>
                        <a:rPr lang="tr-TR" sz="1100" b="1" i="0" u="none" strike="noStrike">
                          <a:effectLst/>
                          <a:latin typeface="+mn-lt"/>
                        </a:rPr>
                        <a:t>BUZ  PİSTİ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5</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5</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79321">
                <a:tc>
                  <a:txBody>
                    <a:bodyPr/>
                    <a:lstStyle/>
                    <a:p>
                      <a:pPr algn="l" fontAlgn="ctr"/>
                      <a:r>
                        <a:rPr lang="tr-TR" sz="1100" b="1" i="0" u="none" strike="noStrike">
                          <a:effectLst/>
                          <a:latin typeface="+mn-lt"/>
                        </a:rPr>
                        <a:t>ATIŞ  POLİGONU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200</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200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15986">
                <a:tc>
                  <a:txBody>
                    <a:bodyPr/>
                    <a:lstStyle/>
                    <a:p>
                      <a:pPr algn="l" fontAlgn="ctr"/>
                      <a:r>
                        <a:rPr lang="tr-TR" sz="1100" b="1" i="0" u="none" strike="noStrike">
                          <a:effectLst/>
                          <a:latin typeface="+mn-lt"/>
                        </a:rPr>
                        <a:t>BİNİCİLİK  TESİSLERİ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14</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89210">
                <a:tc>
                  <a:txBody>
                    <a:bodyPr/>
                    <a:lstStyle/>
                    <a:p>
                      <a:pPr algn="l" fontAlgn="ctr"/>
                      <a:r>
                        <a:rPr lang="tr-TR" sz="1100" b="1" i="0" u="none" strike="noStrike">
                          <a:effectLst/>
                          <a:latin typeface="+mn-lt"/>
                        </a:rPr>
                        <a:t>TENİS TESİSLERİ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a:effectLst/>
                          <a:latin typeface="+mn-lt"/>
                        </a:rPr>
                        <a:t>2</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2.671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1</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2.500</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29</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6</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5.200</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315986">
                <a:tc>
                  <a:txBody>
                    <a:bodyPr/>
                    <a:lstStyle/>
                    <a:p>
                      <a:pPr algn="l" fontAlgn="ctr"/>
                      <a:r>
                        <a:rPr lang="tr-TR" sz="1100" b="1" i="0" u="none" strike="noStrike">
                          <a:effectLst/>
                          <a:latin typeface="+mn-lt"/>
                        </a:rPr>
                        <a:t>GOLF SAHASI</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3</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315986">
                <a:tc>
                  <a:txBody>
                    <a:bodyPr/>
                    <a:lstStyle/>
                    <a:p>
                      <a:pPr algn="l" fontAlgn="ctr"/>
                      <a:r>
                        <a:rPr lang="tr-TR" sz="1100" b="1" i="0" u="none" strike="noStrike" dirty="0">
                          <a:effectLst/>
                          <a:latin typeface="+mn-lt"/>
                        </a:rPr>
                        <a:t>LOKAL BİNALARI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4</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15986">
                <a:tc>
                  <a:txBody>
                    <a:bodyPr/>
                    <a:lstStyle/>
                    <a:p>
                      <a:pPr algn="l" fontAlgn="ctr"/>
                      <a:r>
                        <a:rPr lang="tr-TR" sz="1100" b="1" i="0" u="none" strike="noStrike">
                          <a:effectLst/>
                          <a:latin typeface="+mn-lt"/>
                        </a:rPr>
                        <a:t>BOWLİNG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17</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17</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315986">
                <a:tc>
                  <a:txBody>
                    <a:bodyPr/>
                    <a:lstStyle/>
                    <a:p>
                      <a:pPr algn="l" fontAlgn="ctr"/>
                      <a:r>
                        <a:rPr lang="tr-TR" sz="1100" b="1" i="0" u="none" strike="noStrike" dirty="0">
                          <a:effectLst/>
                          <a:latin typeface="+mn-lt"/>
                        </a:rPr>
                        <a:t>BİLARDO SALONU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84</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84</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315986">
                <a:tc>
                  <a:txBody>
                    <a:bodyPr/>
                    <a:lstStyle/>
                    <a:p>
                      <a:pPr algn="l" fontAlgn="ctr"/>
                      <a:r>
                        <a:rPr lang="tr-TR" sz="1100" b="1" i="0" u="none" strike="noStrike" dirty="0">
                          <a:effectLst/>
                          <a:latin typeface="+mn-lt"/>
                        </a:rPr>
                        <a:t>HOBİ KARTİNG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13</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a:effectLst/>
                          <a:latin typeface="+mn-lt"/>
                        </a:rPr>
                        <a:t> -</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13</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a:solidFill>
                            <a:srgbClr val="2F4858"/>
                          </a:solidFill>
                          <a:effectLst/>
                          <a:latin typeface="+mn-lt"/>
                        </a:rPr>
                        <a:t>-</a:t>
                      </a: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258931">
                <a:tc>
                  <a:txBody>
                    <a:bodyPr/>
                    <a:lstStyle/>
                    <a:p>
                      <a:pPr algn="l" fontAlgn="ctr"/>
                      <a:r>
                        <a:rPr lang="tr-TR" sz="1100" b="1" i="0" u="none" strike="noStrike" dirty="0" smtClean="0">
                          <a:effectLst/>
                          <a:latin typeface="+mn-lt"/>
                        </a:rPr>
                        <a:t>YELKEN TESİSİ</a:t>
                      </a:r>
                      <a:endParaRPr lang="tr-TR" sz="11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1</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2827339049"/>
                  </a:ext>
                </a:extLst>
              </a:tr>
              <a:tr h="248286">
                <a:tc>
                  <a:txBody>
                    <a:bodyPr/>
                    <a:lstStyle/>
                    <a:p>
                      <a:pPr algn="l" fontAlgn="ctr"/>
                      <a:r>
                        <a:rPr lang="tr-TR" sz="1100" b="1" i="0" u="none" strike="noStrike" dirty="0" smtClean="0">
                          <a:effectLst/>
                          <a:latin typeface="+mn-lt"/>
                        </a:rPr>
                        <a:t>GENÇLİK KAMPI</a:t>
                      </a:r>
                      <a:endParaRPr lang="tr-TR" sz="1100" b="1"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rgbClr val="FFF6CC"/>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1</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2</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0" i="0" u="none" strike="noStrike" dirty="0" smtClean="0">
                          <a:effectLst/>
                          <a:latin typeface="+mn-lt"/>
                        </a:rPr>
                        <a:t>-</a:t>
                      </a:r>
                      <a:endParaRPr lang="tr-TR" sz="1100" b="0" i="0" u="none" strike="noStrike" dirty="0">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3</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tc>
                  <a:txBody>
                    <a:bodyPr/>
                    <a:lstStyle/>
                    <a:p>
                      <a:pPr algn="ctr" fontAlgn="ctr"/>
                      <a:r>
                        <a:rPr lang="tr-TR" sz="1100" b="1" i="0" u="none" strike="noStrike" dirty="0" smtClean="0">
                          <a:solidFill>
                            <a:srgbClr val="2F4858"/>
                          </a:solidFill>
                          <a:effectLst/>
                          <a:latin typeface="+mn-lt"/>
                        </a:rPr>
                        <a:t>-</a:t>
                      </a:r>
                      <a:endParaRPr lang="tr-TR" sz="1100" b="1" i="0" u="none" strike="noStrike" dirty="0">
                        <a:solidFill>
                          <a:srgbClr val="2F4858"/>
                        </a:solidFill>
                        <a:effectLst/>
                        <a:latin typeface="+mn-lt"/>
                      </a:endParaRPr>
                    </a:p>
                  </a:txBody>
                  <a:tcPr marL="9525" marR="9525" marT="9525"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solidFill>
                      <a:schemeClr val="bg1"/>
                    </a:solidFill>
                  </a:tcPr>
                </a:tc>
                <a:extLst>
                  <a:ext uri="{0D108BD9-81ED-4DB2-BD59-A6C34878D82A}">
                    <a16:rowId xmlns:a16="http://schemas.microsoft.com/office/drawing/2014/main" val="3821972982"/>
                  </a:ext>
                </a:extLst>
              </a:tr>
            </a:tbl>
          </a:graphicData>
        </a:graphic>
      </p:graphicFrame>
      <p:sp>
        <p:nvSpPr>
          <p:cNvPr id="4" name="Dikdörtgen 3"/>
          <p:cNvSpPr/>
          <p:nvPr/>
        </p:nvSpPr>
        <p:spPr>
          <a:xfrm>
            <a:off x="0" y="6692"/>
            <a:ext cx="6858001" cy="461665"/>
          </a:xfrm>
          <a:prstGeom prst="rect">
            <a:avLst/>
          </a:prstGeom>
        </p:spPr>
        <p:txBody>
          <a:bodyPr wrap="square" anchor="t">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İLDEKİ SPOR TESİSLERİ </a:t>
            </a:r>
            <a:endParaRPr kumimoji="0" lang="tr-TR"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1601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285775645"/>
              </p:ext>
            </p:extLst>
          </p:nvPr>
        </p:nvGraphicFramePr>
        <p:xfrm>
          <a:off x="117520" y="795110"/>
          <a:ext cx="6588079" cy="811034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53605">
                  <a:extLst>
                    <a:ext uri="{9D8B030D-6E8A-4147-A177-3AD203B41FA5}">
                      <a16:colId xmlns:a16="http://schemas.microsoft.com/office/drawing/2014/main" val="2601106219"/>
                    </a:ext>
                  </a:extLst>
                </a:gridCol>
                <a:gridCol w="1694927">
                  <a:extLst>
                    <a:ext uri="{9D8B030D-6E8A-4147-A177-3AD203B41FA5}">
                      <a16:colId xmlns:a16="http://schemas.microsoft.com/office/drawing/2014/main" val="1650796824"/>
                    </a:ext>
                  </a:extLst>
                </a:gridCol>
                <a:gridCol w="1828800">
                  <a:extLst>
                    <a:ext uri="{9D8B030D-6E8A-4147-A177-3AD203B41FA5}">
                      <a16:colId xmlns:a16="http://schemas.microsoft.com/office/drawing/2014/main" val="1702824231"/>
                    </a:ext>
                  </a:extLst>
                </a:gridCol>
                <a:gridCol w="1510747">
                  <a:extLst>
                    <a:ext uri="{9D8B030D-6E8A-4147-A177-3AD203B41FA5}">
                      <a16:colId xmlns:a16="http://schemas.microsoft.com/office/drawing/2014/main" val="3099657515"/>
                    </a:ext>
                  </a:extLst>
                </a:gridCol>
              </a:tblGrid>
              <a:tr h="434100">
                <a:tc gridSpan="4">
                  <a:txBody>
                    <a:bodyPr/>
                    <a:lstStyle/>
                    <a:p>
                      <a:pPr algn="ctr"/>
                      <a:r>
                        <a:rPr lang="tr-TR" sz="1400" dirty="0">
                          <a:solidFill>
                            <a:schemeClr val="bg1"/>
                          </a:solidFill>
                          <a:latin typeface="Calibri" panose="020F0502020204030204" pitchFamily="34" charset="0"/>
                          <a:cs typeface="Calibri" panose="020F0502020204030204" pitchFamily="34" charset="0"/>
                        </a:rPr>
                        <a:t>CUMHURİYET</a:t>
                      </a:r>
                      <a:r>
                        <a:rPr lang="tr-TR" sz="1400" baseline="0" dirty="0">
                          <a:solidFill>
                            <a:schemeClr val="bg1"/>
                          </a:solidFill>
                          <a:latin typeface="Calibri" panose="020F0502020204030204" pitchFamily="34" charset="0"/>
                          <a:cs typeface="Calibri" panose="020F0502020204030204" pitchFamily="34" charset="0"/>
                        </a:rPr>
                        <a:t> DÖNEMİ İSTANBUL NÜFUSU</a:t>
                      </a:r>
                      <a:endParaRPr lang="tr-TR" sz="1400" dirty="0">
                        <a:solidFill>
                          <a:schemeClr val="bg1"/>
                        </a:solidFill>
                        <a:latin typeface="Calibri" panose="020F0502020204030204" pitchFamily="34" charset="0"/>
                        <a:cs typeface="Calibri" panose="020F0502020204030204" pitchFamily="34" charset="0"/>
                      </a:endParaRPr>
                    </a:p>
                  </a:txBody>
                  <a:tcPr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283845"/>
                    </a:solidFill>
                  </a:tcPr>
                </a:tc>
                <a:tc hMerge="1">
                  <a:txBody>
                    <a:bodyPr/>
                    <a:lstStyle/>
                    <a:p>
                      <a:endParaRPr lang="tr-TR" dirty="0"/>
                    </a:p>
                  </a:txBody>
                  <a:tcPr/>
                </a:tc>
                <a:tc hMerge="1">
                  <a:txBody>
                    <a:bodyPr/>
                    <a:lstStyle/>
                    <a:p>
                      <a:endParaRPr lang="tr-TR" dirty="0"/>
                    </a:p>
                  </a:txBody>
                  <a:tcPr/>
                </a:tc>
                <a:tc hMerge="1">
                  <a:txBody>
                    <a:bodyPr/>
                    <a:lstStyle/>
                    <a:p>
                      <a:pPr algn="ctr"/>
                      <a:endParaRPr lang="tr-TR" dirty="0">
                        <a:solidFill>
                          <a:srgbClr val="2B364A"/>
                        </a:solidFill>
                        <a:latin typeface="Calibri" panose="020F0502020204030204" pitchFamily="34" charset="0"/>
                      </a:endParaRPr>
                    </a:p>
                  </a:txBody>
                  <a:tcPr>
                    <a:solidFill>
                      <a:srgbClr val="F9D222"/>
                    </a:solidFill>
                  </a:tcPr>
                </a:tc>
                <a:extLst>
                  <a:ext uri="{0D108BD9-81ED-4DB2-BD59-A6C34878D82A}">
                    <a16:rowId xmlns:a16="http://schemas.microsoft.com/office/drawing/2014/main" val="441535077"/>
                  </a:ext>
                </a:extLst>
              </a:tr>
              <a:tr h="386405">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YILLAR</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İSTANBUL</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TÜRKİYE</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400" b="1" cap="none" spc="0" dirty="0">
                          <a:ln w="0"/>
                          <a:solidFill>
                            <a:srgbClr val="14213D"/>
                          </a:solidFill>
                          <a:effectLst/>
                          <a:latin typeface="Calibri" panose="020F0502020204030204" pitchFamily="34" charset="0"/>
                          <a:cs typeface="Calibri" panose="020F0502020204030204" pitchFamily="34" charset="0"/>
                        </a:rPr>
                        <a:t>ORAN</a:t>
                      </a:r>
                    </a:p>
                  </a:txBody>
                  <a:tcPr marL="7777" marR="7777" marT="7777"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2D492"/>
                    </a:solidFill>
                  </a:tcPr>
                </a:tc>
                <a:extLst>
                  <a:ext uri="{0D108BD9-81ED-4DB2-BD59-A6C34878D82A}">
                    <a16:rowId xmlns:a16="http://schemas.microsoft.com/office/drawing/2014/main" val="2491790493"/>
                  </a:ext>
                </a:extLst>
              </a:tr>
              <a:tr h="269994">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1927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806.863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13.648.270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5,91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b">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443351290"/>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883.599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16.158.018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65596171"/>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991.237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17.820.950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94362058"/>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1.078.399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18.790.174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101708043"/>
                  </a:ext>
                </a:extLst>
              </a:tr>
              <a:tr h="269994">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1.166.477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20.947.188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5,57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250583417"/>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1955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1.533.822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24.064.763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552863807"/>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1.882.092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27.754.820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686069621"/>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1965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2.293.823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31.391.421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64183901"/>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3.019.032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35.605.176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42875248"/>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1975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3.904.588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40.347.719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9,68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26541030"/>
                  </a:ext>
                </a:extLst>
              </a:tr>
              <a:tr h="269994">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1980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4.741.890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44.736.957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10,60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28339762"/>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1985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5.842.985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50.664.458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14305491"/>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7.309.190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56.473.035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495278411"/>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1997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9.198.809</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62.865.574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21831006"/>
                  </a:ext>
                </a:extLst>
              </a:tr>
              <a:tr h="269994">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2000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10.018.735</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67.803.927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14,78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961729910"/>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13.255.685</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73.722.988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17,98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72372931"/>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13.624.240</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74.724.269</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18,23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367363951"/>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13.854.740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75.627.384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977362414"/>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14.377.018</a:t>
                      </a:r>
                      <a:endParaRPr lang="tr-TR" sz="120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77.695.904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88944626"/>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14.657.434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78.741.053</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198242575"/>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14.804.116</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79.814.871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021759639"/>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15.029.231</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80.810.525</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18,60</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809212225"/>
                  </a:ext>
                </a:extLst>
              </a:tr>
              <a:tr h="269994">
                <a:tc>
                  <a:txBody>
                    <a:bodyPr/>
                    <a:lstStyle/>
                    <a:p>
                      <a:pPr algn="ctr">
                        <a:lnSpc>
                          <a:spcPct val="107000"/>
                        </a:lnSpc>
                        <a:spcAft>
                          <a:spcPts val="0"/>
                        </a:spcAft>
                      </a:pPr>
                      <a:r>
                        <a:rPr lang="tr-TR"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15.067.724</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82.003.882</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18,37</a:t>
                      </a:r>
                      <a:endParaRPr lang="tr-TR" sz="1200" dirty="0">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554265622"/>
                  </a:ext>
                </a:extLst>
              </a:tr>
              <a:tr h="269994">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15.519.267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83.154.997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18,66</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3157856444"/>
                  </a:ext>
                </a:extLst>
              </a:tr>
              <a:tr h="269994">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2020</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15.462.452</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83.614.362</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18,49</a:t>
                      </a:r>
                      <a:endParaRPr lang="tr-TR"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2564632677"/>
                  </a:ext>
                </a:extLst>
              </a:tr>
              <a:tr h="269994">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2021</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15.840.900</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84.680.273</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18.7</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4074853647"/>
                  </a:ext>
                </a:extLst>
              </a:tr>
              <a:tr h="269994">
                <a:tc>
                  <a:txBody>
                    <a:bodyPr/>
                    <a:lstStyle/>
                    <a:p>
                      <a:pPr marL="0" algn="ctr" defTabSz="685800" rtl="0" eaLnBrk="1" latinLnBrk="0" hangingPunct="1">
                        <a:lnSpc>
                          <a:spcPct val="107000"/>
                        </a:lnSpc>
                        <a:spcAft>
                          <a:spcPts val="0"/>
                        </a:spcAft>
                      </a:pPr>
                      <a:r>
                        <a:rPr lang="tr-TR" sz="12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2022</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rgbClr val="FFFAE5"/>
                    </a:solidFill>
                  </a:tcPr>
                </a:tc>
                <a:tc>
                  <a:txBody>
                    <a:bodyPr/>
                    <a:lstStyle/>
                    <a:p>
                      <a:pPr marL="0" algn="ctr" defTabSz="685800" rtl="0" eaLnBrk="1" latinLnBrk="0" hangingPunct="1">
                        <a:lnSpc>
                          <a:spcPct val="107000"/>
                        </a:lnSpc>
                        <a:spcAft>
                          <a:spcPts val="0"/>
                        </a:spcAft>
                      </a:pPr>
                      <a:r>
                        <a:rPr lang="tr-TR" sz="12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15.907.951</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tr-TR" sz="12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85.279.553</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tc>
                  <a:txBody>
                    <a:bodyPr/>
                    <a:lstStyle/>
                    <a:p>
                      <a:pPr marL="0" algn="ctr" defTabSz="685800" rtl="0" eaLnBrk="1" latinLnBrk="0" hangingPunct="1">
                        <a:lnSpc>
                          <a:spcPct val="107000"/>
                        </a:lnSpc>
                        <a:spcAft>
                          <a:spcPts val="0"/>
                        </a:spcAft>
                      </a:pPr>
                      <a:r>
                        <a:rPr lang="tr-TR" sz="12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18,65</a:t>
                      </a:r>
                    </a:p>
                  </a:txBody>
                  <a:tcPr marL="44450" marR="44450" marT="0" marB="0" anchor="ctr">
                    <a:lnL w="6350" cap="flat" cmpd="sng" algn="ctr">
                      <a:solidFill>
                        <a:srgbClr val="2D3142"/>
                      </a:solidFill>
                      <a:prstDash val="solid"/>
                      <a:round/>
                      <a:headEnd type="none" w="med" len="med"/>
                      <a:tailEnd type="none" w="med" len="med"/>
                    </a:lnL>
                    <a:lnR w="6350" cap="flat" cmpd="sng" algn="ctr">
                      <a:solidFill>
                        <a:srgbClr val="2D3142"/>
                      </a:solidFill>
                      <a:prstDash val="solid"/>
                      <a:round/>
                      <a:headEnd type="none" w="med" len="med"/>
                      <a:tailEnd type="none" w="med" len="med"/>
                    </a:lnR>
                    <a:lnT w="6350" cap="flat" cmpd="sng" algn="ctr">
                      <a:solidFill>
                        <a:srgbClr val="2D3142"/>
                      </a:solidFill>
                      <a:prstDash val="solid"/>
                      <a:round/>
                      <a:headEnd type="none" w="med" len="med"/>
                      <a:tailEnd type="none" w="med" len="med"/>
                    </a:lnT>
                    <a:lnB w="6350" cap="flat" cmpd="sng" algn="ctr">
                      <a:solidFill>
                        <a:srgbClr val="2D3142"/>
                      </a:solidFill>
                      <a:prstDash val="solid"/>
                      <a:round/>
                      <a:headEnd type="none" w="med" len="med"/>
                      <a:tailEnd type="none" w="med" len="med"/>
                    </a:lnB>
                    <a:solidFill>
                      <a:schemeClr val="bg1"/>
                    </a:solidFill>
                  </a:tcPr>
                </a:tc>
                <a:extLst>
                  <a:ext uri="{0D108BD9-81ED-4DB2-BD59-A6C34878D82A}">
                    <a16:rowId xmlns:a16="http://schemas.microsoft.com/office/drawing/2014/main" val="1147187240"/>
                  </a:ext>
                </a:extLst>
              </a:tr>
            </a:tbl>
          </a:graphicData>
        </a:graphic>
      </p:graphicFrame>
      <p:sp>
        <p:nvSpPr>
          <p:cNvPr id="8" name="Dikdörtgen 7"/>
          <p:cNvSpPr/>
          <p:nvPr/>
        </p:nvSpPr>
        <p:spPr>
          <a:xfrm>
            <a:off x="92765" y="8947367"/>
            <a:ext cx="6586330" cy="3693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tr-TR" sz="900" b="0" i="0" u="none" strike="noStrike" kern="1200" cap="none" spc="0" normalizeH="0" baseline="0" noProof="0" dirty="0">
                <a:ln>
                  <a:noFill/>
                </a:ln>
                <a:solidFill>
                  <a:prstClr val="black"/>
                </a:solidFill>
                <a:effectLst/>
                <a:uLnTx/>
                <a:uFillTx/>
                <a:latin typeface="Calibri" panose="020F0502020204030204"/>
                <a:ea typeface="+mn-ea"/>
                <a:cs typeface="+mn-cs"/>
              </a:rPr>
              <a:t>Kaynak: Karpat, Kemal (2003) Osmanlı Nüfusu (1830-1914) İstanbul: Tarih Vakfı Yurt Yayınları; Karpat, Kemal (2006) Osmanlı’da Değişim, Modernleşme ve Uluslaşma, Çev. Dilek Özdemir, Ankara: İmge Kitapevi</a:t>
            </a:r>
          </a:p>
        </p:txBody>
      </p:sp>
      <p:sp>
        <p:nvSpPr>
          <p:cNvPr id="9" name="Dikdörtgen 8"/>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YILLARA GÖRE İSTANBUL NÜFUSU</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786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Group 3"/>
          <p:cNvGraphicFramePr>
            <a:graphicFrameLocks noGrp="1"/>
          </p:cNvGraphicFramePr>
          <p:nvPr>
            <p:extLst/>
          </p:nvPr>
        </p:nvGraphicFramePr>
        <p:xfrm>
          <a:off x="49959" y="922759"/>
          <a:ext cx="6767699" cy="1402362"/>
        </p:xfrm>
        <a:graphic>
          <a:graphicData uri="http://schemas.openxmlformats.org/drawingml/2006/table">
            <a:tbl>
              <a:tblPr>
                <a:effectLst>
                  <a:outerShdw blurRad="50800" dist="38100" dir="5400000" algn="t" rotWithShape="0">
                    <a:prstClr val="black">
                      <a:alpha val="40000"/>
                    </a:prstClr>
                  </a:outerShdw>
                </a:effectLst>
              </a:tblPr>
              <a:tblGrid>
                <a:gridCol w="3412899">
                  <a:extLst>
                    <a:ext uri="{9D8B030D-6E8A-4147-A177-3AD203B41FA5}">
                      <a16:colId xmlns:a16="http://schemas.microsoft.com/office/drawing/2014/main" val="20000"/>
                    </a:ext>
                  </a:extLst>
                </a:gridCol>
                <a:gridCol w="1822204">
                  <a:extLst>
                    <a:ext uri="{9D8B030D-6E8A-4147-A177-3AD203B41FA5}">
                      <a16:colId xmlns:a16="http://schemas.microsoft.com/office/drawing/2014/main" val="20001"/>
                    </a:ext>
                  </a:extLst>
                </a:gridCol>
                <a:gridCol w="1532596">
                  <a:extLst>
                    <a:ext uri="{9D8B030D-6E8A-4147-A177-3AD203B41FA5}">
                      <a16:colId xmlns:a16="http://schemas.microsoft.com/office/drawing/2014/main" val="20002"/>
                    </a:ext>
                  </a:extLst>
                </a:gridCol>
              </a:tblGrid>
              <a:tr h="360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İMALAT  SANAYİSİNDE </a:t>
                      </a:r>
                      <a:r>
                        <a:rPr kumimoji="0" lang="tr-TR" sz="1400" b="1" i="0" u="none" strike="noStrike" cap="none" normalizeH="0" baseline="0" dirty="0" smtClean="0">
                          <a:ln>
                            <a:noFill/>
                          </a:ln>
                          <a:solidFill>
                            <a:schemeClr val="bg1"/>
                          </a:solidFill>
                          <a:effectLst/>
                          <a:latin typeface="Calibri" panose="020F0502020204030204" pitchFamily="34" charset="0"/>
                          <a:cs typeface="Arial" pitchFamily="34" charset="0"/>
                        </a:rPr>
                        <a:t>ÇALIŞANLAR </a:t>
                      </a:r>
                      <a:r>
                        <a:rPr kumimoji="0" lang="tr-TR" sz="1200" b="1" i="0" u="none" strike="noStrike" cap="none" normalizeH="0" baseline="0" dirty="0" smtClean="0">
                          <a:ln>
                            <a:noFill/>
                          </a:ln>
                          <a:solidFill>
                            <a:schemeClr val="bg1"/>
                          </a:solidFill>
                          <a:effectLst/>
                          <a:latin typeface="Calibri" panose="020F0502020204030204" pitchFamily="34" charset="0"/>
                          <a:cs typeface="Arial" pitchFamily="34" charset="0"/>
                        </a:rPr>
                        <a:t>(2022 )</a:t>
                      </a:r>
                      <a:endParaRPr kumimoji="0" lang="tr-TR" sz="12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8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SANAYİ KURULUŞU</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FİRMA SAYISI</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İSO Üyesi  Sanayi Kuruluşu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200" b="0" dirty="0" smtClean="0">
                          <a:solidFill>
                            <a:schemeClr val="tx1"/>
                          </a:solidFill>
                          <a:latin typeface="Calibri" panose="020F0502020204030204" pitchFamily="34" charset="0"/>
                        </a:rPr>
                        <a:t>22.941</a:t>
                      </a:r>
                      <a:endParaRPr lang="tr-TR" sz="1200" b="0" dirty="0">
                        <a:solidFill>
                          <a:schemeClr val="tx1"/>
                        </a:solidFill>
                        <a:latin typeface="Calibri" panose="020F0502020204030204"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1.109.230</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Organize Sanayi Bölgesi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9</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363.820</a:t>
                      </a:r>
                      <a:endParaRPr lang="tr-TR" sz="1200" b="0" i="0" u="none" strike="noStrike" dirty="0">
                        <a:solidFill>
                          <a:schemeClr val="tx1"/>
                        </a:solidFill>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Küçük Sanayi Sitesi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0" i="0" u="none" strike="noStrike" kern="1200" dirty="0">
                          <a:solidFill>
                            <a:schemeClr val="tx1"/>
                          </a:solidFill>
                          <a:latin typeface="Calibri" panose="020F0502020204030204" pitchFamily="34" charset="0"/>
                          <a:ea typeface="+mn-ea"/>
                          <a:cs typeface="Arial" pitchFamily="34" charset="0"/>
                        </a:rPr>
                        <a:t>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200" b="0" i="0" u="none" strike="noStrike" kern="1200" dirty="0" smtClean="0">
                          <a:solidFill>
                            <a:schemeClr val="tx1"/>
                          </a:solidFill>
                          <a:latin typeface="Calibri" panose="020F0502020204030204" pitchFamily="34" charset="0"/>
                          <a:ea typeface="+mn-ea"/>
                          <a:cs typeface="Arial" pitchFamily="34" charset="0"/>
                        </a:rPr>
                        <a:t>48.760</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4" name="Group 84"/>
          <p:cNvGraphicFramePr>
            <a:graphicFrameLocks/>
          </p:cNvGraphicFramePr>
          <p:nvPr>
            <p:extLst/>
          </p:nvPr>
        </p:nvGraphicFramePr>
        <p:xfrm>
          <a:off x="49959" y="2473937"/>
          <a:ext cx="6767699" cy="3519250"/>
        </p:xfrm>
        <a:graphic>
          <a:graphicData uri="http://schemas.openxmlformats.org/drawingml/2006/table">
            <a:tbl>
              <a:tblPr>
                <a:effectLst>
                  <a:outerShdw blurRad="50800" dist="38100" dir="5400000" algn="t" rotWithShape="0">
                    <a:prstClr val="black">
                      <a:alpha val="40000"/>
                    </a:prstClr>
                  </a:outerShdw>
                </a:effectLst>
              </a:tblPr>
              <a:tblGrid>
                <a:gridCol w="436626">
                  <a:extLst>
                    <a:ext uri="{9D8B030D-6E8A-4147-A177-3AD203B41FA5}">
                      <a16:colId xmlns:a16="http://schemas.microsoft.com/office/drawing/2014/main" val="20000"/>
                    </a:ext>
                  </a:extLst>
                </a:gridCol>
                <a:gridCol w="1491805">
                  <a:extLst>
                    <a:ext uri="{9D8B030D-6E8A-4147-A177-3AD203B41FA5}">
                      <a16:colId xmlns:a16="http://schemas.microsoft.com/office/drawing/2014/main" val="20001"/>
                    </a:ext>
                  </a:extLst>
                </a:gridCol>
                <a:gridCol w="1164336">
                  <a:extLst>
                    <a:ext uri="{9D8B030D-6E8A-4147-A177-3AD203B41FA5}">
                      <a16:colId xmlns:a16="http://schemas.microsoft.com/office/drawing/2014/main" val="20002"/>
                    </a:ext>
                  </a:extLst>
                </a:gridCol>
                <a:gridCol w="764094">
                  <a:extLst>
                    <a:ext uri="{9D8B030D-6E8A-4147-A177-3AD203B41FA5}">
                      <a16:colId xmlns:a16="http://schemas.microsoft.com/office/drawing/2014/main" val="20003"/>
                    </a:ext>
                  </a:extLst>
                </a:gridCol>
                <a:gridCol w="946022">
                  <a:extLst>
                    <a:ext uri="{9D8B030D-6E8A-4147-A177-3AD203B41FA5}">
                      <a16:colId xmlns:a16="http://schemas.microsoft.com/office/drawing/2014/main" val="20004"/>
                    </a:ext>
                  </a:extLst>
                </a:gridCol>
                <a:gridCol w="982408">
                  <a:extLst>
                    <a:ext uri="{9D8B030D-6E8A-4147-A177-3AD203B41FA5}">
                      <a16:colId xmlns:a16="http://schemas.microsoft.com/office/drawing/2014/main" val="20005"/>
                    </a:ext>
                  </a:extLst>
                </a:gridCol>
                <a:gridCol w="982408">
                  <a:extLst>
                    <a:ext uri="{9D8B030D-6E8A-4147-A177-3AD203B41FA5}">
                      <a16:colId xmlns:a16="http://schemas.microsoft.com/office/drawing/2014/main" val="20006"/>
                    </a:ext>
                  </a:extLst>
                </a:gridCol>
              </a:tblGrid>
              <a:tr h="364530">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 ORGANİZE SANAYİ  BÖLGELERİ </a:t>
                      </a:r>
                      <a:r>
                        <a:rPr kumimoji="0" lang="tr-TR" sz="1400" b="1" i="0" u="none" strike="noStrike" cap="none" normalizeH="0" baseline="0" dirty="0" smtClean="0">
                          <a:ln>
                            <a:noFill/>
                          </a:ln>
                          <a:solidFill>
                            <a:schemeClr val="bg1"/>
                          </a:solidFill>
                          <a:effectLst/>
                          <a:latin typeface="Calibri" panose="020F0502020204030204" pitchFamily="34" charset="0"/>
                          <a:cs typeface="Arial" pitchFamily="34" charset="0"/>
                        </a:rPr>
                        <a:t> </a:t>
                      </a:r>
                      <a:r>
                        <a:rPr kumimoji="0" lang="tr-TR" sz="1200" b="1" i="0" u="none" strike="noStrike" cap="none" normalizeH="0" baseline="0" dirty="0" smtClean="0">
                          <a:ln>
                            <a:noFill/>
                          </a:ln>
                          <a:solidFill>
                            <a:schemeClr val="bg1"/>
                          </a:solidFill>
                          <a:effectLst/>
                          <a:latin typeface="Calibri" panose="020F0502020204030204" pitchFamily="34" charset="0"/>
                          <a:cs typeface="Arial" pitchFamily="34" charset="0"/>
                        </a:rPr>
                        <a:t>(2022)</a:t>
                      </a:r>
                      <a:endParaRPr kumimoji="0" lang="tr-TR" sz="12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2400" b="1" i="0" u="none" strike="noStrike" cap="none" normalizeH="0" baseline="0" dirty="0">
                        <a:ln>
                          <a:noFill/>
                        </a:ln>
                        <a:solidFill>
                          <a:srgbClr val="FF0000"/>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55471">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900" b="1" i="0" u="none" strike="noStrike" cap="none" normalizeH="0" baseline="0" dirty="0">
                          <a:ln>
                            <a:noFill/>
                          </a:ln>
                          <a:solidFill>
                            <a:srgbClr val="14213D"/>
                          </a:solidFill>
                          <a:effectLst/>
                          <a:latin typeface="Calibri" panose="020F0502020204030204" pitchFamily="34" charset="0"/>
                          <a:cs typeface="Arial" pitchFamily="34" charset="0"/>
                        </a:rPr>
                        <a:t>SIRA NO</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ADI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YERİ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KURULUŞ YILI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ALANI</a:t>
                      </a:r>
                    </a:p>
                    <a:p>
                      <a:r>
                        <a:rPr kumimoji="0" lang="tr-TR" sz="1200" b="1" i="0" u="none" strike="noStrike" cap="none" normalizeH="0" baseline="0" dirty="0" smtClean="0">
                          <a:ln>
                            <a:noFill/>
                          </a:ln>
                          <a:solidFill>
                            <a:srgbClr val="14213D"/>
                          </a:solidFill>
                          <a:effectLst/>
                          <a:latin typeface="Calibri" panose="020F0502020204030204" pitchFamily="34" charset="0"/>
                          <a:cs typeface="Arial" pitchFamily="34" charset="0"/>
                        </a:rPr>
                        <a:t>       (</a:t>
                      </a:r>
                      <a:r>
                        <a:rPr lang="tr-TR" sz="1350" b="0" i="0" u="none" strike="noStrike" kern="1200" baseline="0" dirty="0" smtClean="0">
                          <a:solidFill>
                            <a:schemeClr val="tx1"/>
                          </a:solidFill>
                          <a:latin typeface="+mn-lt"/>
                          <a:ea typeface="+mn-ea"/>
                          <a:cs typeface="+mn-cs"/>
                        </a:rPr>
                        <a:t> </a:t>
                      </a:r>
                      <a:r>
                        <a:rPr lang="tr-TR" sz="1350" b="1" i="0" u="none" strike="noStrike" kern="1200" baseline="0" dirty="0" smtClean="0">
                          <a:solidFill>
                            <a:schemeClr val="tx1"/>
                          </a:solidFill>
                          <a:latin typeface="+mn-lt"/>
                          <a:ea typeface="+mn-ea"/>
                          <a:cs typeface="+mn-cs"/>
                        </a:rPr>
                        <a:t>ha²</a:t>
                      </a:r>
                      <a:r>
                        <a:rPr kumimoji="0" lang="tr-TR" sz="1200" b="1" i="0" u="none" strike="noStrike" cap="none" normalizeH="0" baseline="0" dirty="0" smtClean="0">
                          <a:ln>
                            <a:noFill/>
                          </a:ln>
                          <a:solidFill>
                            <a:srgbClr val="14213D"/>
                          </a:solidFill>
                          <a:effectLst/>
                          <a:latin typeface="Calibri" panose="020F0502020204030204" pitchFamily="34" charset="0"/>
                          <a:cs typeface="Arial" pitchFamily="34" charset="0"/>
                        </a:rPr>
                        <a:t>)</a:t>
                      </a:r>
                      <a:endParaRPr kumimoji="0" lang="tr-TR" sz="12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FİRMA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Dudullu</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Ümraniye</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265</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2.461</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37.896</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6935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İkitelli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err="1" smtClean="0">
                          <a:ln>
                            <a:noFill/>
                          </a:ln>
                          <a:solidFill>
                            <a:schemeClr val="tx1"/>
                          </a:solidFill>
                          <a:effectLst/>
                          <a:latin typeface="Calibri" panose="020F0502020204030204" pitchFamily="34" charset="0"/>
                          <a:cs typeface="Arial" pitchFamily="34" charset="0"/>
                        </a:rPr>
                        <a:t>Başakşehir</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700</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25.256</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230.000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Tuzla Org. San.</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61</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138</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9.553</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İST. Birlik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51</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83</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4.840</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47140">
                <a:tc>
                  <a:txBody>
                    <a:bodyPr/>
                    <a:lstStyle/>
                    <a:p>
                      <a:pPr algn="ctr"/>
                      <a:r>
                        <a:rPr lang="tr-TR" sz="1100" b="1" dirty="0">
                          <a:solidFill>
                            <a:schemeClr val="tx1"/>
                          </a:solidFill>
                          <a:latin typeface="Calibri" panose="020F0502020204030204" pitchFamily="34" charset="0"/>
                          <a:cs typeface="Arial" pitchFamily="34" charset="0"/>
                        </a:rPr>
                        <a:t>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l"/>
                      <a:r>
                        <a:rPr lang="tr-TR" sz="1200" b="1" dirty="0">
                          <a:solidFill>
                            <a:schemeClr val="tx1"/>
                          </a:solidFill>
                          <a:latin typeface="Calibri" panose="020F0502020204030204" pitchFamily="34" charset="0"/>
                          <a:cs typeface="Arial" pitchFamily="34" charset="0"/>
                        </a:rPr>
                        <a:t>Anadolu</a:t>
                      </a:r>
                      <a:r>
                        <a:rPr lang="tr-TR" sz="1200" b="1" baseline="0" dirty="0">
                          <a:solidFill>
                            <a:schemeClr val="tx1"/>
                          </a:solidFill>
                          <a:latin typeface="Calibri" panose="020F0502020204030204" pitchFamily="34" charset="0"/>
                          <a:cs typeface="Arial" pitchFamily="34" charset="0"/>
                        </a:rPr>
                        <a:t> Yakası</a:t>
                      </a:r>
                      <a:endParaRPr lang="tr-TR" sz="1200" b="1" dirty="0">
                        <a:solidFill>
                          <a:schemeClr val="tx1"/>
                        </a:solidFill>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79</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158</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8.340</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Kimya Sanayi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74</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164</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6.883</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Deri Sanayi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Tuzla</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2000</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742</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956</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a:solidFill>
                            <a:schemeClr val="tx1"/>
                          </a:solidFill>
                          <a:latin typeface="Calibri" panose="020F0502020204030204" pitchFamily="34" charset="0"/>
                          <a:cs typeface="Arial" pitchFamily="34" charset="0"/>
                        </a:rPr>
                        <a:t>40.000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4714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a:ln>
                            <a:noFill/>
                          </a:ln>
                          <a:solidFill>
                            <a:schemeClr val="tx1"/>
                          </a:solidFill>
                          <a:effectLst/>
                          <a:latin typeface="Calibri" panose="020F0502020204030204" pitchFamily="34" charset="0"/>
                          <a:cs typeface="Arial" pitchFamily="34" charset="0"/>
                        </a:rPr>
                        <a:t>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Beylikdüzü </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Beylikdüzü</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a:ln>
                            <a:noFill/>
                          </a:ln>
                          <a:solidFill>
                            <a:schemeClr val="tx1"/>
                          </a:solidFill>
                          <a:effectLst/>
                          <a:latin typeface="Calibri" panose="020F0502020204030204" pitchFamily="34" charset="0"/>
                          <a:cs typeface="Arial" pitchFamily="34" charset="0"/>
                        </a:rPr>
                        <a:t>2002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150,9</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903</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26.308</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48305">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100" b="1" i="0" u="none" strike="noStrike" cap="none" normalizeH="0" baseline="0" dirty="0" smtClean="0">
                          <a:ln>
                            <a:noFill/>
                          </a:ln>
                          <a:solidFill>
                            <a:schemeClr val="tx1"/>
                          </a:solidFill>
                          <a:effectLst/>
                          <a:latin typeface="Calibri" panose="020F0502020204030204" pitchFamily="34" charset="0"/>
                          <a:cs typeface="Arial" pitchFamily="34" charset="0"/>
                        </a:rPr>
                        <a:t>9</a:t>
                      </a:r>
                      <a:endParaRPr kumimoji="0" lang="tr-TR" sz="11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err="1" smtClean="0">
                          <a:ln>
                            <a:noFill/>
                          </a:ln>
                          <a:solidFill>
                            <a:schemeClr val="tx1"/>
                          </a:solidFill>
                          <a:effectLst/>
                          <a:latin typeface="Calibri" panose="020F0502020204030204" pitchFamily="34" charset="0"/>
                          <a:cs typeface="Arial" pitchFamily="34" charset="0"/>
                        </a:rPr>
                        <a:t>Biyoteknoloji</a:t>
                      </a:r>
                      <a:r>
                        <a:rPr kumimoji="0" lang="tr-TR" sz="1200" b="1" i="0" u="none" strike="noStrike" cap="none" normalizeH="0" baseline="0" dirty="0" smtClean="0">
                          <a:ln>
                            <a:noFill/>
                          </a:ln>
                          <a:solidFill>
                            <a:schemeClr val="tx1"/>
                          </a:solidFill>
                          <a:effectLst/>
                          <a:latin typeface="Calibri" panose="020F0502020204030204" pitchFamily="34" charset="0"/>
                          <a:cs typeface="Arial" pitchFamily="34" charset="0"/>
                        </a:rPr>
                        <a:t> İhtisas</a:t>
                      </a:r>
                      <a:endParaRPr kumimoji="0" lang="tr-TR" sz="12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Tuzla</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2022</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cap="none" normalizeH="0" baseline="0" dirty="0" smtClean="0">
                          <a:ln>
                            <a:noFill/>
                          </a:ln>
                          <a:solidFill>
                            <a:schemeClr val="tx1"/>
                          </a:solidFill>
                          <a:effectLst/>
                          <a:latin typeface="Calibri" panose="020F0502020204030204" pitchFamily="34" charset="0"/>
                          <a:cs typeface="Arial" pitchFamily="34" charset="0"/>
                        </a:rPr>
                        <a:t>262,5</a:t>
                      </a:r>
                      <a:endParaRPr kumimoji="0" lang="tr-TR" sz="1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0</a:t>
                      </a:r>
                      <a:endParaRPr lang="tr-TR" sz="1200" b="0" i="0" u="none" strike="noStrike" dirty="0">
                        <a:solidFill>
                          <a:schemeClr val="tx1"/>
                        </a:solidFill>
                        <a:latin typeface="Calibri" panose="020F0502020204030204" pitchFamily="34" charset="0"/>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200" b="0" i="0" u="none" strike="noStrike" dirty="0" smtClean="0">
                          <a:solidFill>
                            <a:schemeClr val="tx1"/>
                          </a:solidFill>
                          <a:latin typeface="Calibri" panose="020F0502020204030204" pitchFamily="34" charset="0"/>
                          <a:cs typeface="Arial" pitchFamily="34" charset="0"/>
                        </a:rPr>
                        <a:t>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36208407"/>
                  </a:ext>
                </a:extLst>
              </a:tr>
              <a:tr h="251606">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TOPLAM</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800" b="1" i="0" u="none" strike="noStrike" cap="none" normalizeH="0" baseline="0" dirty="0">
                        <a:ln>
                          <a:noFill/>
                        </a:ln>
                        <a:solidFill>
                          <a:srgbClr val="000099"/>
                        </a:solidFill>
                        <a:effectLst/>
                        <a:latin typeface="Times New Roman" pitchFamily="18" charset="0"/>
                      </a:endParaRPr>
                    </a:p>
                  </a:txBody>
                  <a:tcPr marL="81591" marR="81591" marT="40793" marB="40793" horzOverflow="overflow">
                    <a:lnL w="12700" cap="flat" cmpd="sng" algn="ctr">
                      <a:solidFill>
                        <a:srgbClr val="000099"/>
                      </a:solidFill>
                      <a:prstDash val="solid"/>
                      <a:round/>
                      <a:headEnd type="none" w="med" len="med"/>
                      <a:tailEnd type="none" w="med" len="med"/>
                    </a:lnL>
                    <a:lnR w="12700" cap="flat" cmpd="sng" algn="ctr">
                      <a:solidFill>
                        <a:srgbClr val="000099"/>
                      </a:solidFill>
                      <a:prstDash val="solid"/>
                      <a:round/>
                      <a:headEnd type="none" w="med" len="med"/>
                      <a:tailEnd type="none" w="med" len="med"/>
                    </a:lnR>
                    <a:lnT w="12700"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30.119</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363820</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0"/>
                  </a:ext>
                </a:extLst>
              </a:tr>
            </a:tbl>
          </a:graphicData>
        </a:graphic>
      </p:graphicFrame>
      <p:graphicFrame>
        <p:nvGraphicFramePr>
          <p:cNvPr id="5" name="Group 92"/>
          <p:cNvGraphicFramePr>
            <a:graphicFrameLocks/>
          </p:cNvGraphicFramePr>
          <p:nvPr>
            <p:extLst/>
          </p:nvPr>
        </p:nvGraphicFramePr>
        <p:xfrm>
          <a:off x="49959" y="6140838"/>
          <a:ext cx="6767699" cy="3304552"/>
        </p:xfrm>
        <a:graphic>
          <a:graphicData uri="http://schemas.openxmlformats.org/drawingml/2006/table">
            <a:tbl>
              <a:tblPr>
                <a:effectLst>
                  <a:outerShdw blurRad="50800" dist="38100" dir="5400000" algn="t" rotWithShape="0">
                    <a:prstClr val="black">
                      <a:alpha val="40000"/>
                    </a:prstClr>
                  </a:outerShdw>
                </a:effectLst>
              </a:tblPr>
              <a:tblGrid>
                <a:gridCol w="436626">
                  <a:extLst>
                    <a:ext uri="{9D8B030D-6E8A-4147-A177-3AD203B41FA5}">
                      <a16:colId xmlns:a16="http://schemas.microsoft.com/office/drawing/2014/main" val="20000"/>
                    </a:ext>
                  </a:extLst>
                </a:gridCol>
                <a:gridCol w="1491804">
                  <a:extLst>
                    <a:ext uri="{9D8B030D-6E8A-4147-A177-3AD203B41FA5}">
                      <a16:colId xmlns:a16="http://schemas.microsoft.com/office/drawing/2014/main" val="20001"/>
                    </a:ext>
                  </a:extLst>
                </a:gridCol>
                <a:gridCol w="1164336">
                  <a:extLst>
                    <a:ext uri="{9D8B030D-6E8A-4147-A177-3AD203B41FA5}">
                      <a16:colId xmlns:a16="http://schemas.microsoft.com/office/drawing/2014/main" val="20002"/>
                    </a:ext>
                  </a:extLst>
                </a:gridCol>
                <a:gridCol w="764095">
                  <a:extLst>
                    <a:ext uri="{9D8B030D-6E8A-4147-A177-3AD203B41FA5}">
                      <a16:colId xmlns:a16="http://schemas.microsoft.com/office/drawing/2014/main" val="20003"/>
                    </a:ext>
                  </a:extLst>
                </a:gridCol>
                <a:gridCol w="946022">
                  <a:extLst>
                    <a:ext uri="{9D8B030D-6E8A-4147-A177-3AD203B41FA5}">
                      <a16:colId xmlns:a16="http://schemas.microsoft.com/office/drawing/2014/main" val="20004"/>
                    </a:ext>
                  </a:extLst>
                </a:gridCol>
                <a:gridCol w="982408">
                  <a:extLst>
                    <a:ext uri="{9D8B030D-6E8A-4147-A177-3AD203B41FA5}">
                      <a16:colId xmlns:a16="http://schemas.microsoft.com/office/drawing/2014/main" val="20005"/>
                    </a:ext>
                  </a:extLst>
                </a:gridCol>
                <a:gridCol w="982408">
                  <a:extLst>
                    <a:ext uri="{9D8B030D-6E8A-4147-A177-3AD203B41FA5}">
                      <a16:colId xmlns:a16="http://schemas.microsoft.com/office/drawing/2014/main" val="20006"/>
                    </a:ext>
                  </a:extLst>
                </a:gridCol>
              </a:tblGrid>
              <a:tr h="262511">
                <a:tc gridSpan="7">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defRPr/>
                      </a:pPr>
                      <a:r>
                        <a:rPr lang="tr-TR" sz="1200" b="1" dirty="0">
                          <a:solidFill>
                            <a:schemeClr val="bg1"/>
                          </a:solidFill>
                          <a:latin typeface="Calibri" panose="020F0502020204030204" pitchFamily="34" charset="0"/>
                          <a:cs typeface="Arial" pitchFamily="34" charset="0"/>
                        </a:rPr>
                        <a:t> </a:t>
                      </a:r>
                      <a:r>
                        <a:rPr lang="tr-TR" sz="1400" b="1" dirty="0">
                          <a:solidFill>
                            <a:schemeClr val="bg1"/>
                          </a:solidFill>
                          <a:latin typeface="Calibri" panose="020F0502020204030204" pitchFamily="34" charset="0"/>
                          <a:cs typeface="Arial" pitchFamily="34" charset="0"/>
                        </a:rPr>
                        <a:t>KÜÇÜK  SANAYİ  SİTELERİ </a:t>
                      </a:r>
                      <a:r>
                        <a:rPr lang="tr-TR" sz="1400" b="1" dirty="0" smtClean="0">
                          <a:solidFill>
                            <a:schemeClr val="bg1"/>
                          </a:solidFill>
                          <a:latin typeface="Calibri" panose="020F0502020204030204" pitchFamily="34" charset="0"/>
                          <a:cs typeface="Arial" pitchFamily="34" charset="0"/>
                        </a:rPr>
                        <a:t> </a:t>
                      </a:r>
                      <a:r>
                        <a:rPr lang="tr-TR" sz="1200" b="1" dirty="0" smtClean="0">
                          <a:solidFill>
                            <a:schemeClr val="bg1"/>
                          </a:solidFill>
                          <a:latin typeface="Calibri" panose="020F0502020204030204" pitchFamily="34" charset="0"/>
                          <a:cs typeface="Arial" pitchFamily="34" charset="0"/>
                        </a:rPr>
                        <a:t>(2022 </a:t>
                      </a:r>
                      <a:r>
                        <a:rPr lang="tr-TR" sz="1200" b="1" baseline="0" dirty="0" smtClean="0">
                          <a:solidFill>
                            <a:schemeClr val="bg1"/>
                          </a:solidFill>
                          <a:latin typeface="Calibri" panose="020F0502020204030204" pitchFamily="34" charset="0"/>
                          <a:cs typeface="Arial" pitchFamily="34" charset="0"/>
                        </a:rPr>
                        <a:t>)</a:t>
                      </a:r>
                      <a:endParaRPr kumimoji="0" lang="tr-TR" sz="12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400" b="1" i="0" u="none" strike="noStrike" cap="none" normalizeH="0" baseline="0" dirty="0">
                        <a:ln>
                          <a:noFill/>
                        </a:ln>
                        <a:solidFill>
                          <a:srgbClr val="000099"/>
                        </a:solidFill>
                        <a:effectLst/>
                        <a:latin typeface="Bookman Old Style" pitchFamily="18" charset="0"/>
                        <a:cs typeface="Arial" pitchFamily="34" charset="0"/>
                      </a:endParaRPr>
                    </a:p>
                  </a:txBody>
                  <a:tcPr marL="81591" marR="81591" marT="40793" marB="40793" anchor="ct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443200">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SIRA NO</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ADI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YERİ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KURULUŞ YILI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ALANI</a:t>
                      </a:r>
                    </a:p>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smtClean="0">
                          <a:ln>
                            <a:noFill/>
                          </a:ln>
                          <a:solidFill>
                            <a:srgbClr val="14213D"/>
                          </a:solidFill>
                          <a:effectLst/>
                          <a:latin typeface="Calibri" panose="020F0502020204030204" pitchFamily="34" charset="0"/>
                          <a:cs typeface="Arial" pitchFamily="34" charset="0"/>
                        </a:rPr>
                        <a:t>(ha²</a:t>
                      </a: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FAAL FİRMA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ÇALIŞAN SAYISI</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İmes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1971</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65</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1.059</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14.826</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Modoko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1969</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15,5</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400</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1.660</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3</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Kadosan Oto San.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Ümraniye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1975</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15</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682</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2.453</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5362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4</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Oto Tamircileri Ve Benzerleri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Şişli</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1967</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36</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2.790</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11.160</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Birlik KSS.</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err="1" smtClean="0">
                          <a:ln>
                            <a:noFill/>
                          </a:ln>
                          <a:solidFill>
                            <a:schemeClr val="tx1"/>
                          </a:solidFill>
                          <a:effectLst/>
                          <a:latin typeface="Calibri" panose="020F0502020204030204" pitchFamily="34" charset="0"/>
                          <a:ea typeface="+mn-ea"/>
                          <a:cs typeface="Arial" pitchFamily="34" charset="0"/>
                        </a:rPr>
                        <a:t>Beylikdüzü</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1975</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23,4</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636</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2.800</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Doğu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Bahçelievler</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1970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10,6</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300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10.000</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7</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Evren Oto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Esenyurt</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1974</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19,4</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527</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2.635</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8</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Silivri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Silivri</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1986</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6,5</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a:solidFill>
                            <a:schemeClr val="tx1"/>
                          </a:solidFill>
                          <a:effectLst/>
                          <a:latin typeface="Calibri" panose="020F0502020204030204" pitchFamily="34" charset="0"/>
                        </a:rPr>
                        <a:t>142</a:t>
                      </a: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426</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33368">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9</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Şile KSS.</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rPr>
                        <a:t>Şile</a:t>
                      </a: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1990</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0"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a:t>
                      </a:r>
                      <a:endParaRPr kumimoji="0" lang="tr-TR" sz="1200" b="0"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086" marR="4086" marT="4086"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636</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2.800</a:t>
                      </a:r>
                      <a:endParaRPr lang="tr-TR" sz="1200" b="0" i="0" u="none" strike="noStrike" dirty="0">
                        <a:solidFill>
                          <a:schemeClr val="tx1"/>
                        </a:solidFill>
                        <a:effectLst/>
                        <a:latin typeface="Calibri" panose="020F0502020204030204"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33368">
                <a:tc gridSpan="5">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rPr>
                        <a:t>TOPLAM</a:t>
                      </a: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l"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hMerge="1">
                  <a:txBody>
                    <a:bodyPr/>
                    <a:lstStyle/>
                    <a:p>
                      <a:pPr marL="0" marR="0" lvl="0" indent="0" algn="r" defTabSz="957263" rtl="0" eaLnBrk="1" fontAlgn="base" latinLnBrk="0" hangingPunct="1">
                        <a:lnSpc>
                          <a:spcPct val="100000"/>
                        </a:lnSpc>
                        <a:spcBef>
                          <a:spcPct val="20000"/>
                        </a:spcBef>
                        <a:spcAft>
                          <a:spcPct val="0"/>
                        </a:spcAft>
                        <a:buClr>
                          <a:schemeClr val="hlink"/>
                        </a:buClr>
                        <a:buSzPct val="120000"/>
                        <a:buFontTx/>
                        <a:buNone/>
                        <a:tabLst/>
                      </a:pPr>
                      <a:endParaRPr kumimoji="0" lang="tr-TR" sz="1600" b="1" i="0" u="none" strike="noStrike" cap="none" normalizeH="0" baseline="0" dirty="0">
                        <a:ln>
                          <a:noFill/>
                        </a:ln>
                        <a:solidFill>
                          <a:srgbClr val="003399"/>
                        </a:solidFill>
                        <a:effectLst/>
                        <a:latin typeface="Times New Roman" pitchFamily="18" charset="0"/>
                      </a:endParaRPr>
                    </a:p>
                  </a:txBody>
                  <a:tcPr marL="81591" marR="81591" marT="40793" marB="40793" horzOverflow="overflow">
                    <a:lnL w="12700" cap="flat" cmpd="sng" algn="ctr">
                      <a:solidFill>
                        <a:srgbClr val="003399"/>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no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7.172</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tc>
                  <a:txBody>
                    <a:bodyPr/>
                    <a:lstStyle/>
                    <a:p>
                      <a:pPr marL="0" marR="0" lvl="0" indent="0" algn="ctr" defTabSz="957263" rtl="0" eaLnBrk="1" fontAlgn="base" latinLnBrk="0" hangingPunct="1">
                        <a:lnSpc>
                          <a:spcPct val="100000"/>
                        </a:lnSpc>
                        <a:spcBef>
                          <a:spcPct val="20000"/>
                        </a:spcBef>
                        <a:spcAft>
                          <a:spcPct val="0"/>
                        </a:spcAft>
                        <a:buClr>
                          <a:schemeClr val="hlink"/>
                        </a:buClr>
                        <a:buSzPct val="120000"/>
                        <a:buFontTx/>
                        <a:buNone/>
                        <a:tabLst/>
                      </a:pPr>
                      <a:r>
                        <a:rPr kumimoji="0" lang="tr-TR" sz="1200" b="1" i="0" u="none" strike="noStrike" kern="1200" cap="none" normalizeH="0" baseline="0" dirty="0" smtClean="0">
                          <a:ln>
                            <a:noFill/>
                          </a:ln>
                          <a:solidFill>
                            <a:srgbClr val="14213D"/>
                          </a:solidFill>
                          <a:effectLst/>
                          <a:latin typeface="Calibri" panose="020F0502020204030204" pitchFamily="34" charset="0"/>
                          <a:ea typeface="+mn-ea"/>
                          <a:cs typeface="Arial" pitchFamily="34" charset="0"/>
                        </a:rPr>
                        <a:t>48.760</a:t>
                      </a:r>
                      <a:endParaRPr kumimoji="0" lang="tr-TR" sz="1200" b="1" i="0" u="none" strike="noStrike" kern="1200" cap="none" normalizeH="0" baseline="0" dirty="0">
                        <a:ln>
                          <a:noFill/>
                        </a:ln>
                        <a:solidFill>
                          <a:srgbClr val="14213D"/>
                        </a:solidFill>
                        <a:effectLst/>
                        <a:latin typeface="Calibri" panose="020F0502020204030204" pitchFamily="34" charset="0"/>
                        <a:ea typeface="+mn-ea"/>
                        <a:cs typeface="Arial" pitchFamily="34" charset="0"/>
                      </a:endParaRPr>
                    </a:p>
                  </a:txBody>
                  <a:tcPr marL="7144" marR="7144" marT="7144"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FF6CC"/>
                    </a:solidFill>
                  </a:tcPr>
                </a:tc>
                <a:extLst>
                  <a:ext uri="{0D108BD9-81ED-4DB2-BD59-A6C34878D82A}">
                    <a16:rowId xmlns:a16="http://schemas.microsoft.com/office/drawing/2014/main" val="10011"/>
                  </a:ext>
                </a:extLst>
              </a:tr>
            </a:tbl>
          </a:graphicData>
        </a:graphic>
      </p:graphicFrame>
      <p:sp>
        <p:nvSpPr>
          <p:cNvPr id="6" name="Dikdörtgen 5"/>
          <p:cNvSpPr/>
          <p:nvPr/>
        </p:nvSpPr>
        <p:spPr>
          <a:xfrm>
            <a:off x="-80999" y="161907"/>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SANAYİ KURULUŞLARI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Slayt Numarası Yer Tutucusu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217347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ARAŞTIRMA ve GELİŞTİRME (AR-GE)</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Group 3"/>
          <p:cNvGraphicFramePr>
            <a:graphicFrameLocks noGrp="1"/>
          </p:cNvGraphicFramePr>
          <p:nvPr>
            <p:extLst>
              <p:ext uri="{D42A27DB-BD31-4B8C-83A1-F6EECF244321}">
                <p14:modId xmlns:p14="http://schemas.microsoft.com/office/powerpoint/2010/main" val="1172544062"/>
              </p:ext>
            </p:extLst>
          </p:nvPr>
        </p:nvGraphicFramePr>
        <p:xfrm>
          <a:off x="99392" y="876327"/>
          <a:ext cx="6660449" cy="3939997"/>
        </p:xfrm>
        <a:graphic>
          <a:graphicData uri="http://schemas.openxmlformats.org/drawingml/2006/table">
            <a:tbl>
              <a:tblPr>
                <a:effectLst>
                  <a:outerShdw blurRad="50800" dist="38100" dir="5400000" algn="t" rotWithShape="0">
                    <a:prstClr val="black">
                      <a:alpha val="40000"/>
                    </a:prstClr>
                  </a:outerShdw>
                </a:effectLst>
              </a:tblPr>
              <a:tblGrid>
                <a:gridCol w="2551043">
                  <a:extLst>
                    <a:ext uri="{9D8B030D-6E8A-4147-A177-3AD203B41FA5}">
                      <a16:colId xmlns:a16="http://schemas.microsoft.com/office/drawing/2014/main" val="20000"/>
                    </a:ext>
                  </a:extLst>
                </a:gridCol>
                <a:gridCol w="1524000">
                  <a:extLst>
                    <a:ext uri="{9D8B030D-6E8A-4147-A177-3AD203B41FA5}">
                      <a16:colId xmlns:a16="http://schemas.microsoft.com/office/drawing/2014/main" val="2441410640"/>
                    </a:ext>
                  </a:extLst>
                </a:gridCol>
                <a:gridCol w="1355597">
                  <a:extLst>
                    <a:ext uri="{9D8B030D-6E8A-4147-A177-3AD203B41FA5}">
                      <a16:colId xmlns:a16="http://schemas.microsoft.com/office/drawing/2014/main" val="1208842127"/>
                    </a:ext>
                  </a:extLst>
                </a:gridCol>
                <a:gridCol w="1229809">
                  <a:extLst>
                    <a:ext uri="{9D8B030D-6E8A-4147-A177-3AD203B41FA5}">
                      <a16:colId xmlns:a16="http://schemas.microsoft.com/office/drawing/2014/main" val="677430606"/>
                    </a:ext>
                  </a:extLst>
                </a:gridCol>
              </a:tblGrid>
              <a:tr h="54015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anose="020F0502020204030204" pitchFamily="34" charset="0"/>
                          <a:cs typeface="Arial" pitchFamily="34" charset="0"/>
                        </a:rPr>
                        <a:t>2010 YILI</a:t>
                      </a:r>
                      <a:endParaRPr kumimoji="0" lang="tr-TR" sz="20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404F5D"/>
                    </a:solidFill>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20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extLst>
                  <a:ext uri="{0D108BD9-81ED-4DB2-BD59-A6C34878D82A}">
                    <a16:rowId xmlns:a16="http://schemas.microsoft.com/office/drawing/2014/main" val="10000"/>
                  </a:ext>
                </a:extLst>
              </a:tr>
              <a:tr h="407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İSTANBUL</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TÜRKİYE</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İST. PAYI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494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AR-GE HARCAMASI (1000 TL)</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r>
                        <a:rPr lang="tr-TR" sz="1400" b="1" dirty="0" smtClean="0">
                          <a:solidFill>
                            <a:schemeClr val="tx1"/>
                          </a:solidFill>
                          <a:latin typeface="Calibri" panose="020F0502020204030204" pitchFamily="34" charset="0"/>
                        </a:rPr>
                        <a:t>1.657.431</a:t>
                      </a:r>
                      <a:endParaRPr lang="tr-TR" sz="1400" b="1" dirty="0">
                        <a:solidFill>
                          <a:schemeClr val="tx1"/>
                        </a:solidFill>
                        <a:latin typeface="Calibri" panose="020F0502020204030204"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9.267.590</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%17,88</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35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AR-GE İNSAN İŞGÜCÜ (Kişi)</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32.124</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smtClean="0">
                          <a:solidFill>
                            <a:schemeClr val="tx1"/>
                          </a:solidFill>
                          <a:latin typeface="Calibri" panose="020F0502020204030204" pitchFamily="34" charset="0"/>
                          <a:cs typeface="Arial" pitchFamily="34" charset="0"/>
                        </a:rPr>
                        <a:t>147.417</a:t>
                      </a:r>
                      <a:endParaRPr lang="tr-TR" sz="1400" b="1" i="0" u="none" strike="noStrike" dirty="0">
                        <a:solidFill>
                          <a:schemeClr val="tx1"/>
                        </a:solidFill>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400" b="1" i="0" u="none" strike="noStrike" dirty="0" smtClean="0">
                          <a:solidFill>
                            <a:schemeClr val="tx1"/>
                          </a:solidFill>
                          <a:latin typeface="Calibri" panose="020F0502020204030204" pitchFamily="34" charset="0"/>
                          <a:cs typeface="Arial" pitchFamily="34" charset="0"/>
                        </a:rPr>
                        <a:t>%21,79</a:t>
                      </a:r>
                      <a:endParaRPr lang="tr-TR" sz="1400" b="1" i="0" u="none" strike="noStrike" dirty="0">
                        <a:solidFill>
                          <a:schemeClr val="tx1"/>
                        </a:solidFill>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015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anose="020F0502020204030204" pitchFamily="34" charset="0"/>
                          <a:cs typeface="Arial" pitchFamily="34" charset="0"/>
                        </a:rPr>
                        <a:t>2021 YILI</a:t>
                      </a:r>
                      <a:endParaRPr kumimoji="0" lang="tr-TR" sz="20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404F5D"/>
                    </a:solidFill>
                  </a:tcPr>
                </a:tc>
                <a:tc hMerge="1">
                  <a:txBody>
                    <a:bodyPr/>
                    <a:lstStyle/>
                    <a:p>
                      <a:endParaRPr lang="tr-TR"/>
                    </a:p>
                  </a:txBody>
                  <a:tcPr/>
                </a:tc>
                <a:tc hMerge="1">
                  <a:txBody>
                    <a:bodyPr/>
                    <a:lstStyle/>
                    <a:p>
                      <a:endParaRPr lang="tr-TR"/>
                    </a:p>
                  </a:txBody>
                  <a:tcPr/>
                </a:tc>
                <a:tc hMerge="1">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E9ECEF"/>
                    </a:solidFill>
                  </a:tcPr>
                </a:tc>
                <a:extLst>
                  <a:ext uri="{0D108BD9-81ED-4DB2-BD59-A6C34878D82A}">
                    <a16:rowId xmlns:a16="http://schemas.microsoft.com/office/drawing/2014/main" val="10004"/>
                  </a:ext>
                </a:extLst>
              </a:tr>
              <a:tr h="4078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İSTANBUL</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TÜRKİYE</a:t>
                      </a:r>
                      <a:endParaRPr kumimoji="0" lang="tr-TR" sz="1400" b="1" i="0" u="none" strike="noStrike" cap="none" normalizeH="0" baseline="0" dirty="0">
                        <a:ln>
                          <a:noFill/>
                        </a:ln>
                        <a:solidFill>
                          <a:srgbClr val="14213D"/>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14213D"/>
                          </a:solidFill>
                          <a:effectLst/>
                          <a:latin typeface="Calibri" panose="020F0502020204030204" pitchFamily="34" charset="0"/>
                          <a:cs typeface="Arial" pitchFamily="34" charset="0"/>
                        </a:rPr>
                        <a:t>İST. PAYI (%)</a:t>
                      </a: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792235548"/>
                  </a:ext>
                </a:extLst>
              </a:tr>
              <a:tr h="555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AR-GE HARCAMASI </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23.340.585.000</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81.922.009.094</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%28,5</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99040035"/>
                  </a:ext>
                </a:extLst>
              </a:tr>
              <a:tr h="4903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alibri" panose="020F0502020204030204" pitchFamily="34" charset="0"/>
                          <a:cs typeface="Arial" pitchFamily="34" charset="0"/>
                        </a:rPr>
                        <a:t>AR-GE İNSAN İŞGÜCÜ (Kişi)</a:t>
                      </a:r>
                      <a:endParaRPr kumimoji="0" lang="tr-TR" sz="1400" b="1" i="0" u="none" strike="noStrike" cap="none" normalizeH="0" baseline="0" dirty="0">
                        <a:ln>
                          <a:noFill/>
                        </a:ln>
                        <a:solidFill>
                          <a:schemeClr val="tx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105.779</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358.289</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
                          <a:schemeClr val="hlink"/>
                        </a:buClr>
                        <a:buSzPct val="120000"/>
                        <a:buFontTx/>
                        <a:buNone/>
                        <a:tabLst/>
                      </a:pPr>
                      <a:r>
                        <a:rPr lang="tr-TR" sz="1400" b="1" i="0" u="none" strike="noStrike" kern="1200" dirty="0" smtClean="0">
                          <a:solidFill>
                            <a:schemeClr val="tx1"/>
                          </a:solidFill>
                          <a:latin typeface="Calibri" panose="020F0502020204030204" pitchFamily="34" charset="0"/>
                          <a:ea typeface="+mn-ea"/>
                          <a:cs typeface="Arial" pitchFamily="34" charset="0"/>
                        </a:rPr>
                        <a:t>%29,5</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61193" marR="61193" marT="30595" marB="30595"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42197827"/>
                  </a:ext>
                </a:extLst>
              </a:tr>
            </a:tbl>
          </a:graphicData>
        </a:graphic>
      </p:graphicFrame>
      <p:graphicFrame>
        <p:nvGraphicFramePr>
          <p:cNvPr id="5" name="Group 3"/>
          <p:cNvGraphicFramePr>
            <a:graphicFrameLocks noGrp="1"/>
          </p:cNvGraphicFramePr>
          <p:nvPr>
            <p:extLst>
              <p:ext uri="{D42A27DB-BD31-4B8C-83A1-F6EECF244321}">
                <p14:modId xmlns:p14="http://schemas.microsoft.com/office/powerpoint/2010/main" val="1669396041"/>
              </p:ext>
            </p:extLst>
          </p:nvPr>
        </p:nvGraphicFramePr>
        <p:xfrm>
          <a:off x="99391" y="5053725"/>
          <a:ext cx="6660449" cy="3997508"/>
        </p:xfrm>
        <a:graphic>
          <a:graphicData uri="http://schemas.openxmlformats.org/drawingml/2006/table">
            <a:tbl>
              <a:tblPr>
                <a:effectLst>
                  <a:outerShdw blurRad="50800" dist="38100" dir="5400000" algn="t" rotWithShape="0">
                    <a:prstClr val="black">
                      <a:alpha val="40000"/>
                    </a:prstClr>
                  </a:outerShdw>
                </a:effectLst>
              </a:tblPr>
              <a:tblGrid>
                <a:gridCol w="5133127">
                  <a:extLst>
                    <a:ext uri="{9D8B030D-6E8A-4147-A177-3AD203B41FA5}">
                      <a16:colId xmlns:a16="http://schemas.microsoft.com/office/drawing/2014/main" val="20000"/>
                    </a:ext>
                  </a:extLst>
                </a:gridCol>
                <a:gridCol w="1527322">
                  <a:extLst>
                    <a:ext uri="{9D8B030D-6E8A-4147-A177-3AD203B41FA5}">
                      <a16:colId xmlns:a16="http://schemas.microsoft.com/office/drawing/2014/main" val="20001"/>
                    </a:ext>
                  </a:extLst>
                </a:gridCol>
              </a:tblGrid>
              <a:tr h="88711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bg1"/>
                          </a:solidFill>
                          <a:effectLst/>
                          <a:latin typeface="Calibri" panose="020F0502020204030204" pitchFamily="34" charset="0"/>
                          <a:cs typeface="Arial" pitchFamily="34" charset="0"/>
                        </a:rPr>
                        <a:t>    İSTANBUL </a:t>
                      </a:r>
                      <a:r>
                        <a:rPr kumimoji="0" lang="tr-TR" sz="1200" b="1" i="0" u="none" strike="noStrike" cap="none" normalizeH="0" baseline="0" dirty="0" smtClean="0">
                          <a:ln>
                            <a:noFill/>
                          </a:ln>
                          <a:solidFill>
                            <a:schemeClr val="bg1"/>
                          </a:solidFill>
                          <a:effectLst/>
                          <a:latin typeface="Calibri" panose="020F0502020204030204" pitchFamily="34" charset="0"/>
                          <a:cs typeface="Arial" pitchFamily="34" charset="0"/>
                        </a:rPr>
                        <a:t>(2022 )</a:t>
                      </a:r>
                      <a:endParaRPr kumimoji="0" lang="tr-TR" sz="12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8573" marR="68573" marT="34287" marB="34287" anchor="ctr" horzOverflow="overflow">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rgbClr val="404F5D"/>
                    </a:solidFill>
                  </a:tcPr>
                </a:tc>
                <a:tc hMerge="1">
                  <a:txBody>
                    <a:bodyPr/>
                    <a:lstStyle/>
                    <a:p>
                      <a:endParaRPr lang="tr-TR"/>
                    </a:p>
                  </a:txBody>
                  <a:tcPr/>
                </a:tc>
                <a:extLst>
                  <a:ext uri="{0D108BD9-81ED-4DB2-BD59-A6C34878D82A}">
                    <a16:rowId xmlns:a16="http://schemas.microsoft.com/office/drawing/2014/main" val="10000"/>
                  </a:ext>
                </a:extLst>
              </a:tr>
              <a:tr h="518399">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 Geliştirme Bölgesi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15</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8399">
                <a:tc>
                  <a:txBody>
                    <a:bodyPr/>
                    <a:lstStyle/>
                    <a:p>
                      <a:pPr>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Ar-Ge Merkezi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408</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8399">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Tasarım Merkezi Sayısı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143</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58194629"/>
                  </a:ext>
                </a:extLst>
              </a:tr>
              <a:tr h="518399">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 Transfer Ofisi Sayısı</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14</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23538756"/>
                  </a:ext>
                </a:extLst>
              </a:tr>
              <a:tr h="518399">
                <a:tc>
                  <a:txBody>
                    <a:bodyPr/>
                    <a:lstStyle/>
                    <a:p>
                      <a:pPr marL="0" algn="l" defTabSz="914400" rtl="0" eaLnBrk="1" latinLnBrk="0" hangingPunct="1">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Teknolojik Ürün Yatırım Destek Programı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65</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17037710"/>
                  </a:ext>
                </a:extLst>
              </a:tr>
              <a:tr h="518399">
                <a:tc>
                  <a:txBody>
                    <a:bodyPr/>
                    <a:lstStyle/>
                    <a:p>
                      <a:pPr>
                        <a:lnSpc>
                          <a:spcPct val="107000"/>
                        </a:lnSpc>
                        <a:spcAft>
                          <a:spcPts val="80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Teknolojik Ürün Deneyim Belgesi </a:t>
                      </a: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spcAft>
                          <a:spcPts val="80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225</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68567" marR="68567" marT="0" marB="0" anchor="ctr">
                    <a:lnL w="3175" cap="flat" cmpd="sng" algn="ctr">
                      <a:solidFill>
                        <a:srgbClr val="14213D"/>
                      </a:solidFill>
                      <a:prstDash val="solid"/>
                      <a:round/>
                      <a:headEnd type="none" w="med" len="med"/>
                      <a:tailEnd type="none" w="med" len="med"/>
                    </a:lnL>
                    <a:lnR w="3175" cap="flat" cmpd="sng" algn="ctr">
                      <a:solidFill>
                        <a:srgbClr val="14213D"/>
                      </a:solidFill>
                      <a:prstDash val="solid"/>
                      <a:round/>
                      <a:headEnd type="none" w="med" len="med"/>
                      <a:tailEnd type="none" w="med" len="med"/>
                    </a:lnR>
                    <a:lnT w="3175" cap="flat" cmpd="sng" algn="ctr">
                      <a:solidFill>
                        <a:srgbClr val="14213D"/>
                      </a:solidFill>
                      <a:prstDash val="solid"/>
                      <a:round/>
                      <a:headEnd type="none" w="med" len="med"/>
                      <a:tailEnd type="none" w="med" len="med"/>
                    </a:lnT>
                    <a:lnB w="3175" cap="flat" cmpd="sng" algn="ctr">
                      <a:solidFill>
                        <a:srgbClr val="14213D"/>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57204910"/>
                  </a:ext>
                </a:extLst>
              </a:tr>
            </a:tbl>
          </a:graphicData>
        </a:graphic>
      </p:graphicFrame>
      <p:sp>
        <p:nvSpPr>
          <p:cNvPr id="7" name="Dikdörtgen 6"/>
          <p:cNvSpPr/>
          <p:nvPr/>
        </p:nvSpPr>
        <p:spPr>
          <a:xfrm>
            <a:off x="92766" y="8859232"/>
            <a:ext cx="6857999"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Calibri" panose="020F0502020204030204"/>
                <a:ea typeface="+mn-ea"/>
                <a:cs typeface="+mn-cs"/>
              </a:rPr>
              <a:t>Veriler </a:t>
            </a: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TUİK «Araştırma-Geliştirme Faaliyetleri Araştırması</a:t>
            </a:r>
            <a:r>
              <a:rPr kumimoji="0" lang="tr-TR" sz="11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2021 yılına ait </a:t>
            </a:r>
            <a:r>
              <a:rPr kumimoji="0" lang="tr-TR" sz="1100" b="0" i="0" u="none" strike="noStrike" kern="1200" cap="none" spc="0" normalizeH="0" baseline="0" noProof="0" dirty="0" smtClean="0">
                <a:ln>
                  <a:noFill/>
                </a:ln>
                <a:solidFill>
                  <a:prstClr val="black"/>
                </a:solidFill>
                <a:effectLst/>
                <a:uLnTx/>
                <a:uFillTx/>
                <a:latin typeface="Calibri" panose="020F0502020204030204"/>
                <a:ea typeface="+mn-ea"/>
                <a:cs typeface="+mn-cs"/>
              </a:rPr>
              <a:t>veriler Ekim </a:t>
            </a:r>
            <a:r>
              <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rPr>
              <a:t>2022’de </a:t>
            </a:r>
            <a:r>
              <a:rPr kumimoji="0" lang="tr-TR" sz="1100" b="0" i="0" u="none" strike="noStrike" kern="1200" cap="none" spc="0" normalizeH="0" baseline="0" noProof="0" dirty="0" smtClean="0">
                <a:ln>
                  <a:noFill/>
                </a:ln>
                <a:solidFill>
                  <a:prstClr val="black"/>
                </a:solidFill>
                <a:effectLst/>
                <a:uLnTx/>
                <a:uFillTx/>
                <a:latin typeface="Calibri" panose="020F0502020204030204"/>
                <a:ea typeface="+mn-ea"/>
                <a:cs typeface="+mn-cs"/>
              </a:rPr>
              <a:t>yayımlanmıştır.</a:t>
            </a:r>
            <a:endParaRPr kumimoji="0" lang="tr-TR"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2897522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7 Metin kutusu"/>
          <p:cNvSpPr txBox="1"/>
          <p:nvPr/>
        </p:nvSpPr>
        <p:spPr>
          <a:xfrm>
            <a:off x="86518" y="9231640"/>
            <a:ext cx="636949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tr-TR" sz="1000" b="1" i="0" u="none" strike="noStrike" kern="1200" cap="none" spc="0" normalizeH="0" baseline="0" noProof="0" dirty="0">
                <a:ln>
                  <a:noFill/>
                </a:ln>
                <a:solidFill>
                  <a:prstClr val="white"/>
                </a:solidFill>
                <a:effectLst/>
                <a:uLnTx/>
                <a:uFillTx/>
                <a:latin typeface="Calibri" panose="020F0502020204030204" pitchFamily="34" charset="0"/>
                <a:ea typeface="+mn-ea"/>
              </a:rPr>
              <a:t>Tarım alanı; ekimi yapılan, yapılmayan ve tarım alanı vasfında olup kullanılmayan alanlar toplamıdır.</a:t>
            </a:r>
            <a:endParaRPr kumimoji="0" lang="tr-TR" sz="1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p:txBody>
      </p:sp>
      <p:sp>
        <p:nvSpPr>
          <p:cNvPr id="6" name="Dikdörtgen 5"/>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tr-TR" sz="2400" b="1" i="1" dirty="0" smtClean="0">
                <a:solidFill>
                  <a:prstClr val="white"/>
                </a:solidFill>
                <a:latin typeface="Calibri" panose="020F0502020204030204" pitchFamily="34" charset="0"/>
              </a:rPr>
              <a:t>TARIM</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Group 3"/>
          <p:cNvGraphicFramePr>
            <a:graphicFrameLocks/>
          </p:cNvGraphicFramePr>
          <p:nvPr>
            <p:extLst>
              <p:ext uri="{D42A27DB-BD31-4B8C-83A1-F6EECF244321}">
                <p14:modId xmlns:p14="http://schemas.microsoft.com/office/powerpoint/2010/main" val="265514457"/>
              </p:ext>
            </p:extLst>
          </p:nvPr>
        </p:nvGraphicFramePr>
        <p:xfrm>
          <a:off x="132522" y="880510"/>
          <a:ext cx="6626087" cy="2750583"/>
        </p:xfrm>
        <a:graphic>
          <a:graphicData uri="http://schemas.openxmlformats.org/drawingml/2006/table">
            <a:tbl>
              <a:tblPr>
                <a:effectLst>
                  <a:outerShdw blurRad="50800" dist="38100" dir="5400000" algn="t" rotWithShape="0">
                    <a:prstClr val="black">
                      <a:alpha val="40000"/>
                    </a:prstClr>
                  </a:outerShdw>
                </a:effectLst>
              </a:tblPr>
              <a:tblGrid>
                <a:gridCol w="2686251">
                  <a:extLst>
                    <a:ext uri="{9D8B030D-6E8A-4147-A177-3AD203B41FA5}">
                      <a16:colId xmlns:a16="http://schemas.microsoft.com/office/drawing/2014/main" val="20000"/>
                    </a:ext>
                  </a:extLst>
                </a:gridCol>
                <a:gridCol w="1969918">
                  <a:extLst>
                    <a:ext uri="{9D8B030D-6E8A-4147-A177-3AD203B41FA5}">
                      <a16:colId xmlns:a16="http://schemas.microsoft.com/office/drawing/2014/main" val="20001"/>
                    </a:ext>
                  </a:extLst>
                </a:gridCol>
                <a:gridCol w="1969918">
                  <a:extLst>
                    <a:ext uri="{9D8B030D-6E8A-4147-A177-3AD203B41FA5}">
                      <a16:colId xmlns:a16="http://schemas.microsoft.com/office/drawing/2014/main" val="20002"/>
                    </a:ext>
                  </a:extLst>
                </a:gridCol>
              </a:tblGrid>
              <a:tr h="413541">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rPr>
                        <a:t>      </a:t>
                      </a:r>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İL ARAZİSİNİN DAĞILIMI (Ha)</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chemeClr val="bg1"/>
                          </a:solidFill>
                          <a:effectLst/>
                          <a:latin typeface="Calibri" panose="020F0502020204030204" pitchFamily="34" charset="0"/>
                        </a:rPr>
                        <a:t>   %</a:t>
                      </a:r>
                    </a:p>
                  </a:txBody>
                  <a:tcPr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F4858">
                        <a:alpha val="75000"/>
                      </a:srgbClr>
                    </a:solidFill>
                  </a:tcPr>
                </a:tc>
                <a:extLst>
                  <a:ext uri="{0D108BD9-81ED-4DB2-BD59-A6C34878D82A}">
                    <a16:rowId xmlns:a16="http://schemas.microsoft.com/office/drawing/2014/main" val="10000"/>
                  </a:ext>
                </a:extLst>
              </a:tr>
              <a:tr h="205006">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İL YÜZÖLÇÜMÜ</a:t>
                      </a: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smtClean="0">
                          <a:solidFill>
                            <a:schemeClr val="bg1"/>
                          </a:solidFill>
                          <a:latin typeface="Calibri" panose="020F0502020204030204" pitchFamily="34" charset="0"/>
                          <a:ea typeface="+mn-ea"/>
                          <a:cs typeface="+mn-cs"/>
                        </a:rPr>
                        <a:t>546.178 ha</a:t>
                      </a:r>
                      <a:r>
                        <a:rPr lang="tr-TR" sz="1200" b="1" kern="1200" baseline="0" dirty="0" smtClean="0">
                          <a:solidFill>
                            <a:schemeClr val="bg1"/>
                          </a:solidFill>
                          <a:latin typeface="Calibri" panose="020F0502020204030204" pitchFamily="34" charset="0"/>
                          <a:ea typeface="+mn-ea"/>
                          <a:cs typeface="+mn-cs"/>
                        </a:rPr>
                        <a:t> </a:t>
                      </a:r>
                      <a:endParaRPr lang="tr-TR" sz="1200" b="1" kern="1200" dirty="0">
                        <a:solidFill>
                          <a:schemeClr val="bg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82C3A">
                        <a:alpha val="19000"/>
                      </a:srgbClr>
                    </a:solidFill>
                  </a:tcPr>
                </a:tc>
                <a:tc rowSpan="3">
                  <a:txBody>
                    <a:bodyPr/>
                    <a:lstStyle/>
                    <a:p>
                      <a:pPr marL="0" algn="ctr" defTabSz="457200" rtl="0" eaLnBrk="1" fontAlgn="b" latinLnBrk="0" hangingPunct="1"/>
                      <a:r>
                        <a:rPr lang="tr-TR" sz="1200" b="1" kern="1200" dirty="0" smtClean="0">
                          <a:solidFill>
                            <a:schemeClr val="tx1"/>
                          </a:solidFill>
                          <a:latin typeface="Calibri" panose="020F0502020204030204" pitchFamily="34" charset="0"/>
                          <a:ea typeface="+mn-ea"/>
                          <a:cs typeface="+mn-cs"/>
                        </a:rPr>
                        <a:t>100</a:t>
                      </a:r>
                      <a:endParaRPr lang="tr-TR" sz="12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5743187"/>
                  </a:ext>
                </a:extLst>
              </a:tr>
              <a:tr h="205006">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algn="ctr" defTabSz="457200" rtl="0" eaLnBrk="1" fontAlgn="b" latinLnBrk="0" hangingPunct="1"/>
                      <a:r>
                        <a:rPr lang="tr-TR" sz="1200" b="1" kern="1200" dirty="0" smtClean="0">
                          <a:solidFill>
                            <a:schemeClr val="tx1"/>
                          </a:solidFill>
                          <a:latin typeface="Calibri" panose="020F0502020204030204" pitchFamily="34" charset="0"/>
                          <a:ea typeface="+mn-ea"/>
                          <a:cs typeface="+mn-cs"/>
                        </a:rPr>
                        <a:t>5.461 km² (Gerçek</a:t>
                      </a:r>
                      <a:r>
                        <a:rPr lang="tr-TR" sz="1200" b="1" kern="1200" baseline="0" dirty="0" smtClean="0">
                          <a:solidFill>
                            <a:schemeClr val="tx1"/>
                          </a:solidFill>
                          <a:latin typeface="Calibri" panose="020F0502020204030204" pitchFamily="34" charset="0"/>
                          <a:ea typeface="+mn-ea"/>
                          <a:cs typeface="+mn-cs"/>
                        </a:rPr>
                        <a:t> Alan)</a:t>
                      </a:r>
                      <a:endParaRPr lang="tr-TR" sz="12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algn="ctr" defTabSz="457200" rtl="0" eaLnBrk="1" fontAlgn="b" latinLnBrk="0" hangingPunct="1"/>
                      <a:endParaRPr lang="tr-TR" sz="1200" b="1" kern="1200" dirty="0">
                        <a:solidFill>
                          <a:schemeClr val="tx1"/>
                        </a:solidFill>
                        <a:latin typeface="Calibri" panose="020F0502020204030204" pitchFamily="34" charset="0"/>
                        <a:ea typeface="+mn-ea"/>
                        <a:cs typeface="+mn-cs"/>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13147452"/>
                  </a:ext>
                </a:extLst>
              </a:tr>
              <a:tr h="27286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5.196 km²  (</a:t>
                      </a:r>
                      <a:r>
                        <a:rPr kumimoji="0" lang="tr-TR" sz="1200" b="1" i="0" u="none" strike="noStrike" kern="1200" cap="none" normalizeH="0" baseline="0" dirty="0" err="1" smtClean="0">
                          <a:ln>
                            <a:noFill/>
                          </a:ln>
                          <a:solidFill>
                            <a:schemeClr val="tx1"/>
                          </a:solidFill>
                          <a:effectLst/>
                          <a:latin typeface="Calibri" panose="020F0502020204030204" pitchFamily="34" charset="0"/>
                          <a:ea typeface="+mn-ea"/>
                          <a:cs typeface="Arial" pitchFamily="34" charset="0"/>
                        </a:rPr>
                        <a:t>İzdüşüm</a:t>
                      </a: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 Alan)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algn="ctr" defTabSz="457200" rtl="0" eaLnBrk="1" fontAlgn="b" latinLnBrk="0" hangingPunct="1"/>
                      <a:endParaRPr lang="tr-TR" sz="1200" b="1" kern="1200" dirty="0">
                        <a:solidFill>
                          <a:schemeClr val="tx1"/>
                        </a:solidFill>
                        <a:latin typeface="Calibri" panose="020F0502020204030204" pitchFamily="34" charset="0"/>
                        <a:ea typeface="+mn-ea"/>
                        <a:cs typeface="+mn-cs"/>
                      </a:endParaRPr>
                    </a:p>
                  </a:txBody>
                  <a:tcPr marL="9525" marR="9525" marT="9525" marB="0" anchor="ctr">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5467733"/>
                  </a:ext>
                </a:extLst>
              </a:tr>
              <a:tr h="33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TARIM ALANI*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smtClean="0">
                          <a:solidFill>
                            <a:schemeClr val="tx1"/>
                          </a:solidFill>
                          <a:latin typeface="Calibri" panose="020F0502020204030204" pitchFamily="34" charset="0"/>
                          <a:ea typeface="+mn-ea"/>
                          <a:cs typeface="+mn-cs"/>
                        </a:rPr>
                        <a:t>88.771</a:t>
                      </a:r>
                      <a:endParaRPr lang="tr-TR" sz="12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a:solidFill>
                            <a:schemeClr val="tx1"/>
                          </a:solidFill>
                          <a:latin typeface="Calibri" panose="020F0502020204030204" pitchFamily="34" charset="0"/>
                          <a:ea typeface="+mn-ea"/>
                          <a:cs typeface="+mn-cs"/>
                        </a:rPr>
                        <a:t>16,25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ÇAYIR-MERA ALANI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a:solidFill>
                            <a:schemeClr val="tx1"/>
                          </a:solidFill>
                          <a:latin typeface="Calibri" panose="020F0502020204030204" pitchFamily="34" charset="0"/>
                          <a:ea typeface="+mn-ea"/>
                          <a:cs typeface="+mn-cs"/>
                        </a:rPr>
                        <a:t>6.589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a:solidFill>
                            <a:schemeClr val="tx1"/>
                          </a:solidFill>
                          <a:latin typeface="Calibri" panose="020F0502020204030204" pitchFamily="34" charset="0"/>
                          <a:ea typeface="+mn-ea"/>
                          <a:cs typeface="+mn-cs"/>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ORMAN VE FUNDALIK ALAN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a:solidFill>
                            <a:schemeClr val="tx1"/>
                          </a:solidFill>
                          <a:latin typeface="Calibri" panose="020F0502020204030204" pitchFamily="34" charset="0"/>
                          <a:ea typeface="+mn-ea"/>
                          <a:cs typeface="+mn-cs"/>
                        </a:rPr>
                        <a:t>238.030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a:solidFill>
                            <a:schemeClr val="tx1"/>
                          </a:solidFill>
                          <a:latin typeface="Calibri" panose="020F0502020204030204" pitchFamily="34" charset="0"/>
                          <a:ea typeface="+mn-ea"/>
                          <a:cs typeface="+mn-cs"/>
                        </a:rPr>
                        <a:t>43,58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SANAYİ VE YERLEŞİM ALANI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smtClean="0">
                          <a:solidFill>
                            <a:schemeClr val="tx1"/>
                          </a:solidFill>
                          <a:latin typeface="Calibri" panose="020F0502020204030204" pitchFamily="34" charset="0"/>
                          <a:ea typeface="+mn-ea"/>
                          <a:cs typeface="+mn-cs"/>
                        </a:rPr>
                        <a:t>201.050</a:t>
                      </a:r>
                      <a:endParaRPr lang="tr-TR" sz="1200" b="1" kern="1200" dirty="0">
                        <a:solidFill>
                          <a:schemeClr val="tx1"/>
                        </a:solidFill>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a:solidFill>
                            <a:schemeClr val="tx1"/>
                          </a:solidFill>
                          <a:latin typeface="Calibri" panose="020F0502020204030204" pitchFamily="34" charset="0"/>
                          <a:ea typeface="+mn-ea"/>
                          <a:cs typeface="+mn-cs"/>
                        </a:rPr>
                        <a:t>36,81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tx1"/>
                          </a:solidFill>
                          <a:effectLst/>
                          <a:latin typeface="Calibri" panose="020F0502020204030204" pitchFamily="34" charset="0"/>
                          <a:cs typeface="Arial" pitchFamily="34" charset="0"/>
                        </a:rPr>
                        <a:t>GÖL VE BARAJ ALANI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a:solidFill>
                            <a:schemeClr val="tx1"/>
                          </a:solidFill>
                          <a:latin typeface="Calibri" panose="020F0502020204030204" pitchFamily="34" charset="0"/>
                          <a:ea typeface="+mn-ea"/>
                          <a:cs typeface="+mn-cs"/>
                        </a:rPr>
                        <a:t>11.738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457200" rtl="0" eaLnBrk="1" fontAlgn="b" latinLnBrk="0" hangingPunct="1"/>
                      <a:r>
                        <a:rPr lang="tr-TR" sz="1200" b="1" kern="1200" dirty="0">
                          <a:solidFill>
                            <a:schemeClr val="tx1"/>
                          </a:solidFill>
                          <a:latin typeface="Calibri" panose="020F0502020204030204" pitchFamily="34" charset="0"/>
                          <a:ea typeface="+mn-ea"/>
                          <a:cs typeface="+mn-cs"/>
                        </a:rPr>
                        <a:t>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8" name="4 Tablo"/>
          <p:cNvGraphicFramePr>
            <a:graphicFrameLocks noGrp="1"/>
          </p:cNvGraphicFramePr>
          <p:nvPr>
            <p:extLst>
              <p:ext uri="{D42A27DB-BD31-4B8C-83A1-F6EECF244321}">
                <p14:modId xmlns:p14="http://schemas.microsoft.com/office/powerpoint/2010/main" val="1495298520"/>
              </p:ext>
            </p:extLst>
          </p:nvPr>
        </p:nvGraphicFramePr>
        <p:xfrm>
          <a:off x="130700" y="3736853"/>
          <a:ext cx="6627908" cy="1603772"/>
        </p:xfrm>
        <a:graphic>
          <a:graphicData uri="http://schemas.openxmlformats.org/drawingml/2006/table">
            <a:tbl>
              <a:tblPr/>
              <a:tblGrid>
                <a:gridCol w="4718052">
                  <a:extLst>
                    <a:ext uri="{9D8B030D-6E8A-4147-A177-3AD203B41FA5}">
                      <a16:colId xmlns:a16="http://schemas.microsoft.com/office/drawing/2014/main" val="20000"/>
                    </a:ext>
                  </a:extLst>
                </a:gridCol>
                <a:gridCol w="1909856">
                  <a:extLst>
                    <a:ext uri="{9D8B030D-6E8A-4147-A177-3AD203B41FA5}">
                      <a16:colId xmlns:a16="http://schemas.microsoft.com/office/drawing/2014/main" val="20001"/>
                    </a:ext>
                  </a:extLst>
                </a:gridCol>
              </a:tblGrid>
              <a:tr h="430280">
                <a:tc gridSpan="2">
                  <a:txBody>
                    <a:bodyPr/>
                    <a:lstStyle/>
                    <a:p>
                      <a:pPr marL="0" algn="ctr" defTabSz="914400" rtl="0" eaLnBrk="1" fontAlgn="b" latinLnBrk="0" hangingPunct="1"/>
                      <a:r>
                        <a:rPr kumimoji="0" lang="tr-TR" sz="1600" b="1" i="0" u="none" strike="noStrike" kern="1200" cap="none" normalizeH="0" baseline="0" dirty="0">
                          <a:ln>
                            <a:noFill/>
                          </a:ln>
                          <a:solidFill>
                            <a:schemeClr val="bg1"/>
                          </a:solidFill>
                          <a:effectLst/>
                          <a:latin typeface="+mn-lt"/>
                          <a:ea typeface="+mn-ea"/>
                          <a:cs typeface="Arial" pitchFamily="34" charset="0"/>
                        </a:rPr>
                        <a:t>TARLA BİTKİLERİ ÜRETİM ALANI VE MİKTARI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alpha val="90000"/>
                      </a:srgbClr>
                    </a:solidFill>
                  </a:tcPr>
                </a:tc>
                <a:tc hMerge="1">
                  <a:txBody>
                    <a:bodyPr/>
                    <a:lstStyle/>
                    <a:p>
                      <a:pPr algn="ctr" fontAlgn="b"/>
                      <a:endParaRPr lang="tr-TR" sz="1800" b="1" i="0" u="none" strike="noStrike" baseline="0" dirty="0">
                        <a:solidFill>
                          <a:srgbClr val="000099"/>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3911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chemeClr val="tx1"/>
                          </a:solidFill>
                          <a:latin typeface="+mn-lt"/>
                          <a:ea typeface="+mn-ea"/>
                          <a:cs typeface="Arial" pitchFamily="34" charset="0"/>
                        </a:rPr>
                        <a:t>ALAN VE MİKTAR</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i="0" u="none" strike="noStrike" dirty="0" smtClean="0">
                          <a:solidFill>
                            <a:schemeClr val="tx1"/>
                          </a:solidFill>
                          <a:latin typeface="+mn-lt"/>
                          <a:cs typeface="Arial" pitchFamily="34" charset="0"/>
                        </a:rPr>
                        <a:t>2022</a:t>
                      </a:r>
                      <a:endParaRPr lang="tr-TR" sz="1400" b="1" i="0" u="none" strike="noStrike" dirty="0">
                        <a:solidFill>
                          <a:schemeClr val="tx1"/>
                        </a:solidFill>
                        <a:latin typeface="+mn-lt"/>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1164">
                <a:tc>
                  <a:txBody>
                    <a:bodyPr/>
                    <a:lstStyle/>
                    <a:p>
                      <a:pPr algn="just" fontAlgn="b"/>
                      <a:r>
                        <a:rPr lang="tr-TR" sz="1400" b="1" i="0" u="none" strike="noStrike" dirty="0">
                          <a:solidFill>
                            <a:schemeClr val="tx1"/>
                          </a:solidFill>
                          <a:latin typeface="+mn-lt"/>
                          <a:cs typeface="Arial" pitchFamily="34" charset="0"/>
                        </a:rPr>
                        <a:t>TARLA BİTKİLERİ ÜRETİM ALANI (Ha)</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b="0" i="0" u="none" strike="noStrike" dirty="0">
                          <a:solidFill>
                            <a:schemeClr val="tx1"/>
                          </a:solidFill>
                          <a:effectLst/>
                          <a:latin typeface="+mn-lt"/>
                        </a:rPr>
                        <a:t>70.661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1164">
                <a:tc>
                  <a:txBody>
                    <a:bodyPr/>
                    <a:lstStyle/>
                    <a:p>
                      <a:pPr algn="l" fontAlgn="b"/>
                      <a:r>
                        <a:rPr lang="tr-TR" sz="1400" b="1" i="0" u="none" strike="noStrike" dirty="0">
                          <a:solidFill>
                            <a:schemeClr val="tx1"/>
                          </a:solidFill>
                          <a:latin typeface="+mn-lt"/>
                          <a:cs typeface="Arial" pitchFamily="34" charset="0"/>
                        </a:rPr>
                        <a:t>TARLA</a:t>
                      </a:r>
                      <a:r>
                        <a:rPr lang="tr-TR" sz="1400" b="1" i="0" u="none" strike="noStrike" baseline="0" dirty="0">
                          <a:solidFill>
                            <a:schemeClr val="tx1"/>
                          </a:solidFill>
                          <a:latin typeface="+mn-lt"/>
                          <a:cs typeface="Arial" pitchFamily="34" charset="0"/>
                        </a:rPr>
                        <a:t> BİTKİLERİ ÜRETİMİ (Ton)</a:t>
                      </a:r>
                      <a:endParaRPr lang="tr-TR" sz="1400" b="1" i="0" u="none" strike="noStrike" dirty="0">
                        <a:solidFill>
                          <a:schemeClr val="tx1"/>
                        </a:solidFill>
                        <a:latin typeface="+mn-lt"/>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b="0" i="0" u="none" strike="noStrike" dirty="0">
                          <a:solidFill>
                            <a:schemeClr val="tx1"/>
                          </a:solidFill>
                          <a:effectLst/>
                          <a:latin typeface="+mn-lt"/>
                        </a:rPr>
                        <a:t>375.385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9" name="4 Tablo"/>
          <p:cNvGraphicFramePr>
            <a:graphicFrameLocks noGrp="1"/>
          </p:cNvGraphicFramePr>
          <p:nvPr>
            <p:extLst>
              <p:ext uri="{D42A27DB-BD31-4B8C-83A1-F6EECF244321}">
                <p14:modId xmlns:p14="http://schemas.microsoft.com/office/powerpoint/2010/main" val="2089687739"/>
              </p:ext>
            </p:extLst>
          </p:nvPr>
        </p:nvGraphicFramePr>
        <p:xfrm>
          <a:off x="143950" y="5432149"/>
          <a:ext cx="6614657" cy="2386632"/>
        </p:xfrm>
        <a:graphic>
          <a:graphicData uri="http://schemas.openxmlformats.org/drawingml/2006/table">
            <a:tbl>
              <a:tblPr/>
              <a:tblGrid>
                <a:gridCol w="4668813">
                  <a:extLst>
                    <a:ext uri="{9D8B030D-6E8A-4147-A177-3AD203B41FA5}">
                      <a16:colId xmlns:a16="http://schemas.microsoft.com/office/drawing/2014/main" val="20000"/>
                    </a:ext>
                  </a:extLst>
                </a:gridCol>
                <a:gridCol w="1945844">
                  <a:extLst>
                    <a:ext uri="{9D8B030D-6E8A-4147-A177-3AD203B41FA5}">
                      <a16:colId xmlns:a16="http://schemas.microsoft.com/office/drawing/2014/main" val="20001"/>
                    </a:ext>
                  </a:extLst>
                </a:gridCol>
              </a:tblGrid>
              <a:tr h="430377">
                <a:tc gridSpan="2">
                  <a:txBody>
                    <a:bodyPr/>
                    <a:lstStyle/>
                    <a:p>
                      <a:pPr algn="ctr" fontAlgn="b"/>
                      <a:r>
                        <a:rPr kumimoji="0" lang="tr-TR" sz="16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MEYVECİLİK ÜRETİMİ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alpha val="90000"/>
                      </a:srgbClr>
                    </a:solidFill>
                  </a:tcPr>
                </a:tc>
                <a:tc hMerge="1">
                  <a:txBody>
                    <a:bodyPr/>
                    <a:lstStyle/>
                    <a:p>
                      <a:endParaRPr lang="tr-TR"/>
                    </a:p>
                  </a:txBody>
                  <a:tcPr/>
                </a:tc>
                <a:extLst>
                  <a:ext uri="{0D108BD9-81ED-4DB2-BD59-A6C34878D82A}">
                    <a16:rowId xmlns:a16="http://schemas.microsoft.com/office/drawing/2014/main" val="10000"/>
                  </a:ext>
                </a:extLst>
              </a:tr>
              <a:tr h="391251">
                <a:tc>
                  <a:txBody>
                    <a:bodyPr/>
                    <a:lstStyle/>
                    <a:p>
                      <a:pPr marL="0" algn="l" defTabSz="914400" rtl="0" eaLnBrk="1" fontAlgn="b" latinLnBrk="0" hangingPunct="1">
                        <a:spcAft>
                          <a:spcPts val="0"/>
                        </a:spcAft>
                      </a:pPr>
                      <a:r>
                        <a:rPr lang="tr-TR" sz="1400" b="1" i="0" u="none" strike="noStrike" kern="1200" dirty="0">
                          <a:solidFill>
                            <a:schemeClr val="tx1"/>
                          </a:solidFill>
                          <a:latin typeface="+mn-lt"/>
                          <a:ea typeface="+mn-ea"/>
                          <a:cs typeface="Arial" pitchFamily="34" charset="0"/>
                        </a:rPr>
                        <a:t>MEYVECİLİK</a:t>
                      </a:r>
                      <a:r>
                        <a:rPr lang="tr-TR" sz="1400" b="1" i="0" u="none" strike="noStrike" kern="1200" baseline="0" dirty="0">
                          <a:solidFill>
                            <a:schemeClr val="tx1"/>
                          </a:solidFill>
                          <a:latin typeface="+mn-lt"/>
                          <a:ea typeface="+mn-ea"/>
                          <a:cs typeface="Arial" pitchFamily="34" charset="0"/>
                        </a:rPr>
                        <a:t> ÜRETİMİ</a:t>
                      </a:r>
                      <a:endParaRPr lang="tr-TR" sz="1400" b="1" i="0" u="none" strike="noStrike" kern="1200" dirty="0">
                        <a:solidFill>
                          <a:schemeClr val="tx1"/>
                        </a:solidFill>
                        <a:latin typeface="+mn-lt"/>
                        <a:ea typeface="+mn-ea"/>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chemeClr val="tx1"/>
                          </a:solidFill>
                          <a:latin typeface="+mn-lt"/>
                          <a:cs typeface="Arial" pitchFamily="34" charset="0"/>
                        </a:rPr>
                        <a:t>2022</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1251">
                <a:tc>
                  <a:txBody>
                    <a:bodyPr/>
                    <a:lstStyle/>
                    <a:p>
                      <a:pPr algn="just" fontAlgn="b"/>
                      <a:r>
                        <a:rPr lang="tr-TR" sz="1400" b="1" i="0" u="none" strike="noStrike" baseline="0" dirty="0">
                          <a:solidFill>
                            <a:schemeClr val="tx1"/>
                          </a:solidFill>
                          <a:latin typeface="+mn-lt"/>
                          <a:cs typeface="Arial" pitchFamily="34" charset="0"/>
                        </a:rPr>
                        <a:t>MEYVECİLİK ALANI (ha)</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tr-TR" sz="1400" b="0" i="0" u="none" strike="noStrike" kern="1200" dirty="0" smtClean="0">
                          <a:solidFill>
                            <a:schemeClr val="tx1"/>
                          </a:solidFill>
                          <a:effectLst/>
                          <a:latin typeface="+mn-lt"/>
                          <a:ea typeface="+mn-ea"/>
                          <a:cs typeface="+mn-cs"/>
                        </a:rPr>
                        <a:t>2.746</a:t>
                      </a:r>
                      <a:endParaRPr lang="tr-TR" sz="1400" b="0" i="0"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0234518"/>
                  </a:ext>
                </a:extLst>
              </a:tr>
              <a:tr h="391251">
                <a:tc>
                  <a:txBody>
                    <a:bodyPr/>
                    <a:lstStyle/>
                    <a:p>
                      <a:pPr algn="just" fontAlgn="b"/>
                      <a:r>
                        <a:rPr lang="tr-TR" sz="1400" b="1" i="0" u="none" strike="noStrike" dirty="0">
                          <a:solidFill>
                            <a:schemeClr val="tx1"/>
                          </a:solidFill>
                          <a:latin typeface="+mn-lt"/>
                          <a:cs typeface="Arial" pitchFamily="34" charset="0"/>
                        </a:rPr>
                        <a:t>MEYVE</a:t>
                      </a:r>
                      <a:r>
                        <a:rPr lang="tr-TR" sz="1400" b="1" i="0" u="none" strike="noStrike" baseline="0" dirty="0">
                          <a:solidFill>
                            <a:schemeClr val="tx1"/>
                          </a:solidFill>
                          <a:latin typeface="+mn-lt"/>
                          <a:cs typeface="Arial" pitchFamily="34" charset="0"/>
                        </a:rPr>
                        <a:t> VEREN AĞAÇ SAYISI</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1.652.305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1251">
                <a:tc>
                  <a:txBody>
                    <a:bodyPr/>
                    <a:lstStyle/>
                    <a:p>
                      <a:pPr algn="l" fontAlgn="b"/>
                      <a:r>
                        <a:rPr lang="tr-TR" sz="1400" b="1" i="0" u="none" strike="noStrike" dirty="0">
                          <a:solidFill>
                            <a:schemeClr val="tx1"/>
                          </a:solidFill>
                          <a:latin typeface="+mn-lt"/>
                          <a:cs typeface="Arial" pitchFamily="34" charset="0"/>
                        </a:rPr>
                        <a:t>MEYVE VERMEYEN AĞAÇ SAYISI</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63.819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1251">
                <a:tc>
                  <a:txBody>
                    <a:bodyPr/>
                    <a:lstStyle/>
                    <a:p>
                      <a:pPr algn="l" fontAlgn="b"/>
                      <a:r>
                        <a:rPr lang="tr-TR" sz="1400" b="1" i="0" u="none" strike="noStrike" dirty="0">
                          <a:solidFill>
                            <a:schemeClr val="tx1"/>
                          </a:solidFill>
                          <a:latin typeface="+mn-lt"/>
                          <a:cs typeface="Arial" pitchFamily="34" charset="0"/>
                        </a:rPr>
                        <a:t>TOPLAM MEYVE ÜRETİMİ ( Ton)</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685800" rtl="0" eaLnBrk="1" fontAlgn="ctr" latinLnBrk="0" hangingPunct="1"/>
                      <a:r>
                        <a:rPr lang="tr-TR" sz="1400" b="0" i="0" u="none" strike="noStrike" kern="1200" dirty="0">
                          <a:solidFill>
                            <a:schemeClr val="tx1"/>
                          </a:solidFill>
                          <a:effectLst/>
                          <a:latin typeface="+mn-lt"/>
                          <a:ea typeface="+mn-ea"/>
                          <a:cs typeface="+mn-cs"/>
                        </a:rPr>
                        <a:t>6.931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0" name="4 Tablo"/>
          <p:cNvGraphicFramePr>
            <a:graphicFrameLocks noGrp="1"/>
          </p:cNvGraphicFramePr>
          <p:nvPr>
            <p:extLst>
              <p:ext uri="{D42A27DB-BD31-4B8C-83A1-F6EECF244321}">
                <p14:modId xmlns:p14="http://schemas.microsoft.com/office/powerpoint/2010/main" val="3340654434"/>
              </p:ext>
            </p:extLst>
          </p:nvPr>
        </p:nvGraphicFramePr>
        <p:xfrm>
          <a:off x="143952" y="7913704"/>
          <a:ext cx="6588152" cy="1476000"/>
        </p:xfrm>
        <a:graphic>
          <a:graphicData uri="http://schemas.openxmlformats.org/drawingml/2006/table">
            <a:tbl>
              <a:tblPr/>
              <a:tblGrid>
                <a:gridCol w="4650460">
                  <a:extLst>
                    <a:ext uri="{9D8B030D-6E8A-4147-A177-3AD203B41FA5}">
                      <a16:colId xmlns:a16="http://schemas.microsoft.com/office/drawing/2014/main" val="20000"/>
                    </a:ext>
                  </a:extLst>
                </a:gridCol>
                <a:gridCol w="1937692">
                  <a:extLst>
                    <a:ext uri="{9D8B030D-6E8A-4147-A177-3AD203B41FA5}">
                      <a16:colId xmlns:a16="http://schemas.microsoft.com/office/drawing/2014/main" val="20001"/>
                    </a:ext>
                  </a:extLst>
                </a:gridCol>
              </a:tblGrid>
              <a:tr h="396000">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SEBZECİLİK ÜRETİMİ</a:t>
                      </a:r>
                    </a:p>
                  </a:txBody>
                  <a:tcPr marL="8965" marR="8965" marT="896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F4858">
                        <a:alpha val="90000"/>
                      </a:srgbClr>
                    </a:solidFill>
                  </a:tcPr>
                </a:tc>
                <a:tc hMerge="1">
                  <a:txBody>
                    <a:bodyPr/>
                    <a:lstStyle/>
                    <a:p>
                      <a:endParaRPr lang="tr-TR"/>
                    </a:p>
                  </a:txBody>
                  <a:tcPr/>
                </a:tc>
                <a:extLst>
                  <a:ext uri="{0D108BD9-81ED-4DB2-BD59-A6C34878D82A}">
                    <a16:rowId xmlns:a16="http://schemas.microsoft.com/office/drawing/2014/main" val="10000"/>
                  </a:ext>
                </a:extLst>
              </a:tr>
              <a:tr h="3600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400" b="1" i="0" u="none" strike="noStrike" kern="1200" dirty="0">
                          <a:solidFill>
                            <a:schemeClr val="tx1"/>
                          </a:solidFill>
                          <a:latin typeface="Calibri" panose="020F0502020204030204" pitchFamily="34" charset="0"/>
                          <a:ea typeface="+mn-ea"/>
                          <a:cs typeface="Arial" pitchFamily="34" charset="0"/>
                        </a:rPr>
                        <a:t>SEBZECİLİK</a:t>
                      </a:r>
                      <a:r>
                        <a:rPr lang="tr-TR" sz="1400" b="1" i="0" u="none" strike="noStrike" kern="1200" baseline="0" dirty="0">
                          <a:solidFill>
                            <a:schemeClr val="tx1"/>
                          </a:solidFill>
                          <a:latin typeface="Calibri" panose="020F0502020204030204" pitchFamily="34" charset="0"/>
                          <a:ea typeface="+mn-ea"/>
                          <a:cs typeface="Arial" pitchFamily="34" charset="0"/>
                        </a:rPr>
                        <a:t> ÜRETİMİ</a:t>
                      </a:r>
                      <a:endParaRPr lang="tr-TR" sz="1400" b="1" i="0" u="none" strike="noStrike" kern="1200" dirty="0">
                        <a:solidFill>
                          <a:schemeClr val="tx1"/>
                        </a:solidFill>
                        <a:latin typeface="Calibri" panose="020F0502020204030204" pitchFamily="34" charset="0"/>
                        <a:ea typeface="+mn-ea"/>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tr-TR" sz="1400" b="1" i="0" u="none" strike="noStrike" baseline="0" dirty="0" smtClean="0">
                          <a:solidFill>
                            <a:schemeClr val="tx1"/>
                          </a:solidFill>
                          <a:latin typeface="Calibri" panose="020F0502020204030204" pitchFamily="34" charset="0"/>
                          <a:cs typeface="Arial" pitchFamily="34" charset="0"/>
                        </a:rPr>
                        <a:t>2022</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00">
                <a:tc>
                  <a:txBody>
                    <a:bodyPr/>
                    <a:lstStyle/>
                    <a:p>
                      <a:pPr algn="just" fontAlgn="b"/>
                      <a:r>
                        <a:rPr lang="tr-TR" sz="1400" b="1" i="0" u="none" strike="noStrike" dirty="0">
                          <a:solidFill>
                            <a:schemeClr val="tx1"/>
                          </a:solidFill>
                          <a:latin typeface="Calibri" panose="020F0502020204030204" pitchFamily="34" charset="0"/>
                          <a:cs typeface="Arial" pitchFamily="34" charset="0"/>
                        </a:rPr>
                        <a:t>SEBZE ALANI (Ha)</a:t>
                      </a: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b="1" i="0" u="none" strike="noStrike" dirty="0" smtClean="0">
                          <a:solidFill>
                            <a:schemeClr val="tx1"/>
                          </a:solidFill>
                          <a:effectLst/>
                          <a:latin typeface="+mn-lt"/>
                        </a:rPr>
                        <a:t>2.655</a:t>
                      </a:r>
                      <a:endParaRPr lang="tr-TR" sz="1200" b="1" i="0"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00">
                <a:tc>
                  <a:txBody>
                    <a:bodyPr/>
                    <a:lstStyle/>
                    <a:p>
                      <a:pPr algn="l" fontAlgn="b"/>
                      <a:r>
                        <a:rPr lang="tr-TR" sz="1400" b="1" i="0" u="none" strike="noStrike" dirty="0">
                          <a:solidFill>
                            <a:schemeClr val="tx1"/>
                          </a:solidFill>
                          <a:latin typeface="Calibri" panose="020F0502020204030204" pitchFamily="34" charset="0"/>
                          <a:cs typeface="Arial" pitchFamily="34" charset="0"/>
                        </a:rPr>
                        <a:t>SEBZE</a:t>
                      </a:r>
                      <a:r>
                        <a:rPr lang="tr-TR" sz="1400" b="1" i="0" u="none" strike="noStrike" baseline="0" dirty="0">
                          <a:solidFill>
                            <a:schemeClr val="tx1"/>
                          </a:solidFill>
                          <a:latin typeface="Calibri" panose="020F0502020204030204" pitchFamily="34" charset="0"/>
                          <a:cs typeface="Arial" pitchFamily="34" charset="0"/>
                        </a:rPr>
                        <a:t> ÜRETİMİ (Ton)</a:t>
                      </a:r>
                      <a:endParaRPr lang="tr-TR" sz="1400" b="1" i="0" u="none" strike="noStrike" dirty="0">
                        <a:solidFill>
                          <a:schemeClr val="tx1"/>
                        </a:solidFill>
                        <a:latin typeface="Calibri" panose="020F0502020204030204" pitchFamily="34" charset="0"/>
                        <a:cs typeface="Arial" pitchFamily="34" charset="0"/>
                      </a:endParaRPr>
                    </a:p>
                  </a:txBody>
                  <a:tcPr marL="8965" marR="8965" marT="89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tr-TR" sz="1200" b="0" i="0" u="none" strike="noStrike" dirty="0">
                          <a:solidFill>
                            <a:schemeClr val="tx1"/>
                          </a:solidFill>
                          <a:effectLst/>
                          <a:latin typeface="+mn-lt"/>
                        </a:rPr>
                        <a:t>63.604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05142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4 Tablo"/>
          <p:cNvGraphicFramePr>
            <a:graphicFrameLocks noGrp="1"/>
          </p:cNvGraphicFramePr>
          <p:nvPr>
            <p:extLst>
              <p:ext uri="{D42A27DB-BD31-4B8C-83A1-F6EECF244321}">
                <p14:modId xmlns:p14="http://schemas.microsoft.com/office/powerpoint/2010/main" val="885042194"/>
              </p:ext>
            </p:extLst>
          </p:nvPr>
        </p:nvGraphicFramePr>
        <p:xfrm>
          <a:off x="99975" y="840689"/>
          <a:ext cx="6632130" cy="1544701"/>
        </p:xfrm>
        <a:graphic>
          <a:graphicData uri="http://schemas.openxmlformats.org/drawingml/2006/table">
            <a:tbl>
              <a:tblPr>
                <a:effectLst>
                  <a:outerShdw blurRad="50800" dist="38100" dir="5400000" algn="t" rotWithShape="0">
                    <a:prstClr val="black">
                      <a:alpha val="40000"/>
                    </a:prstClr>
                  </a:outerShdw>
                </a:effectLst>
              </a:tblPr>
              <a:tblGrid>
                <a:gridCol w="4666317">
                  <a:extLst>
                    <a:ext uri="{9D8B030D-6E8A-4147-A177-3AD203B41FA5}">
                      <a16:colId xmlns:a16="http://schemas.microsoft.com/office/drawing/2014/main" val="20000"/>
                    </a:ext>
                  </a:extLst>
                </a:gridCol>
                <a:gridCol w="1965813">
                  <a:extLst>
                    <a:ext uri="{9D8B030D-6E8A-4147-A177-3AD203B41FA5}">
                      <a16:colId xmlns:a16="http://schemas.microsoft.com/office/drawing/2014/main" val="20001"/>
                    </a:ext>
                  </a:extLst>
                </a:gridCol>
              </a:tblGrid>
              <a:tr h="406501">
                <a:tc gridSpan="2">
                  <a:txBody>
                    <a:bodyPr/>
                    <a:lstStyle/>
                    <a:p>
                      <a:pPr algn="ctr" fontAlgn="b"/>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ARICILIK ÜRETİMİ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284550">
                <a:tc>
                  <a:txBody>
                    <a:bodyPr/>
                    <a:lstStyle/>
                    <a:p>
                      <a:pPr algn="ctr" fontAlgn="b"/>
                      <a:r>
                        <a:rPr lang="tr-TR" sz="1400" b="1" i="0" u="none" strike="noStrike" dirty="0">
                          <a:solidFill>
                            <a:srgbClr val="283845"/>
                          </a:solidFill>
                          <a:latin typeface="Calibri" panose="020F0502020204030204" pitchFamily="34" charset="0"/>
                          <a:cs typeface="Arial" pitchFamily="34" charset="0"/>
                        </a:rPr>
                        <a:t>TÜRÜ</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rgbClr val="283845"/>
                          </a:solidFill>
                          <a:latin typeface="Calibri" panose="020F0502020204030204" pitchFamily="34" charset="0"/>
                          <a:cs typeface="Arial" pitchFamily="34" charset="0"/>
                        </a:rPr>
                        <a:t>2022</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84550">
                <a:tc>
                  <a:txBody>
                    <a:bodyPr/>
                    <a:lstStyle/>
                    <a:p>
                      <a:pPr algn="just" fontAlgn="b"/>
                      <a:r>
                        <a:rPr lang="tr-TR" sz="1400" b="1" i="0" u="none" strike="noStrike" dirty="0">
                          <a:solidFill>
                            <a:srgbClr val="283845"/>
                          </a:solidFill>
                          <a:latin typeface="Calibri" panose="020F0502020204030204" pitchFamily="34" charset="0"/>
                          <a:cs typeface="Arial" pitchFamily="34" charset="0"/>
                        </a:rPr>
                        <a:t>ESKİ TİP KOVAN ADEDİ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260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4550">
                <a:tc>
                  <a:txBody>
                    <a:bodyPr/>
                    <a:lstStyle/>
                    <a:p>
                      <a:pPr algn="l" fontAlgn="b"/>
                      <a:r>
                        <a:rPr lang="tr-TR" sz="1400" b="1" i="0" u="none" strike="noStrike" dirty="0">
                          <a:solidFill>
                            <a:srgbClr val="283845"/>
                          </a:solidFill>
                          <a:latin typeface="Calibri" panose="020F0502020204030204" pitchFamily="34" charset="0"/>
                          <a:cs typeface="Arial" pitchFamily="34" charset="0"/>
                        </a:rPr>
                        <a:t>YENİ TİP KOVAN ADEDİ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86.809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4550">
                <a:tc>
                  <a:txBody>
                    <a:bodyPr/>
                    <a:lstStyle/>
                    <a:p>
                      <a:pPr algn="l"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87.069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4" name="4 Tablo"/>
          <p:cNvGraphicFramePr>
            <a:graphicFrameLocks noGrp="1"/>
          </p:cNvGraphicFramePr>
          <p:nvPr>
            <p:extLst>
              <p:ext uri="{D42A27DB-BD31-4B8C-83A1-F6EECF244321}">
                <p14:modId xmlns:p14="http://schemas.microsoft.com/office/powerpoint/2010/main" val="2401195690"/>
              </p:ext>
            </p:extLst>
          </p:nvPr>
        </p:nvGraphicFramePr>
        <p:xfrm>
          <a:off x="146648" y="2451875"/>
          <a:ext cx="6611960" cy="1781452"/>
        </p:xfrm>
        <a:graphic>
          <a:graphicData uri="http://schemas.openxmlformats.org/drawingml/2006/table">
            <a:tbl>
              <a:tblPr>
                <a:effectLst>
                  <a:outerShdw blurRad="50800" dist="38100" dir="5400000" algn="t" rotWithShape="0">
                    <a:prstClr val="black">
                      <a:alpha val="40000"/>
                    </a:prstClr>
                  </a:outerShdw>
                </a:effectLst>
              </a:tblPr>
              <a:tblGrid>
                <a:gridCol w="1482780">
                  <a:extLst>
                    <a:ext uri="{9D8B030D-6E8A-4147-A177-3AD203B41FA5}">
                      <a16:colId xmlns:a16="http://schemas.microsoft.com/office/drawing/2014/main" val="20000"/>
                    </a:ext>
                  </a:extLst>
                </a:gridCol>
                <a:gridCol w="3165725">
                  <a:extLst>
                    <a:ext uri="{9D8B030D-6E8A-4147-A177-3AD203B41FA5}">
                      <a16:colId xmlns:a16="http://schemas.microsoft.com/office/drawing/2014/main" val="20001"/>
                    </a:ext>
                  </a:extLst>
                </a:gridCol>
                <a:gridCol w="1963455">
                  <a:extLst>
                    <a:ext uri="{9D8B030D-6E8A-4147-A177-3AD203B41FA5}">
                      <a16:colId xmlns:a16="http://schemas.microsoft.com/office/drawing/2014/main" val="20002"/>
                    </a:ext>
                  </a:extLst>
                </a:gridCol>
              </a:tblGrid>
              <a:tr h="334878">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BÜYÜKBAŞ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74499">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rgbClr val="283845"/>
                          </a:solidFill>
                          <a:latin typeface="Calibri" panose="020F0502020204030204" pitchFamily="34" charset="0"/>
                          <a:cs typeface="Arial" pitchFamily="34" charset="0"/>
                        </a:rPr>
                        <a:t>2022</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34415">
                <a:tc rowSpan="3">
                  <a:txBody>
                    <a:bodyPr/>
                    <a:lstStyle/>
                    <a:p>
                      <a:pPr algn="just" fontAlgn="b"/>
                      <a:r>
                        <a:rPr lang="tr-TR" sz="1400" b="1" i="0" u="none" strike="noStrike" dirty="0" smtClean="0">
                          <a:solidFill>
                            <a:srgbClr val="283845"/>
                          </a:solidFill>
                          <a:latin typeface="Calibri" panose="020F0502020204030204" pitchFamily="34" charset="0"/>
                          <a:cs typeface="Arial" pitchFamily="34" charset="0"/>
                        </a:rPr>
                        <a:t>SIĞIR</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SAF KÜLTÜR IRKI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33.921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4415">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KÜLTÜR MELEZİ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45.163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4415">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YERLİ IRK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3.217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34415">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MANDA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12.944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4415">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95.245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2624475555"/>
              </p:ext>
            </p:extLst>
          </p:nvPr>
        </p:nvGraphicFramePr>
        <p:xfrm>
          <a:off x="139730" y="4292224"/>
          <a:ext cx="6605628" cy="1671255"/>
        </p:xfrm>
        <a:graphic>
          <a:graphicData uri="http://schemas.openxmlformats.org/drawingml/2006/table">
            <a:tbl>
              <a:tblPr>
                <a:effectLst>
                  <a:outerShdw blurRad="50800" dist="38100" dir="5400000" algn="t" rotWithShape="0">
                    <a:prstClr val="black">
                      <a:alpha val="40000"/>
                    </a:prstClr>
                  </a:outerShdw>
                </a:effectLst>
              </a:tblPr>
              <a:tblGrid>
                <a:gridCol w="1453239">
                  <a:extLst>
                    <a:ext uri="{9D8B030D-6E8A-4147-A177-3AD203B41FA5}">
                      <a16:colId xmlns:a16="http://schemas.microsoft.com/office/drawing/2014/main" val="20000"/>
                    </a:ext>
                  </a:extLst>
                </a:gridCol>
                <a:gridCol w="3194434">
                  <a:extLst>
                    <a:ext uri="{9D8B030D-6E8A-4147-A177-3AD203B41FA5}">
                      <a16:colId xmlns:a16="http://schemas.microsoft.com/office/drawing/2014/main" val="20001"/>
                    </a:ext>
                  </a:extLst>
                </a:gridCol>
                <a:gridCol w="1957955">
                  <a:extLst>
                    <a:ext uri="{9D8B030D-6E8A-4147-A177-3AD203B41FA5}">
                      <a16:colId xmlns:a16="http://schemas.microsoft.com/office/drawing/2014/main" val="20002"/>
                    </a:ext>
                  </a:extLst>
                </a:gridCol>
              </a:tblGrid>
              <a:tr h="346545">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KÜÇÜKBAŞ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46545">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rgbClr val="283845"/>
                          </a:solidFill>
                          <a:latin typeface="Calibri" panose="020F0502020204030204" pitchFamily="34" charset="0"/>
                          <a:cs typeface="Arial" pitchFamily="34" charset="0"/>
                        </a:rPr>
                        <a:t>2022</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42582">
                <a:tc rowSpan="2">
                  <a:txBody>
                    <a:bodyPr/>
                    <a:lstStyle/>
                    <a:p>
                      <a:pPr algn="just" fontAlgn="b"/>
                      <a:r>
                        <a:rPr lang="tr-TR" sz="1400" b="1" i="0" u="none" strike="noStrike" dirty="0">
                          <a:solidFill>
                            <a:srgbClr val="283845"/>
                          </a:solidFill>
                          <a:latin typeface="Calibri" panose="020F0502020204030204" pitchFamily="34" charset="0"/>
                          <a:cs typeface="Arial" pitchFamily="34" charset="0"/>
                        </a:rPr>
                        <a:t>KOYUN</a:t>
                      </a:r>
                    </a:p>
                  </a:txBody>
                  <a:tcPr marL="8965" marR="8965" marT="8965" marB="0" anchor="ctr">
                    <a:lnL w="9525" cap="flat" cmpd="sng" algn="ctr">
                      <a:solidFill>
                        <a:srgbClr val="283845"/>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MERİNOS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5.805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2"/>
                  </a:ext>
                </a:extLst>
              </a:tr>
              <a:tr h="242582">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YERLİ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149.732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3"/>
                  </a:ext>
                </a:extLst>
              </a:tr>
              <a:tr h="250419">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KIL VE TİFTİK KEÇİSİ MİKTARI (BAŞ)</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smtClean="0">
                          <a:solidFill>
                            <a:srgbClr val="283845"/>
                          </a:solidFill>
                          <a:latin typeface="Calibri" panose="020F0502020204030204" pitchFamily="34" charset="0"/>
                          <a:ea typeface="Times New Roman"/>
                          <a:cs typeface="Arial" pitchFamily="34" charset="0"/>
                        </a:rPr>
                        <a:t>22.799</a:t>
                      </a:r>
                      <a:endParaRPr lang="tr-TR" sz="1400" b="1" kern="1200"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4"/>
                  </a:ext>
                </a:extLst>
              </a:tr>
              <a:tr h="242582">
                <a:tc gridSpan="2">
                  <a:txBody>
                    <a:bodyPr/>
                    <a:lstStyle/>
                    <a:p>
                      <a:pPr marL="0" algn="ctr" defTabSz="914400" rtl="0" eaLnBrk="1" fontAlgn="b"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smtClean="0">
                          <a:solidFill>
                            <a:srgbClr val="283845"/>
                          </a:solidFill>
                          <a:latin typeface="Calibri" panose="020F0502020204030204" pitchFamily="34" charset="0"/>
                          <a:ea typeface="Times New Roman"/>
                          <a:cs typeface="Arial" pitchFamily="34" charset="0"/>
                        </a:rPr>
                        <a:t>178.336</a:t>
                      </a:r>
                      <a:endParaRPr lang="tr-TR" sz="1400" b="1" kern="1200"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0005"/>
                  </a:ext>
                </a:extLst>
              </a:tr>
            </a:tbl>
          </a:graphicData>
        </a:graphic>
      </p:graphicFrame>
      <p:sp>
        <p:nvSpPr>
          <p:cNvPr id="7" name="Dikdörtgen 6"/>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HAYVANCILIK</a:t>
            </a:r>
          </a:p>
        </p:txBody>
      </p:sp>
      <p:sp>
        <p:nvSpPr>
          <p:cNvPr id="12" name="Dikdörtgen 11"/>
          <p:cNvSpPr/>
          <p:nvPr/>
        </p:nvSpPr>
        <p:spPr>
          <a:xfrm>
            <a:off x="97684" y="9375527"/>
            <a:ext cx="319106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*TÜRKVET (Hayvan Kayıt Sistemi)  Verisi</a:t>
            </a:r>
          </a:p>
        </p:txBody>
      </p:sp>
      <p:sp>
        <p:nvSpPr>
          <p:cNvPr id="13" name="Slayt Numarası Yer Tutucusu 12"/>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4 Tablo"/>
          <p:cNvGraphicFramePr>
            <a:graphicFrameLocks noGrp="1"/>
          </p:cNvGraphicFramePr>
          <p:nvPr>
            <p:extLst>
              <p:ext uri="{D42A27DB-BD31-4B8C-83A1-F6EECF244321}">
                <p14:modId xmlns:p14="http://schemas.microsoft.com/office/powerpoint/2010/main" val="2644018424"/>
              </p:ext>
            </p:extLst>
          </p:nvPr>
        </p:nvGraphicFramePr>
        <p:xfrm>
          <a:off x="112841" y="6054986"/>
          <a:ext cx="6619264" cy="1172936"/>
        </p:xfrm>
        <a:graphic>
          <a:graphicData uri="http://schemas.openxmlformats.org/drawingml/2006/table">
            <a:tbl>
              <a:tblPr>
                <a:effectLst>
                  <a:outerShdw blurRad="50800" dist="38100" dir="5400000" algn="t" rotWithShape="0">
                    <a:prstClr val="black">
                      <a:alpha val="40000"/>
                    </a:prstClr>
                  </a:outerShdw>
                </a:effectLst>
              </a:tblPr>
              <a:tblGrid>
                <a:gridCol w="4603986">
                  <a:extLst>
                    <a:ext uri="{9D8B030D-6E8A-4147-A177-3AD203B41FA5}">
                      <a16:colId xmlns:a16="http://schemas.microsoft.com/office/drawing/2014/main" val="20000"/>
                    </a:ext>
                  </a:extLst>
                </a:gridCol>
                <a:gridCol w="2015278">
                  <a:extLst>
                    <a:ext uri="{9D8B030D-6E8A-4147-A177-3AD203B41FA5}">
                      <a16:colId xmlns:a16="http://schemas.microsoft.com/office/drawing/2014/main" val="20001"/>
                    </a:ext>
                  </a:extLst>
                </a:gridCol>
              </a:tblGrid>
              <a:tr h="360000">
                <a:tc gridSpan="2">
                  <a:txBody>
                    <a:bodyPr/>
                    <a:lstStyle/>
                    <a:p>
                      <a:pPr algn="ctr" fontAlgn="b"/>
                      <a:r>
                        <a:rPr kumimoji="0" lang="tr-TR" sz="18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BALIKÇILIK (2022)</a:t>
                      </a:r>
                      <a:endPar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extLst>
                  <a:ext uri="{0D108BD9-81ED-4DB2-BD59-A6C34878D82A}">
                    <a16:rowId xmlns:a16="http://schemas.microsoft.com/office/drawing/2014/main" val="10000"/>
                  </a:ext>
                </a:extLst>
              </a:tr>
              <a:tr h="308936">
                <a:tc>
                  <a:txBody>
                    <a:bodyPr/>
                    <a:lstStyle/>
                    <a:p>
                      <a:pPr algn="l" fontAlgn="b"/>
                      <a:r>
                        <a:rPr lang="tr-TR" sz="1400" b="1" i="0" u="none" strike="noStrike" dirty="0">
                          <a:solidFill>
                            <a:srgbClr val="2F4858"/>
                          </a:solidFill>
                          <a:latin typeface="Calibri" panose="020F0502020204030204" pitchFamily="34" charset="0"/>
                          <a:cs typeface="Arial" pitchFamily="34" charset="0"/>
                        </a:rPr>
                        <a:t>BALIKÇI</a:t>
                      </a:r>
                      <a:r>
                        <a:rPr lang="tr-TR" sz="1400" b="1" i="0" u="none" strike="noStrike" baseline="0" dirty="0">
                          <a:solidFill>
                            <a:srgbClr val="2F4858"/>
                          </a:solidFill>
                          <a:latin typeface="Calibri" panose="020F0502020204030204" pitchFamily="34" charset="0"/>
                          <a:cs typeface="Arial" pitchFamily="34" charset="0"/>
                        </a:rPr>
                        <a:t> TEKNE SAYISI (Adet)</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400" b="1" i="0" u="none" strike="noStrike" kern="1200" baseline="0" dirty="0">
                          <a:solidFill>
                            <a:srgbClr val="2F4858"/>
                          </a:solidFill>
                          <a:latin typeface="Calibri" panose="020F0502020204030204" pitchFamily="34" charset="0"/>
                          <a:ea typeface="+mn-ea"/>
                          <a:cs typeface="Arial" pitchFamily="34" charset="0"/>
                        </a:rPr>
                        <a:t>1.952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DENİZ</a:t>
                      </a:r>
                      <a:r>
                        <a:rPr lang="tr-TR" sz="1400" b="1" i="0" u="none" strike="noStrike" baseline="0" dirty="0">
                          <a:solidFill>
                            <a:srgbClr val="2F4858"/>
                          </a:solidFill>
                          <a:latin typeface="Calibri" panose="020F0502020204030204" pitchFamily="34" charset="0"/>
                          <a:cs typeface="Arial" pitchFamily="34" charset="0"/>
                        </a:rPr>
                        <a:t> BALIKLARI  (Ton)</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b" latinLnBrk="0" hangingPunct="1"/>
                      <a:r>
                        <a:rPr lang="tr-TR" sz="1400" b="1" i="0" u="none" strike="noStrike" kern="1200" baseline="0" dirty="0">
                          <a:solidFill>
                            <a:srgbClr val="2F4858"/>
                          </a:solidFill>
                          <a:latin typeface="Calibri" panose="020F0502020204030204" pitchFamily="34" charset="0"/>
                          <a:ea typeface="+mn-ea"/>
                          <a:cs typeface="Arial" pitchFamily="34" charset="0"/>
                        </a:rPr>
                        <a:t>59.478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pPr algn="l" fontAlgn="b"/>
                      <a:r>
                        <a:rPr lang="tr-TR" sz="1400" b="1" i="0" u="none" strike="noStrike" dirty="0">
                          <a:solidFill>
                            <a:srgbClr val="2F4858"/>
                          </a:solidFill>
                          <a:latin typeface="Calibri" panose="020F0502020204030204" pitchFamily="34" charset="0"/>
                          <a:cs typeface="Arial" pitchFamily="34" charset="0"/>
                        </a:rPr>
                        <a:t>DİĞER</a:t>
                      </a:r>
                      <a:r>
                        <a:rPr lang="tr-TR" sz="1400" b="1" i="0" u="none" strike="noStrike" baseline="0" dirty="0">
                          <a:solidFill>
                            <a:srgbClr val="2F4858"/>
                          </a:solidFill>
                          <a:latin typeface="Calibri" panose="020F0502020204030204" pitchFamily="34" charset="0"/>
                          <a:cs typeface="Arial" pitchFamily="34" charset="0"/>
                        </a:rPr>
                        <a:t> DENİZ ÜRÜNLERİ MİKTARI (Ton)</a:t>
                      </a:r>
                      <a:endParaRPr lang="tr-TR" sz="1400" b="1" i="0" u="none" strike="noStrike" dirty="0">
                        <a:solidFill>
                          <a:srgbClr val="2F4858"/>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400" b="1" i="0" u="none" strike="noStrike" kern="1200" baseline="0" dirty="0" smtClean="0">
                          <a:solidFill>
                            <a:srgbClr val="2F4858"/>
                          </a:solidFill>
                          <a:latin typeface="Calibri" panose="020F0502020204030204" pitchFamily="34" charset="0"/>
                          <a:ea typeface="+mn-ea"/>
                          <a:cs typeface="Arial" pitchFamily="34" charset="0"/>
                        </a:rPr>
                        <a:t>1.403</a:t>
                      </a:r>
                      <a:endParaRPr lang="tr-TR" sz="1400" b="1" i="0" u="none" strike="noStrike" kern="1200" baseline="0" dirty="0">
                        <a:solidFill>
                          <a:srgbClr val="2F4858"/>
                        </a:solidFill>
                        <a:latin typeface="Calibri" panose="020F0502020204030204" pitchFamily="34" charset="0"/>
                        <a:ea typeface="+mn-ea"/>
                        <a:cs typeface="Arial"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1" name="4 Tablo"/>
          <p:cNvGraphicFramePr>
            <a:graphicFrameLocks noGrp="1"/>
          </p:cNvGraphicFramePr>
          <p:nvPr>
            <p:extLst>
              <p:ext uri="{D42A27DB-BD31-4B8C-83A1-F6EECF244321}">
                <p14:modId xmlns:p14="http://schemas.microsoft.com/office/powerpoint/2010/main" val="3894749480"/>
              </p:ext>
            </p:extLst>
          </p:nvPr>
        </p:nvGraphicFramePr>
        <p:xfrm>
          <a:off x="99389" y="7288697"/>
          <a:ext cx="6758612" cy="2186812"/>
        </p:xfrm>
        <a:graphic>
          <a:graphicData uri="http://schemas.openxmlformats.org/drawingml/2006/table">
            <a:tbl>
              <a:tblPr>
                <a:effectLst>
                  <a:outerShdw blurRad="50800" dist="38100" dir="5400000" algn="t" rotWithShape="0">
                    <a:prstClr val="black">
                      <a:alpha val="40000"/>
                    </a:prstClr>
                  </a:outerShdw>
                </a:effectLst>
              </a:tblPr>
              <a:tblGrid>
                <a:gridCol w="1587613">
                  <a:extLst>
                    <a:ext uri="{9D8B030D-6E8A-4147-A177-3AD203B41FA5}">
                      <a16:colId xmlns:a16="http://schemas.microsoft.com/office/drawing/2014/main" val="20000"/>
                    </a:ext>
                  </a:extLst>
                </a:gridCol>
                <a:gridCol w="2686233">
                  <a:extLst>
                    <a:ext uri="{9D8B030D-6E8A-4147-A177-3AD203B41FA5}">
                      <a16:colId xmlns:a16="http://schemas.microsoft.com/office/drawing/2014/main" val="20001"/>
                    </a:ext>
                  </a:extLst>
                </a:gridCol>
                <a:gridCol w="2484766">
                  <a:extLst>
                    <a:ext uri="{9D8B030D-6E8A-4147-A177-3AD203B41FA5}">
                      <a16:colId xmlns:a16="http://schemas.microsoft.com/office/drawing/2014/main" val="20002"/>
                    </a:ext>
                  </a:extLst>
                </a:gridCol>
              </a:tblGrid>
              <a:tr h="344555">
                <a:tc gridSpan="3">
                  <a:txBody>
                    <a:bodyPr/>
                    <a:lstStyle/>
                    <a:p>
                      <a:pPr marL="0" algn="ctr" defTabSz="914400" rtl="0" eaLnBrk="1" fontAlgn="b" latinLnBrk="0" hangingPunct="1"/>
                      <a:r>
                        <a:rPr kumimoji="0" lang="tr-TR" sz="18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KÜMES HAYVAN VARLIĞI</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25287">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CİNSİ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hMerge="1">
                  <a:txBody>
                    <a:bodyPr/>
                    <a:lstStyle/>
                    <a:p>
                      <a:endParaRPr lang="tr-TR"/>
                    </a:p>
                  </a:txBody>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tr-TR" sz="1400" b="1" i="0" u="none" strike="noStrike" dirty="0" smtClean="0">
                          <a:solidFill>
                            <a:srgbClr val="283845"/>
                          </a:solidFill>
                          <a:latin typeface="Calibri" panose="020F0502020204030204" pitchFamily="34" charset="0"/>
                          <a:cs typeface="Arial" pitchFamily="34" charset="0"/>
                        </a:rPr>
                        <a:t>2022</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10001"/>
                  </a:ext>
                </a:extLst>
              </a:tr>
              <a:tr h="228850">
                <a:tc rowSpan="3">
                  <a:txBody>
                    <a:bodyPr/>
                    <a:lstStyle/>
                    <a:p>
                      <a:pPr algn="ctr" fontAlgn="b"/>
                      <a:r>
                        <a:rPr lang="tr-TR" sz="1400" b="1" i="0" u="none" strike="noStrike" dirty="0">
                          <a:solidFill>
                            <a:srgbClr val="283845"/>
                          </a:solidFill>
                          <a:latin typeface="Calibri" panose="020F0502020204030204" pitchFamily="34" charset="0"/>
                          <a:cs typeface="Arial" pitchFamily="34" charset="0"/>
                        </a:rPr>
                        <a:t>TAVUK</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just" fontAlgn="b"/>
                      <a:r>
                        <a:rPr lang="tr-TR" sz="1400" b="1" i="0" u="none" strike="noStrike" dirty="0">
                          <a:solidFill>
                            <a:srgbClr val="283845"/>
                          </a:solidFill>
                          <a:latin typeface="Calibri" panose="020F0502020204030204" pitchFamily="34" charset="0"/>
                          <a:cs typeface="Arial" pitchFamily="34" charset="0"/>
                        </a:rPr>
                        <a:t>YUMURTACI TAVUK</a:t>
                      </a:r>
                      <a:r>
                        <a:rPr lang="tr-TR" sz="1400" b="1" i="0" u="none" strike="noStrike" baseline="0" dirty="0">
                          <a:solidFill>
                            <a:srgbClr val="283845"/>
                          </a:solidFill>
                          <a:latin typeface="Calibri" panose="020F0502020204030204" pitchFamily="34" charset="0"/>
                          <a:cs typeface="Arial" pitchFamily="34" charset="0"/>
                        </a:rPr>
                        <a:t> SAYISI</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739.834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28850">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l" fontAlgn="b"/>
                      <a:r>
                        <a:rPr lang="tr-TR" sz="1400" b="1" i="0" u="none" strike="noStrike" dirty="0">
                          <a:solidFill>
                            <a:srgbClr val="283845"/>
                          </a:solidFill>
                          <a:latin typeface="Calibri" panose="020F0502020204030204" pitchFamily="34" charset="0"/>
                          <a:cs typeface="Arial" pitchFamily="34" charset="0"/>
                        </a:rPr>
                        <a:t>ETLİK </a:t>
                      </a:r>
                      <a:r>
                        <a:rPr lang="tr-TR" sz="1400" b="1" i="0" u="none" strike="noStrike" baseline="0" dirty="0">
                          <a:solidFill>
                            <a:srgbClr val="283845"/>
                          </a:solidFill>
                          <a:latin typeface="Calibri" panose="020F0502020204030204" pitchFamily="34" charset="0"/>
                          <a:cs typeface="Arial" pitchFamily="34" charset="0"/>
                        </a:rPr>
                        <a:t> TAVUK  SAYISI</a:t>
                      </a:r>
                      <a:endParaRPr lang="tr-TR" sz="1400" b="1" i="0" u="none" strike="noStrike" dirty="0">
                        <a:solidFill>
                          <a:srgbClr val="283845"/>
                        </a:solidFill>
                        <a:latin typeface="Calibri" panose="020F0502020204030204" pitchFamily="34" charset="0"/>
                        <a:cs typeface="Arial" pitchFamily="34" charset="0"/>
                      </a:endParaRP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738.000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8850">
                <a:tc v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1.477.834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8850">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HİNDİ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9.036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28850">
                <a:tc gridSpan="2">
                  <a:txBody>
                    <a:bodyPr/>
                    <a:lstStyle/>
                    <a:p>
                      <a:pPr algn="just" fontAlgn="b"/>
                      <a:r>
                        <a:rPr lang="tr-TR" sz="1400" b="1" i="0" u="none" strike="noStrike" dirty="0">
                          <a:solidFill>
                            <a:srgbClr val="283845"/>
                          </a:solidFill>
                          <a:latin typeface="Calibri" panose="020F0502020204030204" pitchFamily="34" charset="0"/>
                          <a:cs typeface="Arial" pitchFamily="34" charset="0"/>
                        </a:rPr>
                        <a:t>ÖRDEK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5.935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28850">
                <a:tc gridSpan="2">
                  <a:txBody>
                    <a:bodyPr/>
                    <a:lstStyle/>
                    <a:p>
                      <a:pPr algn="l" fontAlgn="b"/>
                      <a:r>
                        <a:rPr lang="tr-TR" sz="1400" b="1" i="0" u="none" strike="noStrike" dirty="0">
                          <a:solidFill>
                            <a:srgbClr val="283845"/>
                          </a:solidFill>
                          <a:latin typeface="Calibri" panose="020F0502020204030204" pitchFamily="34" charset="0"/>
                          <a:cs typeface="Arial" pitchFamily="34" charset="0"/>
                        </a:rPr>
                        <a:t>KAZ </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pPr algn="l" fontAlgn="b"/>
                      <a:endParaRPr lang="tr-TR" sz="1200" b="1" i="0" u="none" strike="noStrike" dirty="0">
                        <a:solidFill>
                          <a:schemeClr val="tx1"/>
                        </a:solidFill>
                        <a:latin typeface="Bookman Old Style" pitchFamily="18" charset="0"/>
                        <a:cs typeface="Arial" pitchFamily="34" charset="0"/>
                      </a:endParaRPr>
                    </a:p>
                  </a:txBody>
                  <a:tcPr marL="8965" marR="8965" marT="8965" marB="0" anchor="ctr">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solidFill>
                      <a:schemeClr val="bg1"/>
                    </a:solidFill>
                  </a:tcPr>
                </a:tc>
                <a:tc>
                  <a:txBody>
                    <a:bodyPr/>
                    <a:lstStyle/>
                    <a:p>
                      <a:pPr marL="0" algn="ctr" defTabSz="685800" rtl="0" eaLnBrk="1" fontAlgn="ctr" latinLnBrk="0" hangingPunct="1">
                        <a:spcAft>
                          <a:spcPts val="0"/>
                        </a:spcAft>
                      </a:pPr>
                      <a:r>
                        <a:rPr lang="tr-TR" sz="1400" b="1" kern="1200" dirty="0">
                          <a:solidFill>
                            <a:srgbClr val="283845"/>
                          </a:solidFill>
                          <a:latin typeface="Calibri" panose="020F0502020204030204" pitchFamily="34" charset="0"/>
                          <a:ea typeface="Times New Roman"/>
                          <a:cs typeface="Arial" pitchFamily="34" charset="0"/>
                        </a:rPr>
                        <a:t>6.679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43870">
                <a:tc gridSpan="2">
                  <a:txBody>
                    <a:bodyPr/>
                    <a:lstStyle/>
                    <a:p>
                      <a:pPr algn="ctr" fontAlgn="b"/>
                      <a:r>
                        <a:rPr lang="tr-TR" sz="1400" b="1" i="0" u="none" strike="noStrike" dirty="0">
                          <a:solidFill>
                            <a:srgbClr val="283845"/>
                          </a:solidFill>
                          <a:latin typeface="Calibri" panose="020F0502020204030204" pitchFamily="34" charset="0"/>
                          <a:cs typeface="Arial" pitchFamily="34" charset="0"/>
                        </a:rPr>
                        <a:t>TOPLAM</a:t>
                      </a:r>
                    </a:p>
                  </a:txBody>
                  <a:tcPr marL="8965" marR="8965" marT="896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hMerge="1">
                  <a:txBody>
                    <a:bodyPr/>
                    <a:lstStyle/>
                    <a:p>
                      <a:endParaRPr lang="tr-TR"/>
                    </a:p>
                  </a:txBody>
                  <a:tcPr/>
                </a:tc>
                <a:tc>
                  <a:txBody>
                    <a:bodyPr/>
                    <a:lstStyle/>
                    <a:p>
                      <a:pPr algn="ctr">
                        <a:spcAft>
                          <a:spcPts val="0"/>
                        </a:spcAft>
                      </a:pPr>
                      <a:r>
                        <a:rPr lang="tr-TR" sz="1400" b="1" dirty="0" smtClean="0">
                          <a:solidFill>
                            <a:srgbClr val="283845"/>
                          </a:solidFill>
                          <a:latin typeface="Calibri" panose="020F0502020204030204" pitchFamily="34" charset="0"/>
                          <a:ea typeface="Times New Roman"/>
                          <a:cs typeface="Arial" pitchFamily="34" charset="0"/>
                        </a:rPr>
                        <a:t>1.499.484</a:t>
                      </a:r>
                      <a:endParaRPr lang="tr-TR" sz="1400" b="1" dirty="0">
                        <a:solidFill>
                          <a:srgbClr val="283845"/>
                        </a:solidFill>
                        <a:latin typeface="Calibri" panose="020F0502020204030204" pitchFamily="34" charset="0"/>
                        <a:ea typeface="Times New Roman"/>
                        <a:cs typeface="Arial" pitchFamily="34"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96337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209662" y="6294782"/>
            <a:ext cx="6434597" cy="3101009"/>
          </a:xfrm>
          <a:prstGeom prst="rect">
            <a:avLst/>
          </a:prstGeom>
          <a:solidFill>
            <a:srgbClr val="33658A">
              <a:alpha val="75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ikdörtgen 2"/>
          <p:cNvSpPr/>
          <p:nvPr/>
        </p:nvSpPr>
        <p:spPr>
          <a:xfrm>
            <a:off x="154447" y="6485991"/>
            <a:ext cx="6463308" cy="16004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1" i="0" u="sng"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rPr>
              <a:t>İÇMESUYU VE BARAJLAR</a:t>
            </a:r>
            <a:endParaRPr kumimoji="0" lang="tr-TR" sz="14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Arial" pitchFamily="34" charset="0"/>
            </a:endParaRP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Su şebekesi 19.891 km. ve su isale hattı ise 3.130 km’dir. </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Su kaynaklarının kapasitesi 1 milyar 625 milyon m</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³</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/yıl, şehre verilen ortalama günlük su miktarı 3.023.759 m3/gün’ dür.  </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6.818.930 adet su kullanan abone bulunmaktadır. Kişi başına düşen günlük su miktarı 188 litredir.</a:t>
            </a:r>
          </a:p>
          <a:p>
            <a:pPr marL="214304" marR="0" lvl="0" indent="-214304"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İlde 24 adet içme suyu arıtma tesisi bulunmaktadır. </a:t>
            </a:r>
          </a:p>
        </p:txBody>
      </p:sp>
      <p:sp>
        <p:nvSpPr>
          <p:cNvPr id="4" name="Dikdörtgen 3"/>
          <p:cNvSpPr/>
          <p:nvPr/>
        </p:nvSpPr>
        <p:spPr>
          <a:xfrm>
            <a:off x="201512" y="7981509"/>
            <a:ext cx="6481482" cy="1406539"/>
          </a:xfrm>
          <a:prstGeom prst="rect">
            <a:avLst/>
          </a:prstGeom>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tr-TR" sz="1400" b="1" i="0" u="sng"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KANALİZASYON</a:t>
            </a:r>
            <a:endPar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endParaRP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İstanbul İlinin mevcut kanalizasyon kanal şebeke uzunluğu 16.960 km’dir. </a:t>
            </a: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İlde 90 adet </a:t>
            </a:r>
            <a:r>
              <a:rPr kumimoji="0" lang="tr-TR"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Arial" pitchFamily="34" charset="0"/>
              </a:rPr>
              <a:t>Atıksu</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 Arıtma Tesisi bulunmaktadır. Arıtılan atık su miktarı ilk 6 ayda 1.484.484.938  m³/yıl’ </a:t>
            </a:r>
            <a:r>
              <a:rPr kumimoji="0" lang="tr-TR"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Arial" pitchFamily="34" charset="0"/>
              </a:rPr>
              <a:t>dır</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p>
          <a:p>
            <a:pPr marL="257165" marR="0" lvl="0" indent="-2571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İSKİ Genel Müdürlüğü’nün baraj havzaları ve su kaynakları bakımından mesul olduğu alan ise 5.461 km</a:t>
            </a: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²</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r>
              <a:rPr kumimoji="0" lang="tr-TR" sz="1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Arial" pitchFamily="34" charset="0"/>
              </a:rPr>
              <a:t>dir</a:t>
            </a:r>
            <a:r>
              <a:rPr kumimoji="0" lang="tr-TR"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itchFamily="34" charset="0"/>
              </a:rPr>
              <a:t>.</a:t>
            </a:r>
          </a:p>
        </p:txBody>
      </p:sp>
      <p:graphicFrame>
        <p:nvGraphicFramePr>
          <p:cNvPr id="5" name="4 Tablo"/>
          <p:cNvGraphicFramePr>
            <a:graphicFrameLocks noGrp="1"/>
          </p:cNvGraphicFramePr>
          <p:nvPr>
            <p:extLst>
              <p:ext uri="{D42A27DB-BD31-4B8C-83A1-F6EECF244321}">
                <p14:modId xmlns:p14="http://schemas.microsoft.com/office/powerpoint/2010/main" val="3627602253"/>
              </p:ext>
            </p:extLst>
          </p:nvPr>
        </p:nvGraphicFramePr>
        <p:xfrm>
          <a:off x="169906" y="835169"/>
          <a:ext cx="6434596" cy="5353595"/>
        </p:xfrm>
        <a:graphic>
          <a:graphicData uri="http://schemas.openxmlformats.org/drawingml/2006/table">
            <a:tbl>
              <a:tblPr>
                <a:effectLst>
                  <a:outerShdw blurRad="50800" dist="38100" dir="5400000" algn="t" rotWithShape="0">
                    <a:prstClr val="black">
                      <a:alpha val="40000"/>
                    </a:prstClr>
                  </a:outerShdw>
                </a:effectLst>
              </a:tblPr>
              <a:tblGrid>
                <a:gridCol w="3434416">
                  <a:extLst>
                    <a:ext uri="{9D8B030D-6E8A-4147-A177-3AD203B41FA5}">
                      <a16:colId xmlns:a16="http://schemas.microsoft.com/office/drawing/2014/main" val="20000"/>
                    </a:ext>
                  </a:extLst>
                </a:gridCol>
                <a:gridCol w="1500090">
                  <a:extLst>
                    <a:ext uri="{9D8B030D-6E8A-4147-A177-3AD203B41FA5}">
                      <a16:colId xmlns:a16="http://schemas.microsoft.com/office/drawing/2014/main" val="20001"/>
                    </a:ext>
                  </a:extLst>
                </a:gridCol>
                <a:gridCol w="1500090">
                  <a:extLst>
                    <a:ext uri="{9D8B030D-6E8A-4147-A177-3AD203B41FA5}">
                      <a16:colId xmlns:a16="http://schemas.microsoft.com/office/drawing/2014/main" val="20002"/>
                    </a:ext>
                  </a:extLst>
                </a:gridCol>
              </a:tblGrid>
              <a:tr h="5817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TESİSİN ADI</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HİZMETE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GİRİŞ YILI</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VERİM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(MİLYON M³/YIL</a:t>
                      </a:r>
                      <a:r>
                        <a:rPr kumimoji="0" lang="tr-TR" sz="1200" b="1" i="0" u="none" strike="noStrike" cap="none" normalizeH="0" baseline="0" dirty="0" smtClean="0">
                          <a:ln>
                            <a:noFill/>
                          </a:ln>
                          <a:solidFill>
                            <a:schemeClr val="bg1"/>
                          </a:solidFill>
                          <a:effectLst/>
                          <a:latin typeface="+mn-lt"/>
                          <a:cs typeface="Arial" pitchFamily="34" charset="0"/>
                        </a:rPr>
                        <a:t>)</a:t>
                      </a:r>
                    </a:p>
                  </a:txBody>
                  <a:tcPr marL="51435" marR="5143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0"/>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ELMALI I VE II</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1893 – 1950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15</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1"/>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TERKOS</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1883</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142</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2"/>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ALİBEYKÖY</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1972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36</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3"/>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ÖMERLİ</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1972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220</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4"/>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DARLIK</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1989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97</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5"/>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BÜYÜKÇEKMECE</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1989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100</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6"/>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YEŞİLVADİ REGÜLATÖRÜ</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1992</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5</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7"/>
                  </a:ext>
                </a:extLst>
              </a:tr>
              <a:tr h="717281">
                <a:tc>
                  <a:txBody>
                    <a:bodyPr/>
                    <a:lstStyle/>
                    <a:p>
                      <a:pPr algn="l">
                        <a:spcAft>
                          <a:spcPts val="0"/>
                        </a:spcAft>
                      </a:pPr>
                      <a:r>
                        <a:rPr lang="tr-TR" sz="1400" b="1" dirty="0" smtClean="0">
                          <a:solidFill>
                            <a:schemeClr val="bg1"/>
                          </a:solidFill>
                          <a:effectLst/>
                          <a:latin typeface="+mn-lt"/>
                        </a:rPr>
                        <a:t>ISTRANCALAR (DÜZDERE, KUZULUDERE, BÜYÜKDERE, SULTANBAHÇEDERE, ELMALIDERE)</a:t>
                      </a:r>
                      <a:endParaRPr lang="tr-TR" sz="1400" b="1" dirty="0">
                        <a:solidFill>
                          <a:schemeClr val="bg1"/>
                        </a:solidFill>
                        <a:effectLst/>
                        <a:latin typeface="+mn-lt"/>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1995-1997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75</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8"/>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KUYULAR</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1996</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09"/>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KAZANDERE</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1997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100</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0"/>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SAZLIDERE</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a:solidFill>
                            <a:schemeClr val="bg1"/>
                          </a:solidFill>
                          <a:effectLst/>
                          <a:latin typeface="+mn-lt"/>
                          <a:ea typeface="Times New Roman" panose="02020603050405020304" pitchFamily="18" charset="0"/>
                        </a:rPr>
                        <a:t>1998</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55</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1"/>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PABUÇDERE</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2000</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60</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2"/>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YEŞİLÇAY REGÜLATÖRÜ</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145</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3"/>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MELEN REGÜLATÖRÜ I</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2007</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250</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4"/>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MELEN REGÜLATÖRÜ II</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2014</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225</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5"/>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BENTLER</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spcAft>
                          <a:spcPts val="0"/>
                        </a:spcAft>
                      </a:pPr>
                      <a:r>
                        <a:rPr lang="tr-TR" sz="1400" b="1" dirty="0">
                          <a:solidFill>
                            <a:schemeClr val="bg1"/>
                          </a:solidFill>
                          <a:effectLst/>
                          <a:latin typeface="+mn-lt"/>
                          <a:ea typeface="Times New Roman" panose="02020603050405020304" pitchFamily="18" charset="0"/>
                        </a:rPr>
                        <a:t>1620-1839</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0016"/>
                  </a:ext>
                </a:extLst>
              </a:tr>
              <a:tr h="253408">
                <a:tc>
                  <a:txBody>
                    <a:bodyPr/>
                    <a:lstStyle/>
                    <a:p>
                      <a:pPr algn="just">
                        <a:spcAft>
                          <a:spcPts val="0"/>
                        </a:spcAft>
                      </a:pPr>
                      <a:r>
                        <a:rPr lang="tr-TR" sz="1400" b="1" dirty="0" smtClean="0">
                          <a:solidFill>
                            <a:schemeClr val="bg1"/>
                          </a:solidFill>
                          <a:effectLst/>
                          <a:latin typeface="+mn-lt"/>
                          <a:ea typeface="Times New Roman" panose="02020603050405020304" pitchFamily="18" charset="0"/>
                        </a:rPr>
                        <a:t>GENEL TOPLAM</a:t>
                      </a:r>
                      <a:endParaRPr lang="tr-TR" sz="1400" b="1" dirty="0">
                        <a:solidFill>
                          <a:schemeClr val="bg1"/>
                        </a:solidFill>
                        <a:effectLst/>
                        <a:latin typeface="+mn-lt"/>
                        <a:ea typeface="Times New Roman" panose="02020603050405020304" pitchFamily="18" charset="0"/>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just">
                        <a:spcAft>
                          <a:spcPts val="0"/>
                        </a:spcAft>
                      </a:pPr>
                      <a:r>
                        <a:rPr lang="tr-TR" sz="1400" b="1" dirty="0">
                          <a:solidFill>
                            <a:schemeClr val="bg1"/>
                          </a:solidFill>
                          <a:effectLst/>
                          <a:latin typeface="+mn-lt"/>
                          <a:ea typeface="Times New Roman" panose="02020603050405020304" pitchFamily="18" charset="0"/>
                        </a:rPr>
                        <a:t> </a:t>
                      </a: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tc>
                  <a:txBody>
                    <a:bodyPr/>
                    <a:lstStyle/>
                    <a:p>
                      <a:pPr algn="ctr"/>
                      <a:r>
                        <a:rPr lang="tr-TR" sz="1400" b="1" dirty="0" smtClean="0">
                          <a:solidFill>
                            <a:schemeClr val="bg1"/>
                          </a:solidFill>
                        </a:rPr>
                        <a:t>1.625</a:t>
                      </a:r>
                      <a:endParaRPr lang="tr-TR" sz="1400" b="1" dirty="0">
                        <a:solidFill>
                          <a:schemeClr val="bg1"/>
                        </a:solidFill>
                      </a:endParaRPr>
                    </a:p>
                  </a:txBody>
                  <a:tcPr marL="68580" marR="6858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33658A">
                        <a:alpha val="75000"/>
                      </a:srgbClr>
                    </a:solidFill>
                  </a:tcPr>
                </a:tc>
                <a:extLst>
                  <a:ext uri="{0D108BD9-81ED-4DB2-BD59-A6C34878D82A}">
                    <a16:rowId xmlns:a16="http://schemas.microsoft.com/office/drawing/2014/main" val="1187557020"/>
                  </a:ext>
                </a:extLst>
              </a:tr>
            </a:tbl>
          </a:graphicData>
        </a:graphic>
      </p:graphicFrame>
      <p:sp>
        <p:nvSpPr>
          <p:cNvPr id="6" name="Dikdörtgen 5"/>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BARAJLAR ve ALTYAPI</a:t>
            </a:r>
            <a:endPar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ayt Numarası Yer Tutucusu 1"/>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0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tr-TR" sz="10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620169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 y="198255"/>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İLETİŞİM-HABERLEŞME ve ENERJİ  </a:t>
            </a:r>
            <a:r>
              <a:rPr kumimoji="0" lang="tr-TR" sz="1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(2023 </a:t>
            </a:r>
            <a:r>
              <a:rPr kumimoji="0" lang="tr-TR" sz="14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endParaRPr kumimoji="0" lang="tr-TR" sz="1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4 Tablo"/>
          <p:cNvGraphicFramePr>
            <a:graphicFrameLocks noGrp="1"/>
          </p:cNvGraphicFramePr>
          <p:nvPr>
            <p:extLst/>
          </p:nvPr>
        </p:nvGraphicFramePr>
        <p:xfrm>
          <a:off x="117000" y="962807"/>
          <a:ext cx="6624000" cy="1453865"/>
        </p:xfrm>
        <a:graphic>
          <a:graphicData uri="http://schemas.openxmlformats.org/drawingml/2006/table">
            <a:tbl>
              <a:tblPr>
                <a:effectLst>
                  <a:outerShdw blurRad="50800" dist="38100" dir="5400000" algn="t" rotWithShape="0">
                    <a:prstClr val="black">
                      <a:alpha val="40000"/>
                    </a:prstClr>
                  </a:outerShdw>
                </a:effectLst>
              </a:tblPr>
              <a:tblGrid>
                <a:gridCol w="1728000">
                  <a:extLst>
                    <a:ext uri="{9D8B030D-6E8A-4147-A177-3AD203B41FA5}">
                      <a16:colId xmlns:a16="http://schemas.microsoft.com/office/drawing/2014/main" val="20000"/>
                    </a:ext>
                  </a:extLst>
                </a:gridCol>
                <a:gridCol w="1332000">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1188000">
                  <a:extLst>
                    <a:ext uri="{9D8B030D-6E8A-4147-A177-3AD203B41FA5}">
                      <a16:colId xmlns:a16="http://schemas.microsoft.com/office/drawing/2014/main" val="20004"/>
                    </a:ext>
                  </a:extLst>
                </a:gridCol>
              </a:tblGrid>
              <a:tr h="484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43029" marR="43029" marT="0" marB="0" anchor="b"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TELEFON SANTRAL KAPASİTESİ</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ABONE SAYISI</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BEKLEYEN ABONE</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ANKESÖRLÜ TELEFON</a:t>
                      </a:r>
                    </a:p>
                  </a:txBody>
                  <a:tcPr marL="43029" marR="43029"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AVRUPA  YAKASI</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FFF6DD"/>
                    </a:solidFill>
                  </a:tcPr>
                </a:tc>
                <a:tc>
                  <a:txBody>
                    <a:bodyPr/>
                    <a:lstStyle/>
                    <a:p>
                      <a:pPr algn="ctr" fontAlgn="ctr"/>
                      <a:r>
                        <a:rPr lang="tr-TR" sz="1200" b="0" i="0" u="none" strike="noStrike" dirty="0">
                          <a:solidFill>
                            <a:srgbClr val="000000"/>
                          </a:solidFill>
                          <a:effectLst/>
                          <a:latin typeface="Calibri" panose="020F0502020204030204" pitchFamily="34" charset="0"/>
                        </a:rPr>
                        <a:t>3.569.320</a:t>
                      </a:r>
                    </a:p>
                  </a:txBody>
                  <a:tcPr marL="9525" marR="9525" marT="9525" marB="9525"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1.869.308</a:t>
                      </a:r>
                    </a:p>
                  </a:txBody>
                  <a:tcPr marL="9525" marR="9525" marT="9525" marB="9525"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solidFill>
                            <a:srgbClr val="000000"/>
                          </a:solidFill>
                          <a:effectLst/>
                          <a:latin typeface="Calibri" panose="020F0502020204030204" pitchFamily="34" charset="0"/>
                        </a:rPr>
                        <a:t>11.902</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a:solidFill>
                            <a:schemeClr val="tx1"/>
                          </a:solidFill>
                          <a:effectLst/>
                          <a:latin typeface="Calibri" panose="020F0502020204030204" pitchFamily="34" charset="0"/>
                        </a:rPr>
                        <a:t>4.182</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cs typeface="Arial" pitchFamily="34" charset="0"/>
                        </a:rPr>
                        <a:t>ANADOLU YAKASI</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rgbClr val="FFF6DD"/>
                    </a:solidFill>
                  </a:tcPr>
                </a:tc>
                <a:tc>
                  <a:txBody>
                    <a:bodyPr/>
                    <a:lstStyle/>
                    <a:p>
                      <a:pPr algn="ctr" fontAlgn="ctr"/>
                      <a:r>
                        <a:rPr lang="tr-TR" sz="1200" b="0" i="0" u="none" strike="noStrike" dirty="0">
                          <a:solidFill>
                            <a:srgbClr val="000000"/>
                          </a:solidFill>
                          <a:effectLst/>
                          <a:latin typeface="Calibri" panose="020F0502020204030204" pitchFamily="34" charset="0"/>
                        </a:rPr>
                        <a:t>2.194.293</a:t>
                      </a:r>
                    </a:p>
                  </a:txBody>
                  <a:tcPr marL="9525" marR="9525" marT="9525" marB="9525"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952.190</a:t>
                      </a:r>
                    </a:p>
                  </a:txBody>
                  <a:tcPr marL="9525" marR="9525" marT="9525" marB="9525"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solidFill>
                            <a:srgbClr val="000000"/>
                          </a:solidFill>
                          <a:effectLst/>
                          <a:latin typeface="Calibri" panose="020F0502020204030204" pitchFamily="34" charset="0"/>
                        </a:rPr>
                        <a:t>5.827</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200" b="0" i="0" u="none" strike="noStrike" dirty="0">
                          <a:solidFill>
                            <a:schemeClr val="tx1"/>
                          </a:solidFill>
                          <a:effectLst/>
                          <a:latin typeface="Calibri" panose="020F0502020204030204" pitchFamily="34" charset="0"/>
                        </a:rPr>
                        <a:t>2.853</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30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kern="1200" cap="none" normalizeH="0" baseline="0" dirty="0">
                          <a:ln>
                            <a:noFill/>
                          </a:ln>
                          <a:solidFill>
                            <a:srgbClr val="2D3142"/>
                          </a:solidFill>
                          <a:effectLst/>
                          <a:latin typeface="Calibri" panose="020F0502020204030204" pitchFamily="34" charset="0"/>
                          <a:ea typeface="+mn-ea"/>
                          <a:cs typeface="Arial" pitchFamily="34" charset="0"/>
                        </a:rPr>
                        <a:t>TOPLAM</a:t>
                      </a:r>
                    </a:p>
                  </a:txBody>
                  <a:tcPr marL="43029" marR="43029" marT="0" marB="0" anchor="ctr" horzOverflow="overflow">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tr-TR" sz="1200" b="1" i="0" u="none" strike="noStrike" dirty="0">
                          <a:solidFill>
                            <a:srgbClr val="000000"/>
                          </a:solidFill>
                          <a:effectLst/>
                          <a:latin typeface="Calibri" panose="020F0502020204030204" pitchFamily="34" charset="0"/>
                        </a:rPr>
                        <a:t>5.763.613</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tr-TR" sz="1200" b="1" i="0" u="none" strike="noStrike" dirty="0">
                          <a:solidFill>
                            <a:srgbClr val="000000"/>
                          </a:solidFill>
                          <a:effectLst/>
                          <a:latin typeface="Calibri" panose="020F0502020204030204" pitchFamily="34" charset="0"/>
                        </a:rPr>
                        <a:t>2.821.498</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tr-TR" sz="1200" b="1" i="0" u="none" strike="noStrike" dirty="0">
                          <a:solidFill>
                            <a:srgbClr val="000000"/>
                          </a:solidFill>
                          <a:effectLst/>
                          <a:latin typeface="Calibri" panose="020F0502020204030204" pitchFamily="34" charset="0"/>
                        </a:rPr>
                        <a:t>17.729</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algn="ctr" fontAlgn="ctr"/>
                      <a:r>
                        <a:rPr lang="tr-TR" sz="1200" b="1" i="0" u="none" strike="noStrike" dirty="0">
                          <a:solidFill>
                            <a:schemeClr val="tx1"/>
                          </a:solidFill>
                          <a:effectLst/>
                          <a:latin typeface="Calibri" panose="020F0502020204030204" pitchFamily="34" charset="0"/>
                        </a:rPr>
                        <a:t>7.035</a:t>
                      </a: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
        <p:nvSpPr>
          <p:cNvPr id="5" name="Metin kutusu 4"/>
          <p:cNvSpPr txBox="1"/>
          <p:nvPr/>
        </p:nvSpPr>
        <p:spPr>
          <a:xfrm>
            <a:off x="-17471" y="2478808"/>
            <a:ext cx="67067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Not: Bu bilgilerin ticari sır niteliğinde gizliliği bulunmaktadır.</a:t>
            </a:r>
            <a:endParaRPr kumimoji="0" lang="tr-TR" sz="11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6 Tablo"/>
          <p:cNvGraphicFramePr>
            <a:graphicFrameLocks noGrp="1"/>
          </p:cNvGraphicFramePr>
          <p:nvPr>
            <p:extLst>
              <p:ext uri="{D42A27DB-BD31-4B8C-83A1-F6EECF244321}">
                <p14:modId xmlns:p14="http://schemas.microsoft.com/office/powerpoint/2010/main" val="3039739865"/>
              </p:ext>
            </p:extLst>
          </p:nvPr>
        </p:nvGraphicFramePr>
        <p:xfrm>
          <a:off x="100853" y="2833690"/>
          <a:ext cx="6656294" cy="2957509"/>
        </p:xfrm>
        <a:graphic>
          <a:graphicData uri="http://schemas.openxmlformats.org/drawingml/2006/table">
            <a:tbl>
              <a:tblPr>
                <a:effectLst>
                  <a:outerShdw blurRad="50800" dist="38100" dir="5400000" algn="t" rotWithShape="0">
                    <a:prstClr val="black">
                      <a:alpha val="40000"/>
                    </a:prstClr>
                  </a:outerShdw>
                </a:effectLst>
              </a:tblPr>
              <a:tblGrid>
                <a:gridCol w="2286747">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gridCol w="1054100">
                  <a:extLst>
                    <a:ext uri="{9D8B030D-6E8A-4147-A177-3AD203B41FA5}">
                      <a16:colId xmlns:a16="http://schemas.microsoft.com/office/drawing/2014/main" val="20002"/>
                    </a:ext>
                  </a:extLst>
                </a:gridCol>
                <a:gridCol w="1130300">
                  <a:extLst>
                    <a:ext uri="{9D8B030D-6E8A-4147-A177-3AD203B41FA5}">
                      <a16:colId xmlns:a16="http://schemas.microsoft.com/office/drawing/2014/main" val="20003"/>
                    </a:ext>
                  </a:extLst>
                </a:gridCol>
                <a:gridCol w="1080247">
                  <a:extLst>
                    <a:ext uri="{9D8B030D-6E8A-4147-A177-3AD203B41FA5}">
                      <a16:colId xmlns:a16="http://schemas.microsoft.com/office/drawing/2014/main" val="3449620910"/>
                    </a:ext>
                  </a:extLst>
                </a:gridCol>
              </a:tblGrid>
              <a:tr h="436615">
                <a:tc>
                  <a:txBody>
                    <a:bodyPr/>
                    <a:lstStyle/>
                    <a:p>
                      <a:pPr algn="just"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                         ENERJİ</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2019</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a:ln>
                            <a:noFill/>
                          </a:ln>
                          <a:solidFill>
                            <a:schemeClr val="bg1"/>
                          </a:solidFill>
                          <a:effectLst/>
                          <a:latin typeface="Calibri" panose="020F0502020204030204" pitchFamily="34" charset="0"/>
                          <a:ea typeface="+mn-ea"/>
                          <a:cs typeface="Arial" pitchFamily="34" charset="0"/>
                        </a:rPr>
                        <a:t>2020</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2021</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tc>
                  <a:txBody>
                    <a:bodyPr/>
                    <a:lstStyle/>
                    <a:p>
                      <a:pPr algn="ctr" fontAlgn="b"/>
                      <a:r>
                        <a:rPr kumimoji="0" lang="tr-TR" sz="1400" b="1" i="0" u="none" strike="noStrike" kern="1200" cap="none" normalizeH="0" baseline="0" dirty="0" smtClean="0">
                          <a:ln>
                            <a:noFill/>
                          </a:ln>
                          <a:solidFill>
                            <a:schemeClr val="bg1"/>
                          </a:solidFill>
                          <a:effectLst/>
                          <a:latin typeface="Calibri" panose="020F0502020204030204" pitchFamily="34" charset="0"/>
                          <a:ea typeface="+mn-ea"/>
                          <a:cs typeface="Arial" pitchFamily="34" charset="0"/>
                        </a:rPr>
                        <a:t>2022 </a:t>
                      </a:r>
                    </a:p>
                  </a:txBody>
                  <a:tcPr marL="7284" marR="7284" marT="7284"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4858"/>
                    </a:solidFill>
                  </a:tcPr>
                </a:tc>
                <a:extLst>
                  <a:ext uri="{0D108BD9-81ED-4DB2-BD59-A6C34878D82A}">
                    <a16:rowId xmlns:a16="http://schemas.microsoft.com/office/drawing/2014/main" val="10000"/>
                  </a:ext>
                </a:extLst>
              </a:tr>
              <a:tr h="340597">
                <a:tc>
                  <a:txBody>
                    <a:bodyPr/>
                    <a:lstStyle/>
                    <a:p>
                      <a:pPr algn="l" fontAlgn="b"/>
                      <a:r>
                        <a:rPr lang="tr-TR" sz="1200" b="1" i="0" u="none" strike="noStrike" dirty="0">
                          <a:solidFill>
                            <a:srgbClr val="2D3142"/>
                          </a:solidFill>
                          <a:latin typeface="Calibri" panose="020F0502020204030204" pitchFamily="34" charset="0"/>
                          <a:cs typeface="Arial" pitchFamily="34" charset="0"/>
                        </a:rPr>
                        <a:t>TOPLAM ELEKTRİK TÜKETİMİ (</a:t>
                      </a:r>
                      <a:r>
                        <a:rPr lang="tr-TR" sz="1200" b="1" i="0" u="none" strike="noStrike" dirty="0" err="1">
                          <a:solidFill>
                            <a:srgbClr val="2D3142"/>
                          </a:solidFill>
                          <a:latin typeface="Calibri" panose="020F0502020204030204" pitchFamily="34" charset="0"/>
                          <a:cs typeface="Arial" pitchFamily="34" charset="0"/>
                        </a:rPr>
                        <a:t>kWh</a:t>
                      </a:r>
                      <a:r>
                        <a:rPr lang="tr-TR" sz="1200" b="1" i="0" u="none" strike="noStrike" dirty="0">
                          <a:solidFill>
                            <a:srgbClr val="2D3142"/>
                          </a:solidFill>
                          <a:latin typeface="Calibri" panose="020F0502020204030204" pitchFamily="34" charset="0"/>
                          <a:cs typeface="Arial" pitchFamily="34" charset="0"/>
                        </a:rPr>
                        <a:t>)</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35.536.623.323</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34.371.876.813</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smtClean="0"/>
                        <a:t>36.337.317.343</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1" i="0" u="none" strike="noStrike" dirty="0" smtClean="0">
                          <a:solidFill>
                            <a:schemeClr val="tx1"/>
                          </a:solidFill>
                          <a:effectLst/>
                          <a:latin typeface="Calibri" panose="020F0502020204030204" pitchFamily="34" charset="0"/>
                        </a:rPr>
                        <a:t>37.659.428.556</a:t>
                      </a:r>
                      <a:endParaRPr lang="tr-TR" sz="1200" b="1"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9925">
                <a:tc>
                  <a:txBody>
                    <a:bodyPr/>
                    <a:lstStyle/>
                    <a:p>
                      <a:pPr algn="l" fontAlgn="b"/>
                      <a:r>
                        <a:rPr lang="tr-TR" sz="1200" b="1" i="0" u="none" strike="noStrike" dirty="0">
                          <a:solidFill>
                            <a:srgbClr val="2D3142"/>
                          </a:solidFill>
                          <a:latin typeface="Calibri" panose="020F0502020204030204" pitchFamily="34" charset="0"/>
                          <a:cs typeface="Arial" pitchFamily="34" charset="0"/>
                        </a:rPr>
                        <a:t>KİŞİ BAŞINA ELEKTRİK TÜKETİMİ (</a:t>
                      </a:r>
                      <a:r>
                        <a:rPr lang="tr-TR" sz="1200" b="1" i="0" u="none" strike="noStrike" dirty="0" err="1">
                          <a:solidFill>
                            <a:srgbClr val="2D3142"/>
                          </a:solidFill>
                          <a:latin typeface="Calibri" panose="020F0502020204030204" pitchFamily="34" charset="0"/>
                          <a:cs typeface="Arial" pitchFamily="34" charset="0"/>
                        </a:rPr>
                        <a:t>kWh</a:t>
                      </a:r>
                      <a:r>
                        <a:rPr lang="tr-TR" sz="1200" b="1" i="0" u="none" strike="noStrike" dirty="0">
                          <a:solidFill>
                            <a:srgbClr val="2D3142"/>
                          </a:solidFill>
                          <a:latin typeface="Calibri" panose="020F0502020204030204" pitchFamily="34" charset="0"/>
                          <a:cs typeface="Arial" pitchFamily="34" charset="0"/>
                        </a:rPr>
                        <a:t>)*</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mn-cs"/>
                        </a:rPr>
                        <a:t>2.364</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mn-cs"/>
                        </a:rPr>
                        <a:t>2.574,78</a:t>
                      </a:r>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smtClean="0"/>
                        <a:t>2.293,89</a:t>
                      </a:r>
                      <a:endParaRPr lang="tr-TR" sz="1200" dirty="0"/>
                    </a:p>
                  </a:txBody>
                  <a:tcPr marL="7739" marR="7739" marT="7739"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2.377,35</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9925">
                <a:tc>
                  <a:txBody>
                    <a:bodyPr/>
                    <a:lstStyle/>
                    <a:p>
                      <a:pPr algn="l" fontAlgn="b"/>
                      <a:r>
                        <a:rPr lang="tr-TR" sz="1200" b="1" i="0" u="none" strike="noStrike" dirty="0">
                          <a:solidFill>
                            <a:srgbClr val="2D3142"/>
                          </a:solidFill>
                          <a:latin typeface="Calibri" panose="020F0502020204030204" pitchFamily="34" charset="0"/>
                          <a:cs typeface="Arial" pitchFamily="34" charset="0"/>
                        </a:rPr>
                        <a:t>KAYIP KAÇAK ORANI </a:t>
                      </a:r>
                      <a:r>
                        <a:rPr lang="tr-TR" sz="1200" b="1" i="0" u="none" strike="noStrike" dirty="0" smtClean="0">
                          <a:solidFill>
                            <a:srgbClr val="2D3142"/>
                          </a:solidFill>
                          <a:latin typeface="Calibri" panose="020F0502020204030204" pitchFamily="34" charset="0"/>
                          <a:cs typeface="Arial" pitchFamily="34" charset="0"/>
                        </a:rPr>
                        <a:t>(</a:t>
                      </a:r>
                      <a:r>
                        <a:rPr lang="tr-TR" sz="1200" b="1" i="0" u="none" strike="noStrike" baseline="0" dirty="0" smtClean="0">
                          <a:solidFill>
                            <a:srgbClr val="2D3142"/>
                          </a:solidFill>
                          <a:latin typeface="Calibri" panose="020F0502020204030204" pitchFamily="34" charset="0"/>
                          <a:cs typeface="Arial" pitchFamily="34" charset="0"/>
                        </a:rPr>
                        <a:t>AVRUPA </a:t>
                      </a:r>
                      <a:r>
                        <a:rPr lang="tr-TR" sz="1200" b="1" i="0" u="none" strike="noStrike" dirty="0" smtClean="0">
                          <a:solidFill>
                            <a:srgbClr val="2D3142"/>
                          </a:solidFill>
                          <a:latin typeface="Calibri" panose="020F0502020204030204" pitchFamily="34" charset="0"/>
                          <a:cs typeface="Arial" pitchFamily="34" charset="0"/>
                        </a:rPr>
                        <a:t> YAKASI)          </a:t>
                      </a:r>
                      <a:endParaRPr lang="tr-TR" sz="1200" b="1" i="0" u="none" strike="noStrike" dirty="0">
                        <a:solidFill>
                          <a:srgbClr val="2D3142"/>
                        </a:solidFill>
                        <a:latin typeface="Calibri" panose="020F0502020204030204" pitchFamily="34" charset="0"/>
                        <a:cs typeface="Arial" pitchFamily="34" charset="0"/>
                      </a:endParaRP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%8,01</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%7,64</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smtClean="0"/>
                        <a:t>%7,23</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%6,37</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992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1" i="0" u="none" strike="noStrike" dirty="0">
                          <a:solidFill>
                            <a:srgbClr val="2D3142"/>
                          </a:solidFill>
                          <a:latin typeface="Calibri" panose="020F0502020204030204" pitchFamily="34" charset="0"/>
                          <a:cs typeface="Arial" pitchFamily="34" charset="0"/>
                        </a:rPr>
                        <a:t>KAYIP KAÇAK ORANI (ANADOLU</a:t>
                      </a:r>
                      <a:r>
                        <a:rPr lang="tr-TR" sz="1200" b="1" i="0" u="none" strike="noStrike" baseline="0" dirty="0">
                          <a:solidFill>
                            <a:srgbClr val="2D3142"/>
                          </a:solidFill>
                          <a:latin typeface="Calibri" panose="020F0502020204030204" pitchFamily="34" charset="0"/>
                          <a:cs typeface="Arial" pitchFamily="34" charset="0"/>
                        </a:rPr>
                        <a:t> </a:t>
                      </a:r>
                      <a:r>
                        <a:rPr lang="tr-TR" sz="1200" b="1" i="0" u="none" strike="noStrike" dirty="0">
                          <a:solidFill>
                            <a:srgbClr val="2D3142"/>
                          </a:solidFill>
                          <a:latin typeface="Calibri" panose="020F0502020204030204" pitchFamily="34" charset="0"/>
                          <a:cs typeface="Arial" pitchFamily="34" charset="0"/>
                        </a:rPr>
                        <a:t>YAKASI)</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%4,34</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a:t>
                      </a:r>
                      <a:r>
                        <a:rPr lang="tr-TR" sz="1200" b="0" i="0" u="none" strike="noStrike" kern="1200" dirty="0" smtClean="0">
                          <a:solidFill>
                            <a:schemeClr val="tx1"/>
                          </a:solidFill>
                          <a:latin typeface="Calibri" panose="020F0502020204030204" pitchFamily="34" charset="0"/>
                          <a:ea typeface="+mn-ea"/>
                          <a:cs typeface="Arial" pitchFamily="34" charset="0"/>
                        </a:rPr>
                        <a:t>5,40</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smtClean="0"/>
                        <a:t>%6,22</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%4,23</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40597">
                <a:tc>
                  <a:txBody>
                    <a:bodyPr/>
                    <a:lstStyle/>
                    <a:p>
                      <a:pPr algn="l" fontAlgn="b"/>
                      <a:r>
                        <a:rPr lang="tr-TR" sz="1200" b="1" i="0" u="none" strike="noStrike" dirty="0">
                          <a:solidFill>
                            <a:srgbClr val="2D3142"/>
                          </a:solidFill>
                          <a:latin typeface="Calibri" panose="020F0502020204030204" pitchFamily="34" charset="0"/>
                          <a:cs typeface="Arial" pitchFamily="34" charset="0"/>
                        </a:rPr>
                        <a:t>TOPLAM DOĞALGAZ TÜKETİMİ (m³)</a:t>
                      </a: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5.916.051.890</a:t>
                      </a:r>
                    </a:p>
                  </a:txBody>
                  <a:tcPr marL="36116" marR="36116"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kern="1200" dirty="0">
                          <a:solidFill>
                            <a:schemeClr val="tx1"/>
                          </a:solidFill>
                          <a:latin typeface="Calibri" panose="020F0502020204030204" pitchFamily="34" charset="0"/>
                          <a:ea typeface="+mn-ea"/>
                          <a:cs typeface="Arial" pitchFamily="34" charset="0"/>
                        </a:rPr>
                        <a:t>6.207.725.000</a:t>
                      </a:r>
                    </a:p>
                  </a:txBody>
                  <a:tcPr marL="36116" marR="36116"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200" dirty="0" smtClean="0"/>
                        <a:t> 6.988.167.271 </a:t>
                      </a:r>
                      <a:endParaRPr lang="tr-TR" sz="1200" dirty="0"/>
                    </a:p>
                  </a:txBody>
                  <a:tcPr marL="36116" marR="36116" marT="0"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kumimoji="0" lang="tr-TR" sz="12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6.802.961.170</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59925">
                <a:tc>
                  <a:txBody>
                    <a:bodyPr/>
                    <a:lstStyle/>
                    <a:p>
                      <a:pPr algn="l" fontAlgn="b"/>
                      <a:r>
                        <a:rPr lang="tr-TR" sz="1200" b="1" i="0" u="none" strike="noStrike" dirty="0">
                          <a:solidFill>
                            <a:srgbClr val="2D3142"/>
                          </a:solidFill>
                          <a:latin typeface="Calibri" panose="020F0502020204030204" pitchFamily="34" charset="0"/>
                          <a:cs typeface="Arial" pitchFamily="34" charset="0"/>
                        </a:rPr>
                        <a:t>KİŞİ BAŞINA YILLIK DOĞALGAZ TÜKETİMİ (m³</a:t>
                      </a:r>
                      <a:r>
                        <a:rPr lang="tr-TR" sz="1200" b="1" i="0" u="none" strike="noStrike" dirty="0" smtClean="0">
                          <a:solidFill>
                            <a:srgbClr val="2D3142"/>
                          </a:solidFill>
                          <a:latin typeface="Calibri" panose="020F0502020204030204" pitchFamily="34" charset="0"/>
                          <a:cs typeface="Arial" pitchFamily="34" charset="0"/>
                        </a:rPr>
                        <a:t>)*</a:t>
                      </a:r>
                      <a:endParaRPr lang="tr-TR" sz="1200" b="1" i="0" u="none" strike="noStrike" dirty="0">
                        <a:solidFill>
                          <a:srgbClr val="2D3142"/>
                        </a:solidFill>
                        <a:latin typeface="Calibri" panose="020F0502020204030204" pitchFamily="34" charset="0"/>
                        <a:cs typeface="Arial" pitchFamily="34" charset="0"/>
                      </a:endParaRPr>
                    </a:p>
                  </a:txBody>
                  <a:tcPr marL="7284" marR="7284" marT="7284"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marL="0" algn="ctr" defTabSz="914400" rtl="0" eaLnBrk="1" fontAlgn="b" latinLnBrk="0" hangingPunct="1"/>
                      <a:r>
                        <a:rPr lang="tr-TR" sz="1200" b="0" i="0" u="none" strike="noStrike" kern="1200" dirty="0">
                          <a:solidFill>
                            <a:schemeClr val="tx1"/>
                          </a:solidFill>
                          <a:latin typeface="Calibri" panose="020F0502020204030204" pitchFamily="34" charset="0"/>
                          <a:ea typeface="+mn-ea"/>
                          <a:cs typeface="Arial" pitchFamily="34" charset="0"/>
                        </a:rPr>
                        <a:t>381</a:t>
                      </a: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tr-TR" sz="1200" b="0" i="0" u="none" strike="noStrike" kern="1200" dirty="0" smtClean="0">
                          <a:solidFill>
                            <a:schemeClr val="tx1"/>
                          </a:solidFill>
                          <a:latin typeface="Calibri" panose="020F0502020204030204" pitchFamily="34" charset="0"/>
                          <a:ea typeface="+mn-ea"/>
                          <a:cs typeface="Arial" pitchFamily="34" charset="0"/>
                        </a:rPr>
                        <a:t>400</a:t>
                      </a:r>
                      <a:endParaRPr lang="tr-TR" sz="1200" b="0" i="0" u="none" strike="noStrike" kern="1200" dirty="0">
                        <a:solidFill>
                          <a:schemeClr val="tx1"/>
                        </a:solidFill>
                        <a:latin typeface="Calibri" panose="020F0502020204030204" pitchFamily="34" charset="0"/>
                        <a:ea typeface="+mn-ea"/>
                        <a:cs typeface="Arial" pitchFamily="34" charset="0"/>
                      </a:endParaRPr>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200" dirty="0" smtClean="0"/>
                        <a:t>441,1</a:t>
                      </a:r>
                      <a:endParaRPr lang="tr-TR" sz="1200" dirty="0"/>
                    </a:p>
                  </a:txBody>
                  <a:tcPr marL="7284" marR="7284" marT="7284" marB="0" anchor="ctr" anchorCtr="1">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tr-TR" sz="1200" b="0" i="0" u="none" strike="noStrike" dirty="0" smtClean="0">
                          <a:solidFill>
                            <a:schemeClr val="tx1"/>
                          </a:solidFill>
                          <a:effectLst/>
                          <a:latin typeface="Calibri" panose="020F0502020204030204" pitchFamily="34" charset="0"/>
                        </a:rPr>
                        <a:t>429,5</a:t>
                      </a:r>
                      <a:endParaRPr lang="tr-TR" sz="1200" b="0" i="0" u="none" strike="noStrike" dirty="0">
                        <a:solidFill>
                          <a:schemeClr val="tx1"/>
                        </a:solidFill>
                        <a:effectLst/>
                        <a:latin typeface="Calibri" panose="020F0502020204030204" pitchFamily="34" charset="0"/>
                      </a:endParaRPr>
                    </a:p>
                  </a:txBody>
                  <a:tcPr marL="9525" marR="9525" marT="9525" marB="0" anchor="ctr">
                    <a:lnL w="3175" cap="flat" cmpd="sng" algn="ctr">
                      <a:solidFill>
                        <a:srgbClr val="193166"/>
                      </a:solidFill>
                      <a:prstDash val="solid"/>
                      <a:round/>
                      <a:headEnd type="none" w="med" len="med"/>
                      <a:tailEnd type="none" w="med" len="med"/>
                    </a:lnL>
                    <a:lnR w="3175" cap="flat" cmpd="sng" algn="ctr">
                      <a:solidFill>
                        <a:srgbClr val="193166"/>
                      </a:solidFill>
                      <a:prstDash val="solid"/>
                      <a:round/>
                      <a:headEnd type="none" w="med" len="med"/>
                      <a:tailEnd type="none" w="med" len="med"/>
                    </a:lnR>
                    <a:lnT w="3175" cap="flat" cmpd="sng" algn="ctr">
                      <a:solidFill>
                        <a:srgbClr val="193166"/>
                      </a:solidFill>
                      <a:prstDash val="solid"/>
                      <a:round/>
                      <a:headEnd type="none" w="med" len="med"/>
                      <a:tailEnd type="none" w="med" len="med"/>
                    </a:lnT>
                    <a:lnB w="3175" cap="flat" cmpd="sng" algn="ctr">
                      <a:solidFill>
                        <a:srgbClr val="19316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10" name="Slayt Numarası Yer Tutucusu 9"/>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4 Tablo"/>
          <p:cNvGraphicFramePr>
            <a:graphicFrameLocks noGrp="1"/>
          </p:cNvGraphicFramePr>
          <p:nvPr>
            <p:extLst>
              <p:ext uri="{D42A27DB-BD31-4B8C-83A1-F6EECF244321}">
                <p14:modId xmlns:p14="http://schemas.microsoft.com/office/powerpoint/2010/main" val="1052730500"/>
              </p:ext>
            </p:extLst>
          </p:nvPr>
        </p:nvGraphicFramePr>
        <p:xfrm>
          <a:off x="93839" y="5936830"/>
          <a:ext cx="6764161" cy="3466088"/>
        </p:xfrm>
        <a:graphic>
          <a:graphicData uri="http://schemas.openxmlformats.org/drawingml/2006/table">
            <a:tbl>
              <a:tblPr>
                <a:effectLst>
                  <a:outerShdw blurRad="50800" dist="38100" dir="5400000" algn="t" rotWithShape="0">
                    <a:prstClr val="black">
                      <a:alpha val="40000"/>
                    </a:prstClr>
                  </a:outerShdw>
                </a:effectLst>
              </a:tblPr>
              <a:tblGrid>
                <a:gridCol w="1483184">
                  <a:extLst>
                    <a:ext uri="{9D8B030D-6E8A-4147-A177-3AD203B41FA5}">
                      <a16:colId xmlns:a16="http://schemas.microsoft.com/office/drawing/2014/main" val="20000"/>
                    </a:ext>
                  </a:extLst>
                </a:gridCol>
                <a:gridCol w="1476137">
                  <a:extLst>
                    <a:ext uri="{9D8B030D-6E8A-4147-A177-3AD203B41FA5}">
                      <a16:colId xmlns:a16="http://schemas.microsoft.com/office/drawing/2014/main" val="20001"/>
                    </a:ext>
                  </a:extLst>
                </a:gridCol>
                <a:gridCol w="1483183">
                  <a:extLst>
                    <a:ext uri="{9D8B030D-6E8A-4147-A177-3AD203B41FA5}">
                      <a16:colId xmlns:a16="http://schemas.microsoft.com/office/drawing/2014/main" val="20002"/>
                    </a:ext>
                  </a:extLst>
                </a:gridCol>
                <a:gridCol w="2321657">
                  <a:extLst>
                    <a:ext uri="{9D8B030D-6E8A-4147-A177-3AD203B41FA5}">
                      <a16:colId xmlns:a16="http://schemas.microsoft.com/office/drawing/2014/main" val="20003"/>
                    </a:ext>
                  </a:extLst>
                </a:gridCol>
              </a:tblGrid>
              <a:tr h="463969">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İLDEKİ DOĞALGAZ ABONMAN DURUMU</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a:ln>
                          <a:noFill/>
                        </a:ln>
                        <a:solidFill>
                          <a:schemeClr val="bg1"/>
                        </a:solidFill>
                        <a:effectLst/>
                        <a:latin typeface="Calibri" panose="020F0502020204030204" pitchFamily="34" charset="0"/>
                        <a:cs typeface="Arial" pitchFamily="34" charset="0"/>
                      </a:endParaRP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5168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YILLAR</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ABONE SAYISI</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GAZ KULLANICI</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TÜKETİM</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MİKTARI (m</a:t>
                      </a:r>
                      <a:r>
                        <a:rPr kumimoji="0" lang="tr-TR" sz="1400" b="1" i="0" u="none" strike="noStrike" cap="none" normalizeH="0" baseline="30000" dirty="0">
                          <a:ln>
                            <a:noFill/>
                          </a:ln>
                          <a:solidFill>
                            <a:schemeClr val="bg1"/>
                          </a:solidFill>
                          <a:effectLst/>
                          <a:latin typeface="Calibri" panose="020F0502020204030204" pitchFamily="34" charset="0"/>
                          <a:cs typeface="Arial" pitchFamily="34" charset="0"/>
                        </a:rPr>
                        <a:t>3</a:t>
                      </a:r>
                      <a:r>
                        <a:rPr kumimoji="0" lang="tr-TR" sz="1400" b="1" i="0" u="none" strike="noStrike" cap="none" normalizeH="0" baseline="0" dirty="0">
                          <a:ln>
                            <a:noFill/>
                          </a:ln>
                          <a:solidFill>
                            <a:schemeClr val="bg1"/>
                          </a:solidFill>
                          <a:effectLst/>
                          <a:latin typeface="Calibri" panose="020F0502020204030204" pitchFamily="34" charset="0"/>
                          <a:cs typeface="Arial" pitchFamily="34" charset="0"/>
                        </a:rPr>
                        <a:t>)</a:t>
                      </a:r>
                    </a:p>
                  </a:txBody>
                  <a:tcPr marL="66368" marR="66368"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2906911194"/>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2017</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6.304.133</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6.007.659</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6.117.308.188</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2018</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6.466.567</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6.151.390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6.395.111.688</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40867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2019 </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6.649.518</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6.359.342</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5.916.051.890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70429530"/>
                  </a:ext>
                </a:extLst>
              </a:tr>
              <a:tr h="396567">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2020</a:t>
                      </a: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6.775.510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6.486.361</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rPr>
                        <a:t>6.207.725.000</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13992198"/>
                  </a:ext>
                </a:extLst>
              </a:tr>
              <a:tr h="431343">
                <a:tc>
                  <a:txBody>
                    <a:bodyPr/>
                    <a:lstStyle/>
                    <a:p>
                      <a:pPr marL="0" algn="ctr" defTabSz="9144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2021</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6.884.674</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6.598.235</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    6.988.167.271 	</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8525612"/>
                  </a:ext>
                </a:extLst>
              </a:tr>
              <a:tr h="431343">
                <a:tc>
                  <a:txBody>
                    <a:bodyPr/>
                    <a:lstStyle/>
                    <a:p>
                      <a:pPr marL="0" algn="ctr" defTabSz="9144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2022 </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1" marR="44451"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7.015.892</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6.693.933</a:t>
                      </a:r>
                      <a:endParaRPr kumimoji="0" lang="tr-TR" sz="1400" b="1" i="0" u="none" strike="noStrike" kern="1200" cap="none" normalizeH="0" baseline="0" dirty="0">
                        <a:ln>
                          <a:noFill/>
                        </a:ln>
                        <a:solidFill>
                          <a:schemeClr val="tx1"/>
                        </a:solidFill>
                        <a:effectLst/>
                        <a:latin typeface="Calibri" panose="020F0502020204030204" pitchFamily="34" charset="0"/>
                        <a:ea typeface="+mn-ea"/>
                        <a:cs typeface="Arial" pitchFamily="34" charset="0"/>
                      </a:endParaRP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tc>
                  <a:txBody>
                    <a:bodyPr/>
                    <a:lstStyle/>
                    <a:p>
                      <a:pPr marL="0" algn="ctr" defTabSz="457200" rtl="0" eaLnBrk="1" latinLnBrk="0" hangingPunct="1">
                        <a:spcAft>
                          <a:spcPts val="0"/>
                        </a:spcAft>
                      </a:pPr>
                      <a:r>
                        <a:rPr kumimoji="0" lang="tr-TR" sz="1400" b="1" i="0" u="none" strike="noStrike" kern="1200" cap="none" normalizeH="0" baseline="0" dirty="0" smtClean="0">
                          <a:ln>
                            <a:noFill/>
                          </a:ln>
                          <a:solidFill>
                            <a:schemeClr val="tx1"/>
                          </a:solidFill>
                          <a:effectLst/>
                          <a:latin typeface="Calibri" panose="020F0502020204030204" pitchFamily="34" charset="0"/>
                          <a:ea typeface="+mn-ea"/>
                          <a:cs typeface="Arial" pitchFamily="34" charset="0"/>
                        </a:rPr>
                        <a:t>6.802.961.170 </a:t>
                      </a:r>
                    </a:p>
                  </a:txBody>
                  <a:tcPr marL="44450" marR="44450" marT="0" marB="0" anchor="ctr">
                    <a:lnL w="3175" cap="flat" cmpd="sng" algn="ctr">
                      <a:solidFill>
                        <a:srgbClr val="2D3142"/>
                      </a:solidFill>
                      <a:prstDash val="solid"/>
                      <a:round/>
                      <a:headEnd type="none" w="med" len="med"/>
                      <a:tailEnd type="none" w="med" len="med"/>
                    </a:lnL>
                    <a:lnR w="3175" cap="flat" cmpd="sng" algn="ctr">
                      <a:solidFill>
                        <a:srgbClr val="2D3142"/>
                      </a:solidFill>
                      <a:prstDash val="solid"/>
                      <a:round/>
                      <a:headEnd type="none" w="med" len="med"/>
                      <a:tailEnd type="none" w="med" len="med"/>
                    </a:lnR>
                    <a:lnT w="3175" cap="flat" cmpd="sng" algn="ctr">
                      <a:solidFill>
                        <a:srgbClr val="2D3142"/>
                      </a:solidFill>
                      <a:prstDash val="solid"/>
                      <a:round/>
                      <a:headEnd type="none" w="med" len="med"/>
                      <a:tailEnd type="none" w="med" len="med"/>
                    </a:lnT>
                    <a:lnB w="3175" cap="flat" cmpd="sng" algn="ctr">
                      <a:solidFill>
                        <a:srgbClr val="2D314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42210516"/>
                  </a:ext>
                </a:extLst>
              </a:tr>
            </a:tbl>
          </a:graphicData>
        </a:graphic>
      </p:graphicFrame>
    </p:spTree>
    <p:extLst>
      <p:ext uri="{BB962C8B-B14F-4D97-AF65-F5344CB8AC3E}">
        <p14:creationId xmlns:p14="http://schemas.microsoft.com/office/powerpoint/2010/main" val="797363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1" y="171361"/>
            <a:ext cx="6858000" cy="461665"/>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KENTSEL DÖNÜŞÜM</a:t>
            </a:r>
          </a:p>
        </p:txBody>
      </p:sp>
      <p:sp>
        <p:nvSpPr>
          <p:cNvPr id="7" name="Parallelogram 15">
            <a:extLst>
              <a:ext uri="{FF2B5EF4-FFF2-40B4-BE49-F238E27FC236}">
                <a16:creationId xmlns:a16="http://schemas.microsoft.com/office/drawing/2014/main" id="{CA8A8A80-E6C9-4063-A021-CEB2C3FE3A06}"/>
              </a:ext>
            </a:extLst>
          </p:cNvPr>
          <p:cNvSpPr/>
          <p:nvPr/>
        </p:nvSpPr>
        <p:spPr>
          <a:xfrm>
            <a:off x="107576" y="861895"/>
            <a:ext cx="5760000" cy="360000"/>
          </a:xfrm>
          <a:prstGeom prst="parallelogram">
            <a:avLst/>
          </a:prstGeom>
          <a:solidFill>
            <a:srgbClr val="FF6000">
              <a:alpha val="9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a:ln>
                  <a:noFill/>
                </a:ln>
                <a:solidFill>
                  <a:prstClr val="white"/>
                </a:solidFill>
                <a:effectLst/>
                <a:uLnTx/>
                <a:uFillTx/>
                <a:latin typeface="Calibri" panose="020F0502020204030204"/>
                <a:ea typeface="+mn-ea"/>
                <a:cs typeface="+mn-cs"/>
              </a:rPr>
              <a:t>KENTSEL DÖNÜŞÜM İHTİYACI</a:t>
            </a:r>
            <a:endParaRPr kumimoji="0" lang="en-ID" sz="16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Metin kutusu 8"/>
          <p:cNvSpPr txBox="1"/>
          <p:nvPr/>
        </p:nvSpPr>
        <p:spPr>
          <a:xfrm>
            <a:off x="215153" y="9459440"/>
            <a:ext cx="664284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tr-TR"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 İstanbul Altyapı ve Kentsel Dönüşüm Müdürlüğü verisidir.</a:t>
            </a:r>
            <a:endParaRPr kumimoji="0" lang="tr-TR"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o 3"/>
          <p:cNvGraphicFramePr>
            <a:graphicFrameLocks noGrp="1"/>
          </p:cNvGraphicFramePr>
          <p:nvPr>
            <p:extLst/>
          </p:nvPr>
        </p:nvGraphicFramePr>
        <p:xfrm>
          <a:off x="202792" y="1282694"/>
          <a:ext cx="6401207" cy="8115302"/>
        </p:xfrm>
        <a:graphic>
          <a:graphicData uri="http://schemas.openxmlformats.org/drawingml/2006/table">
            <a:tbl>
              <a:tblPr/>
              <a:tblGrid>
                <a:gridCol w="1500227">
                  <a:extLst>
                    <a:ext uri="{9D8B030D-6E8A-4147-A177-3AD203B41FA5}">
                      <a16:colId xmlns:a16="http://schemas.microsoft.com/office/drawing/2014/main" val="2859230789"/>
                    </a:ext>
                  </a:extLst>
                </a:gridCol>
                <a:gridCol w="1633660">
                  <a:extLst>
                    <a:ext uri="{9D8B030D-6E8A-4147-A177-3AD203B41FA5}">
                      <a16:colId xmlns:a16="http://schemas.microsoft.com/office/drawing/2014/main" val="2164707435"/>
                    </a:ext>
                  </a:extLst>
                </a:gridCol>
                <a:gridCol w="1705221">
                  <a:extLst>
                    <a:ext uri="{9D8B030D-6E8A-4147-A177-3AD203B41FA5}">
                      <a16:colId xmlns:a16="http://schemas.microsoft.com/office/drawing/2014/main" val="2693291888"/>
                    </a:ext>
                  </a:extLst>
                </a:gridCol>
                <a:gridCol w="1562099">
                  <a:extLst>
                    <a:ext uri="{9D8B030D-6E8A-4147-A177-3AD203B41FA5}">
                      <a16:colId xmlns:a16="http://schemas.microsoft.com/office/drawing/2014/main" val="3482426448"/>
                    </a:ext>
                  </a:extLst>
                </a:gridCol>
              </a:tblGrid>
              <a:tr h="463936">
                <a:tc>
                  <a:txBody>
                    <a:bodyPr/>
                    <a:lstStyle/>
                    <a:p>
                      <a:pPr algn="ctr" rtl="0" fontAlgn="ctr"/>
                      <a:r>
                        <a:rPr lang="tr-TR" sz="1200" b="1" i="0" u="none" strike="noStrike" dirty="0">
                          <a:solidFill>
                            <a:srgbClr val="FFFFFF"/>
                          </a:solidFill>
                          <a:effectLst/>
                          <a:latin typeface="Calibri" panose="020F0502020204030204" pitchFamily="34" charset="0"/>
                        </a:rPr>
                        <a:t>İLÇE ADI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200" b="1" i="0" u="none" strike="noStrike" dirty="0">
                          <a:solidFill>
                            <a:srgbClr val="FFFFFF"/>
                          </a:solidFill>
                          <a:effectLst/>
                          <a:latin typeface="Calibri" panose="020F0502020204030204" pitchFamily="34" charset="0"/>
                        </a:rPr>
                        <a:t>BİNA SAYISI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200" b="1" i="0" u="none" strike="noStrike" dirty="0">
                          <a:solidFill>
                            <a:srgbClr val="FFFFFF"/>
                          </a:solidFill>
                          <a:effectLst/>
                          <a:latin typeface="Calibri" panose="020F0502020204030204" pitchFamily="34" charset="0"/>
                        </a:rPr>
                        <a:t>BAĞIMSIZ BÖLÜM SAYISI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tc>
                  <a:txBody>
                    <a:bodyPr/>
                    <a:lstStyle/>
                    <a:p>
                      <a:pPr algn="ctr" rtl="0" fontAlgn="ctr"/>
                      <a:r>
                        <a:rPr lang="tr-TR" sz="1200" b="1" i="0" u="none" strike="noStrike">
                          <a:solidFill>
                            <a:srgbClr val="FFFFFF"/>
                          </a:solidFill>
                          <a:effectLst/>
                          <a:latin typeface="Calibri" panose="020F0502020204030204" pitchFamily="34" charset="0"/>
                        </a:rPr>
                        <a:t>BAŞVURU SAYISI</a:t>
                      </a:r>
                    </a:p>
                  </a:txBody>
                  <a:tcPr marL="7183" marR="7183" marT="7183"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2F4858"/>
                    </a:solidFill>
                  </a:tcPr>
                </a:tc>
                <a:extLst>
                  <a:ext uri="{0D108BD9-81ED-4DB2-BD59-A6C34878D82A}">
                    <a16:rowId xmlns:a16="http://schemas.microsoft.com/office/drawing/2014/main" val="3798511429"/>
                  </a:ext>
                </a:extLst>
              </a:tr>
              <a:tr h="322174">
                <a:tc>
                  <a:txBody>
                    <a:bodyPr/>
                    <a:lstStyle/>
                    <a:p>
                      <a:pPr algn="l" rtl="0" fontAlgn="ctr"/>
                      <a:r>
                        <a:rPr lang="tr-TR" sz="1200" b="1" i="0" u="none" strike="noStrike" dirty="0">
                          <a:solidFill>
                            <a:srgbClr val="000000"/>
                          </a:solidFill>
                          <a:effectLst/>
                          <a:latin typeface="Calibri" panose="020F0502020204030204" pitchFamily="34" charset="0"/>
                        </a:rPr>
                        <a:t>İSTANBUL GENELİ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tc>
                  <a:txBody>
                    <a:bodyPr/>
                    <a:lstStyle/>
                    <a:p>
                      <a:pPr algn="ctr" rtl="0" fontAlgn="ctr"/>
                      <a:r>
                        <a:rPr lang="tr-TR" sz="1200" b="1" i="0" u="none" strike="noStrike" dirty="0">
                          <a:solidFill>
                            <a:srgbClr val="000000"/>
                          </a:solidFill>
                          <a:effectLst/>
                          <a:latin typeface="Calibri" panose="020F0502020204030204" pitchFamily="34" charset="0"/>
                        </a:rPr>
                        <a:t>90.061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tc>
                  <a:txBody>
                    <a:bodyPr/>
                    <a:lstStyle/>
                    <a:p>
                      <a:pPr algn="ctr" rtl="0" fontAlgn="ctr"/>
                      <a:r>
                        <a:rPr lang="tr-TR" sz="1200" b="1" i="0" u="none" strike="noStrike" dirty="0">
                          <a:solidFill>
                            <a:srgbClr val="000000"/>
                          </a:solidFill>
                          <a:effectLst/>
                          <a:latin typeface="Calibri" panose="020F0502020204030204" pitchFamily="34" charset="0"/>
                        </a:rPr>
                        <a:t>1.019.471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tc>
                  <a:txBody>
                    <a:bodyPr/>
                    <a:lstStyle/>
                    <a:p>
                      <a:pPr algn="ctr" rtl="0" fontAlgn="ctr"/>
                      <a:r>
                        <a:rPr lang="tr-TR" sz="1200" b="1" i="0" u="none" strike="noStrike" dirty="0">
                          <a:solidFill>
                            <a:srgbClr val="000000"/>
                          </a:solidFill>
                          <a:effectLst/>
                          <a:latin typeface="Calibri" panose="020F0502020204030204" pitchFamily="34" charset="0"/>
                        </a:rPr>
                        <a:t>269.670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330535184"/>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Bahçelievler</a:t>
                      </a:r>
                    </a:p>
                  </a:txBody>
                  <a:tcPr marL="7183" marR="7183" marT="7183" marB="0" anchor="ctr">
                    <a:lnL>
                      <a:noFill/>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6.740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94.413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26.852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84507451"/>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Bağcılar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9.014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80.036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25.933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178073717"/>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Güngören</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4.463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67.717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20.403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911748865"/>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Üsküdar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5.856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58.919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18.577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791147101"/>
                  </a:ext>
                </a:extLst>
              </a:tr>
              <a:tr h="187928">
                <a:tc>
                  <a:txBody>
                    <a:bodyPr/>
                    <a:lstStyle/>
                    <a:p>
                      <a:pPr algn="l" rtl="0" fontAlgn="ctr"/>
                      <a:r>
                        <a:rPr lang="tr-TR" sz="1100" b="0" i="0" u="none" strike="noStrike">
                          <a:solidFill>
                            <a:srgbClr val="000000"/>
                          </a:solidFill>
                          <a:effectLst/>
                          <a:latin typeface="Calibri" panose="020F0502020204030204" pitchFamily="34" charset="0"/>
                        </a:rPr>
                        <a:t>Fatih</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5.963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60.160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15.608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602687512"/>
                  </a:ext>
                </a:extLst>
              </a:tr>
              <a:tr h="187928">
                <a:tc>
                  <a:txBody>
                    <a:bodyPr/>
                    <a:lstStyle/>
                    <a:p>
                      <a:pPr algn="l" rtl="0" fontAlgn="ctr"/>
                      <a:r>
                        <a:rPr lang="tr-TR" sz="1100" b="0" i="0" u="none" strike="noStrike">
                          <a:solidFill>
                            <a:srgbClr val="000000"/>
                          </a:solidFill>
                          <a:effectLst/>
                          <a:latin typeface="Calibri" panose="020F0502020204030204" pitchFamily="34" charset="0"/>
                        </a:rPr>
                        <a:t>Avcılar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3.369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45.014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13.517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63333429"/>
                  </a:ext>
                </a:extLst>
              </a:tr>
              <a:tr h="187928">
                <a:tc>
                  <a:txBody>
                    <a:bodyPr/>
                    <a:lstStyle/>
                    <a:p>
                      <a:pPr algn="l" rtl="0" fontAlgn="ctr"/>
                      <a:r>
                        <a:rPr lang="tr-TR" sz="1100" b="0" i="0" u="none" strike="noStrike">
                          <a:solidFill>
                            <a:srgbClr val="000000"/>
                          </a:solidFill>
                          <a:effectLst/>
                          <a:latin typeface="Calibri" panose="020F0502020204030204" pitchFamily="34" charset="0"/>
                        </a:rPr>
                        <a:t>Küçükçekmece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4.465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53.329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13.344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866420570"/>
                  </a:ext>
                </a:extLst>
              </a:tr>
              <a:tr h="187928">
                <a:tc>
                  <a:txBody>
                    <a:bodyPr/>
                    <a:lstStyle/>
                    <a:p>
                      <a:pPr algn="l" rtl="0" fontAlgn="ctr"/>
                      <a:r>
                        <a:rPr lang="tr-TR" sz="1100" b="0" i="0" u="none" strike="noStrike">
                          <a:solidFill>
                            <a:srgbClr val="000000"/>
                          </a:solidFill>
                          <a:effectLst/>
                          <a:latin typeface="Calibri" panose="020F0502020204030204" pitchFamily="34" charset="0"/>
                        </a:rPr>
                        <a:t>Kartal</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3.257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42.515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12.211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17292614"/>
                  </a:ext>
                </a:extLst>
              </a:tr>
              <a:tr h="187928">
                <a:tc>
                  <a:txBody>
                    <a:bodyPr/>
                    <a:lstStyle/>
                    <a:p>
                      <a:pPr algn="l" rtl="0" fontAlgn="ctr"/>
                      <a:r>
                        <a:rPr lang="tr-TR" sz="1100" b="0" i="0" u="none" strike="noStrike">
                          <a:solidFill>
                            <a:srgbClr val="000000"/>
                          </a:solidFill>
                          <a:effectLst/>
                          <a:latin typeface="Calibri" panose="020F0502020204030204" pitchFamily="34" charset="0"/>
                        </a:rPr>
                        <a:t>Esenler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4.242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37.328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10.433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527637242"/>
                  </a:ext>
                </a:extLst>
              </a:tr>
              <a:tr h="187928">
                <a:tc>
                  <a:txBody>
                    <a:bodyPr/>
                    <a:lstStyle/>
                    <a:p>
                      <a:pPr algn="l" rtl="0" fontAlgn="ctr"/>
                      <a:r>
                        <a:rPr lang="tr-TR" sz="1100" b="0" i="0" u="none" strike="noStrike">
                          <a:solidFill>
                            <a:srgbClr val="000000"/>
                          </a:solidFill>
                          <a:effectLst/>
                          <a:latin typeface="Calibri" panose="020F0502020204030204" pitchFamily="34" charset="0"/>
                        </a:rPr>
                        <a:t>Maltepe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2.999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45.850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10.162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119213263"/>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Ümraniye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3.199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32.766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10.016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98198960"/>
                  </a:ext>
                </a:extLst>
              </a:tr>
              <a:tr h="187928">
                <a:tc>
                  <a:txBody>
                    <a:bodyPr/>
                    <a:lstStyle/>
                    <a:p>
                      <a:pPr algn="l" rtl="0" fontAlgn="ctr"/>
                      <a:r>
                        <a:rPr lang="tr-TR" sz="1100" b="0" i="0" u="none" strike="noStrike">
                          <a:solidFill>
                            <a:srgbClr val="000000"/>
                          </a:solidFill>
                          <a:effectLst/>
                          <a:latin typeface="Calibri" panose="020F0502020204030204" pitchFamily="34" charset="0"/>
                        </a:rPr>
                        <a:t>Kadıköy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2.817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49.691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9.695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188347038"/>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Pendik</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3.277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35.031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9.059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037295110"/>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Zeytinburnu</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2.658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31.538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6.978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335019777"/>
                  </a:ext>
                </a:extLst>
              </a:tr>
              <a:tr h="187928">
                <a:tc>
                  <a:txBody>
                    <a:bodyPr/>
                    <a:lstStyle/>
                    <a:p>
                      <a:pPr algn="l" rtl="0" fontAlgn="ctr"/>
                      <a:r>
                        <a:rPr lang="tr-TR" sz="1100" b="0" i="0" u="none" strike="noStrike" dirty="0">
                          <a:solidFill>
                            <a:srgbClr val="000000"/>
                          </a:solidFill>
                          <a:effectLst/>
                          <a:latin typeface="Calibri" panose="020F0502020204030204" pitchFamily="34" charset="0"/>
                        </a:rPr>
                        <a:t>Bakırköy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1.885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27.957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6.739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700290070"/>
                  </a:ext>
                </a:extLst>
              </a:tr>
              <a:tr h="187928">
                <a:tc>
                  <a:txBody>
                    <a:bodyPr/>
                    <a:lstStyle/>
                    <a:p>
                      <a:pPr algn="l" rtl="0" fontAlgn="ctr"/>
                      <a:r>
                        <a:rPr lang="tr-TR" sz="1100" b="0" i="0" u="none" strike="noStrike">
                          <a:solidFill>
                            <a:srgbClr val="000000"/>
                          </a:solidFill>
                          <a:effectLst/>
                          <a:latin typeface="Calibri" panose="020F0502020204030204" pitchFamily="34" charset="0"/>
                        </a:rPr>
                        <a:t>Gaziosmanpaşa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2.493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25.742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6.382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857303281"/>
                  </a:ext>
                </a:extLst>
              </a:tr>
              <a:tr h="187928">
                <a:tc>
                  <a:txBody>
                    <a:bodyPr/>
                    <a:lstStyle/>
                    <a:p>
                      <a:pPr algn="l" rtl="0" fontAlgn="ctr"/>
                      <a:r>
                        <a:rPr lang="tr-TR" sz="1100" b="0" i="0" u="none" strike="noStrike">
                          <a:solidFill>
                            <a:srgbClr val="000000"/>
                          </a:solidFill>
                          <a:effectLst/>
                          <a:latin typeface="Calibri" panose="020F0502020204030204" pitchFamily="34" charset="0"/>
                        </a:rPr>
                        <a:t>Kağıthane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2.140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21.996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5.692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929246947"/>
                  </a:ext>
                </a:extLst>
              </a:tr>
              <a:tr h="187928">
                <a:tc>
                  <a:txBody>
                    <a:bodyPr/>
                    <a:lstStyle/>
                    <a:p>
                      <a:pPr algn="l" rtl="0" fontAlgn="ctr"/>
                      <a:r>
                        <a:rPr lang="tr-TR" sz="1100" b="0" i="0" u="none" strike="noStrike">
                          <a:solidFill>
                            <a:srgbClr val="000000"/>
                          </a:solidFill>
                          <a:effectLst/>
                          <a:latin typeface="Calibri" panose="020F0502020204030204" pitchFamily="34" charset="0"/>
                        </a:rPr>
                        <a:t>Sultangazi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2.302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19.789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5.678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286561005"/>
                  </a:ext>
                </a:extLst>
              </a:tr>
              <a:tr h="187928">
                <a:tc>
                  <a:txBody>
                    <a:bodyPr/>
                    <a:lstStyle/>
                    <a:p>
                      <a:pPr algn="l" rtl="0" fontAlgn="ctr"/>
                      <a:r>
                        <a:rPr lang="tr-TR" sz="1100" b="0" i="0" u="none" strike="noStrike">
                          <a:solidFill>
                            <a:srgbClr val="000000"/>
                          </a:solidFill>
                          <a:effectLst/>
                          <a:latin typeface="Calibri" panose="020F0502020204030204" pitchFamily="34" charset="0"/>
                        </a:rPr>
                        <a:t>Bayrampaşa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2.333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19.493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5.236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549531818"/>
                  </a:ext>
                </a:extLst>
              </a:tr>
              <a:tr h="187928">
                <a:tc>
                  <a:txBody>
                    <a:bodyPr/>
                    <a:lstStyle/>
                    <a:p>
                      <a:pPr algn="l" rtl="0" fontAlgn="ctr"/>
                      <a:r>
                        <a:rPr lang="tr-TR" sz="1100" b="0" i="0" u="none" strike="noStrike">
                          <a:solidFill>
                            <a:srgbClr val="000000"/>
                          </a:solidFill>
                          <a:effectLst/>
                          <a:latin typeface="Calibri" panose="020F0502020204030204" pitchFamily="34" charset="0"/>
                        </a:rPr>
                        <a:t>Eyüpsultan</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1.493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16.439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4.214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551782687"/>
                  </a:ext>
                </a:extLst>
              </a:tr>
              <a:tr h="187928">
                <a:tc>
                  <a:txBody>
                    <a:bodyPr/>
                    <a:lstStyle/>
                    <a:p>
                      <a:pPr algn="l" rtl="0" fontAlgn="ctr"/>
                      <a:r>
                        <a:rPr lang="tr-TR" sz="1100" b="0" i="0" u="none" strike="noStrike">
                          <a:solidFill>
                            <a:srgbClr val="000000"/>
                          </a:solidFill>
                          <a:effectLst/>
                          <a:latin typeface="Calibri" panose="020F0502020204030204" pitchFamily="34" charset="0"/>
                        </a:rPr>
                        <a:t>Ataşehir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1.473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20.103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4.017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910158103"/>
                  </a:ext>
                </a:extLst>
              </a:tr>
              <a:tr h="187928">
                <a:tc>
                  <a:txBody>
                    <a:bodyPr/>
                    <a:lstStyle/>
                    <a:p>
                      <a:pPr algn="l" rtl="0" fontAlgn="ctr"/>
                      <a:r>
                        <a:rPr lang="tr-TR" sz="1100" b="0" i="0" u="none" strike="noStrike">
                          <a:solidFill>
                            <a:srgbClr val="000000"/>
                          </a:solidFill>
                          <a:effectLst/>
                          <a:latin typeface="Calibri" panose="020F0502020204030204" pitchFamily="34" charset="0"/>
                        </a:rPr>
                        <a:t>Sultanbeyli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2.062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9.374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3.595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862957317"/>
                  </a:ext>
                </a:extLst>
              </a:tr>
              <a:tr h="187928">
                <a:tc>
                  <a:txBody>
                    <a:bodyPr/>
                    <a:lstStyle/>
                    <a:p>
                      <a:pPr algn="l" rtl="0" fontAlgn="ctr"/>
                      <a:r>
                        <a:rPr lang="tr-TR" sz="1100" b="0" i="0" u="none" strike="noStrike">
                          <a:solidFill>
                            <a:srgbClr val="000000"/>
                          </a:solidFill>
                          <a:effectLst/>
                          <a:latin typeface="Calibri" panose="020F0502020204030204" pitchFamily="34" charset="0"/>
                        </a:rPr>
                        <a:t>Şişli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1.299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18.997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3.112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914119150"/>
                  </a:ext>
                </a:extLst>
              </a:tr>
              <a:tr h="187928">
                <a:tc>
                  <a:txBody>
                    <a:bodyPr/>
                    <a:lstStyle/>
                    <a:p>
                      <a:pPr algn="l" rtl="0" fontAlgn="ctr"/>
                      <a:r>
                        <a:rPr lang="tr-TR" sz="1100" b="0" i="0" u="none" strike="noStrike">
                          <a:solidFill>
                            <a:srgbClr val="000000"/>
                          </a:solidFill>
                          <a:effectLst/>
                          <a:latin typeface="Calibri" panose="020F0502020204030204" pitchFamily="34" charset="0"/>
                        </a:rPr>
                        <a:t>Sancaktepe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1.530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8.136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2.955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4045181839"/>
                  </a:ext>
                </a:extLst>
              </a:tr>
              <a:tr h="187928">
                <a:tc>
                  <a:txBody>
                    <a:bodyPr/>
                    <a:lstStyle/>
                    <a:p>
                      <a:pPr algn="l" rtl="0" fontAlgn="ctr"/>
                      <a:r>
                        <a:rPr lang="tr-TR" sz="1100" b="0" i="0" u="none" strike="noStrike">
                          <a:solidFill>
                            <a:srgbClr val="000000"/>
                          </a:solidFill>
                          <a:effectLst/>
                          <a:latin typeface="Calibri" panose="020F0502020204030204" pitchFamily="34" charset="0"/>
                        </a:rPr>
                        <a:t>Esenyurt</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dirty="0">
                          <a:solidFill>
                            <a:srgbClr val="000000"/>
                          </a:solidFill>
                          <a:effectLst/>
                          <a:latin typeface="Calibri" panose="020F0502020204030204" pitchFamily="34" charset="0"/>
                        </a:rPr>
                        <a:t>1.334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19.440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2.863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687905118"/>
                  </a:ext>
                </a:extLst>
              </a:tr>
              <a:tr h="187928">
                <a:tc>
                  <a:txBody>
                    <a:bodyPr/>
                    <a:lstStyle/>
                    <a:p>
                      <a:pPr algn="l" rtl="0" fontAlgn="ctr"/>
                      <a:r>
                        <a:rPr lang="tr-TR" sz="1100" b="0" i="0" u="none" strike="noStrike">
                          <a:solidFill>
                            <a:srgbClr val="000000"/>
                          </a:solidFill>
                          <a:effectLst/>
                          <a:latin typeface="Calibri" panose="020F0502020204030204" pitchFamily="34" charset="0"/>
                        </a:rPr>
                        <a:t>Beşiktaş</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940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13.411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2.605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288465487"/>
                  </a:ext>
                </a:extLst>
              </a:tr>
              <a:tr h="187928">
                <a:tc>
                  <a:txBody>
                    <a:bodyPr/>
                    <a:lstStyle/>
                    <a:p>
                      <a:pPr algn="l" rtl="0" fontAlgn="ctr"/>
                      <a:r>
                        <a:rPr lang="tr-TR" sz="1100" b="0" i="0" u="none" strike="noStrike">
                          <a:solidFill>
                            <a:srgbClr val="000000"/>
                          </a:solidFill>
                          <a:effectLst/>
                          <a:latin typeface="Calibri" panose="020F0502020204030204" pitchFamily="34" charset="0"/>
                        </a:rPr>
                        <a:t>Büyükçekmece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1.067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13.767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2.580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773549077"/>
                  </a:ext>
                </a:extLst>
              </a:tr>
              <a:tr h="187928">
                <a:tc>
                  <a:txBody>
                    <a:bodyPr/>
                    <a:lstStyle/>
                    <a:p>
                      <a:pPr algn="l" rtl="0" fontAlgn="ctr"/>
                      <a:r>
                        <a:rPr lang="tr-TR" sz="1100" b="0" i="0" u="none" strike="noStrike">
                          <a:solidFill>
                            <a:srgbClr val="000000"/>
                          </a:solidFill>
                          <a:effectLst/>
                          <a:latin typeface="Calibri" panose="020F0502020204030204" pitchFamily="34" charset="0"/>
                        </a:rPr>
                        <a:t>Beyoğlu</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1.021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10.552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2.567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264949069"/>
                  </a:ext>
                </a:extLst>
              </a:tr>
              <a:tr h="187928">
                <a:tc>
                  <a:txBody>
                    <a:bodyPr/>
                    <a:lstStyle/>
                    <a:p>
                      <a:pPr algn="l" rtl="0" fontAlgn="ctr"/>
                      <a:r>
                        <a:rPr lang="tr-TR" sz="1100" b="0" i="0" u="none" strike="noStrike">
                          <a:solidFill>
                            <a:srgbClr val="000000"/>
                          </a:solidFill>
                          <a:effectLst/>
                          <a:latin typeface="Calibri" panose="020F0502020204030204" pitchFamily="34" charset="0"/>
                        </a:rPr>
                        <a:t>Çekmeköy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692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6.693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1.954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831793113"/>
                  </a:ext>
                </a:extLst>
              </a:tr>
              <a:tr h="187928">
                <a:tc>
                  <a:txBody>
                    <a:bodyPr/>
                    <a:lstStyle/>
                    <a:p>
                      <a:pPr algn="l" rtl="0" fontAlgn="ctr"/>
                      <a:r>
                        <a:rPr lang="tr-TR" sz="1100" b="0" i="0" u="none" strike="noStrike">
                          <a:solidFill>
                            <a:srgbClr val="000000"/>
                          </a:solidFill>
                          <a:effectLst/>
                          <a:latin typeface="Calibri" panose="020F0502020204030204" pitchFamily="34" charset="0"/>
                        </a:rPr>
                        <a:t>Tuzla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738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5.057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1.414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965954013"/>
                  </a:ext>
                </a:extLst>
              </a:tr>
              <a:tr h="187928">
                <a:tc>
                  <a:txBody>
                    <a:bodyPr/>
                    <a:lstStyle/>
                    <a:p>
                      <a:pPr algn="l" rtl="0" fontAlgn="ctr"/>
                      <a:r>
                        <a:rPr lang="tr-TR" sz="1100" b="0" i="0" u="none" strike="noStrike">
                          <a:solidFill>
                            <a:srgbClr val="000000"/>
                          </a:solidFill>
                          <a:effectLst/>
                          <a:latin typeface="Calibri" panose="020F0502020204030204" pitchFamily="34" charset="0"/>
                        </a:rPr>
                        <a:t>Beylikdüzü</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538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11.802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1.269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740909907"/>
                  </a:ext>
                </a:extLst>
              </a:tr>
              <a:tr h="187928">
                <a:tc>
                  <a:txBody>
                    <a:bodyPr/>
                    <a:lstStyle/>
                    <a:p>
                      <a:pPr algn="l" rtl="0" fontAlgn="ctr"/>
                      <a:r>
                        <a:rPr lang="tr-TR" sz="1100" b="0" i="0" u="none" strike="noStrike">
                          <a:solidFill>
                            <a:srgbClr val="000000"/>
                          </a:solidFill>
                          <a:effectLst/>
                          <a:latin typeface="Calibri" panose="020F0502020204030204" pitchFamily="34" charset="0"/>
                        </a:rPr>
                        <a:t>Silivri</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554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5.234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1.240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603697718"/>
                  </a:ext>
                </a:extLst>
              </a:tr>
              <a:tr h="187928">
                <a:tc>
                  <a:txBody>
                    <a:bodyPr/>
                    <a:lstStyle/>
                    <a:p>
                      <a:pPr algn="l" rtl="0" fontAlgn="ctr"/>
                      <a:r>
                        <a:rPr lang="tr-TR" sz="1100" b="0" i="0" u="none" strike="noStrike">
                          <a:solidFill>
                            <a:srgbClr val="000000"/>
                          </a:solidFill>
                          <a:effectLst/>
                          <a:latin typeface="Calibri" panose="020F0502020204030204" pitchFamily="34" charset="0"/>
                        </a:rPr>
                        <a:t>Arnavutköy</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553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2.256</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785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242321414"/>
                  </a:ext>
                </a:extLst>
              </a:tr>
              <a:tr h="187928">
                <a:tc>
                  <a:txBody>
                    <a:bodyPr/>
                    <a:lstStyle/>
                    <a:p>
                      <a:pPr algn="l" rtl="0" fontAlgn="ctr"/>
                      <a:r>
                        <a:rPr lang="tr-TR" sz="1100" b="0" i="0" u="none" strike="noStrike">
                          <a:solidFill>
                            <a:srgbClr val="000000"/>
                          </a:solidFill>
                          <a:effectLst/>
                          <a:latin typeface="Calibri" panose="020F0502020204030204" pitchFamily="34" charset="0"/>
                        </a:rPr>
                        <a:t>Sarıyer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375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2.935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629</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900460962"/>
                  </a:ext>
                </a:extLst>
              </a:tr>
              <a:tr h="187928">
                <a:tc>
                  <a:txBody>
                    <a:bodyPr/>
                    <a:lstStyle/>
                    <a:p>
                      <a:pPr algn="l" rtl="0" fontAlgn="ctr"/>
                      <a:r>
                        <a:rPr lang="tr-TR" sz="1100" b="0" i="0" u="none" strike="noStrike">
                          <a:solidFill>
                            <a:srgbClr val="000000"/>
                          </a:solidFill>
                          <a:effectLst/>
                          <a:latin typeface="Calibri" panose="020F0502020204030204" pitchFamily="34" charset="0"/>
                        </a:rPr>
                        <a:t>Beykoz</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377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1.617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520</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2362058032"/>
                  </a:ext>
                </a:extLst>
              </a:tr>
              <a:tr h="187928">
                <a:tc>
                  <a:txBody>
                    <a:bodyPr/>
                    <a:lstStyle/>
                    <a:p>
                      <a:pPr algn="l" rtl="0" fontAlgn="ctr"/>
                      <a:r>
                        <a:rPr lang="tr-TR" sz="1100" b="0" i="0" u="none" strike="noStrike">
                          <a:solidFill>
                            <a:srgbClr val="000000"/>
                          </a:solidFill>
                          <a:effectLst/>
                          <a:latin typeface="Calibri" panose="020F0502020204030204" pitchFamily="34" charset="0"/>
                        </a:rPr>
                        <a:t>Başakşehir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302</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2.604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403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233020641"/>
                  </a:ext>
                </a:extLst>
              </a:tr>
              <a:tr h="187928">
                <a:tc>
                  <a:txBody>
                    <a:bodyPr/>
                    <a:lstStyle/>
                    <a:p>
                      <a:pPr algn="l" rtl="0" fontAlgn="ctr"/>
                      <a:r>
                        <a:rPr lang="tr-TR" sz="1100" b="0" i="0" u="none" strike="noStrike">
                          <a:solidFill>
                            <a:srgbClr val="000000"/>
                          </a:solidFill>
                          <a:effectLst/>
                          <a:latin typeface="Calibri" panose="020F0502020204030204" pitchFamily="34" charset="0"/>
                        </a:rPr>
                        <a:t>Çatalca</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107</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911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204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3265585584"/>
                  </a:ext>
                </a:extLst>
              </a:tr>
              <a:tr h="187928">
                <a:tc>
                  <a:txBody>
                    <a:bodyPr/>
                    <a:lstStyle/>
                    <a:p>
                      <a:pPr algn="l" rtl="0" fontAlgn="ctr"/>
                      <a:r>
                        <a:rPr lang="tr-TR" sz="1100" b="0" i="0" u="none" strike="noStrike">
                          <a:solidFill>
                            <a:srgbClr val="000000"/>
                          </a:solidFill>
                          <a:effectLst/>
                          <a:latin typeface="Calibri" panose="020F0502020204030204" pitchFamily="34" charset="0"/>
                        </a:rPr>
                        <a:t>Şile</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91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618</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145</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093373873"/>
                  </a:ext>
                </a:extLst>
              </a:tr>
              <a:tr h="187928">
                <a:tc>
                  <a:txBody>
                    <a:bodyPr/>
                    <a:lstStyle/>
                    <a:p>
                      <a:pPr algn="l" fontAlgn="b"/>
                      <a:r>
                        <a:rPr lang="tr-TR" sz="1100" b="0" i="0" u="none" strike="noStrike" dirty="0">
                          <a:solidFill>
                            <a:srgbClr val="000000"/>
                          </a:solidFill>
                          <a:effectLst/>
                          <a:latin typeface="Calibri" panose="020F0502020204030204" pitchFamily="34" charset="0"/>
                        </a:rPr>
                        <a:t>Adalar</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2CC"/>
                    </a:solidFill>
                  </a:tcPr>
                </a:tc>
                <a:tc>
                  <a:txBody>
                    <a:bodyPr/>
                    <a:lstStyle/>
                    <a:p>
                      <a:pPr algn="ctr" rtl="0" fontAlgn="b"/>
                      <a:r>
                        <a:rPr lang="tr-TR" sz="1100" b="0" i="0" u="none" strike="noStrike">
                          <a:solidFill>
                            <a:srgbClr val="000000"/>
                          </a:solidFill>
                          <a:effectLst/>
                          <a:latin typeface="Calibri" panose="020F0502020204030204" pitchFamily="34" charset="0"/>
                        </a:rPr>
                        <a:t>43</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a:solidFill>
                            <a:srgbClr val="000000"/>
                          </a:solidFill>
                          <a:effectLst/>
                          <a:latin typeface="Calibri" panose="020F0502020204030204" pitchFamily="34" charset="0"/>
                        </a:rPr>
                        <a:t>241</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tc>
                  <a:txBody>
                    <a:bodyPr/>
                    <a:lstStyle/>
                    <a:p>
                      <a:pPr algn="ctr" rtl="0" fontAlgn="ctr"/>
                      <a:r>
                        <a:rPr lang="tr-TR" sz="1100" b="0" i="0" u="none" strike="noStrike" dirty="0">
                          <a:solidFill>
                            <a:srgbClr val="000000"/>
                          </a:solidFill>
                          <a:effectLst/>
                          <a:latin typeface="Calibri" panose="020F0502020204030204" pitchFamily="34" charset="0"/>
                        </a:rPr>
                        <a:t>84</a:t>
                      </a:r>
                    </a:p>
                  </a:txBody>
                  <a:tcPr marL="7183" marR="7183" marT="7183" marB="0" anchor="ctr">
                    <a:lnL w="6350" cap="flat" cmpd="sng" algn="ctr">
                      <a:solidFill>
                        <a:srgbClr val="2F4858"/>
                      </a:solidFill>
                      <a:prstDash val="solid"/>
                      <a:round/>
                      <a:headEnd type="none" w="med" len="med"/>
                      <a:tailEnd type="none" w="med" len="med"/>
                    </a:lnL>
                    <a:lnR w="6350" cap="flat" cmpd="sng" algn="ctr">
                      <a:solidFill>
                        <a:srgbClr val="2F4858"/>
                      </a:solidFill>
                      <a:prstDash val="solid"/>
                      <a:round/>
                      <a:headEnd type="none" w="med" len="med"/>
                      <a:tailEnd type="none" w="med" len="med"/>
                    </a:lnR>
                    <a:lnT w="6350" cap="flat" cmpd="sng" algn="ctr">
                      <a:solidFill>
                        <a:srgbClr val="2F4858"/>
                      </a:solidFill>
                      <a:prstDash val="solid"/>
                      <a:round/>
                      <a:headEnd type="none" w="med" len="med"/>
                      <a:tailEnd type="none" w="med" len="med"/>
                    </a:lnT>
                    <a:lnB w="6350" cap="flat" cmpd="sng" algn="ctr">
                      <a:solidFill>
                        <a:srgbClr val="2F4858"/>
                      </a:solidFill>
                      <a:prstDash val="solid"/>
                      <a:round/>
                      <a:headEnd type="none" w="med" len="med"/>
                      <a:tailEnd type="none" w="med" len="med"/>
                    </a:lnB>
                    <a:solidFill>
                      <a:srgbClr val="FFFFFF"/>
                    </a:solidFill>
                  </a:tcPr>
                </a:tc>
                <a:extLst>
                  <a:ext uri="{0D108BD9-81ED-4DB2-BD59-A6C34878D82A}">
                    <a16:rowId xmlns:a16="http://schemas.microsoft.com/office/drawing/2014/main" val="1216585638"/>
                  </a:ext>
                </a:extLst>
              </a:tr>
            </a:tbl>
          </a:graphicData>
        </a:graphic>
      </p:graphicFrame>
      <p:sp>
        <p:nvSpPr>
          <p:cNvPr id="5" name="Slayt Numarası Yer Tutucusu 4"/>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174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134469" y="3046352"/>
          <a:ext cx="6669743" cy="5934437"/>
        </p:xfrm>
        <a:graphic>
          <a:graphicData uri="http://schemas.openxmlformats.org/drawingml/2006/table">
            <a:tbl>
              <a:tblPr>
                <a:effectLst>
                  <a:outerShdw blurRad="50800" dist="38100" dir="5400000" algn="t" rotWithShape="0">
                    <a:prstClr val="black">
                      <a:alpha val="40000"/>
                    </a:prstClr>
                  </a:outerShdw>
                </a:effectLst>
              </a:tblPr>
              <a:tblGrid>
                <a:gridCol w="1141642">
                  <a:extLst>
                    <a:ext uri="{9D8B030D-6E8A-4147-A177-3AD203B41FA5}">
                      <a16:colId xmlns:a16="http://schemas.microsoft.com/office/drawing/2014/main" val="20000"/>
                    </a:ext>
                  </a:extLst>
                </a:gridCol>
                <a:gridCol w="1205066">
                  <a:extLst>
                    <a:ext uri="{9D8B030D-6E8A-4147-A177-3AD203B41FA5}">
                      <a16:colId xmlns:a16="http://schemas.microsoft.com/office/drawing/2014/main" val="20001"/>
                    </a:ext>
                  </a:extLst>
                </a:gridCol>
                <a:gridCol w="1141642">
                  <a:extLst>
                    <a:ext uri="{9D8B030D-6E8A-4147-A177-3AD203B41FA5}">
                      <a16:colId xmlns:a16="http://schemas.microsoft.com/office/drawing/2014/main" val="20002"/>
                    </a:ext>
                  </a:extLst>
                </a:gridCol>
                <a:gridCol w="1486004">
                  <a:extLst>
                    <a:ext uri="{9D8B030D-6E8A-4147-A177-3AD203B41FA5}">
                      <a16:colId xmlns:a16="http://schemas.microsoft.com/office/drawing/2014/main" val="20003"/>
                    </a:ext>
                  </a:extLst>
                </a:gridCol>
                <a:gridCol w="1695389">
                  <a:extLst>
                    <a:ext uri="{9D8B030D-6E8A-4147-A177-3AD203B41FA5}">
                      <a16:colId xmlns:a16="http://schemas.microsoft.com/office/drawing/2014/main" val="3103097945"/>
                    </a:ext>
                  </a:extLst>
                </a:gridCol>
              </a:tblGrid>
              <a:tr h="952690">
                <a:tc>
                  <a:txBody>
                    <a:bodyPr/>
                    <a:lstStyle/>
                    <a:p>
                      <a:pPr algn="ctr" rtl="0" fontAlgn="ctr"/>
                      <a:r>
                        <a:rPr lang="tr-TR" sz="1400" b="1" i="0" u="none" strike="noStrike" dirty="0">
                          <a:solidFill>
                            <a:schemeClr val="bg1"/>
                          </a:solidFill>
                          <a:effectLst/>
                          <a:latin typeface="Calibri" panose="020F0502020204030204" pitchFamily="34" charset="0"/>
                        </a:rPr>
                        <a:t> YILLAR</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83845"/>
                    </a:solidFill>
                  </a:tcPr>
                </a:tc>
                <a:tc>
                  <a:txBody>
                    <a:bodyPr/>
                    <a:lstStyle/>
                    <a:p>
                      <a:pPr algn="ctr" rtl="0" fontAlgn="ctr"/>
                      <a:r>
                        <a:rPr lang="tr-TR" sz="1400" b="1" i="0" u="none" strike="noStrike" dirty="0">
                          <a:solidFill>
                            <a:schemeClr val="bg1"/>
                          </a:solidFill>
                          <a:effectLst/>
                          <a:latin typeface="Calibri" panose="020F0502020204030204" pitchFamily="34" charset="0"/>
                        </a:rPr>
                        <a:t>   PROGRAMA ALINAN PROJE </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83845"/>
                    </a:solidFill>
                  </a:tcPr>
                </a:tc>
                <a:tc>
                  <a:txBody>
                    <a:bodyPr/>
                    <a:lstStyle/>
                    <a:p>
                      <a:pPr algn="ctr" rtl="0" fontAlgn="ctr"/>
                      <a:r>
                        <a:rPr lang="tr-TR" sz="1400" b="1" i="0" u="none" strike="noStrike" dirty="0">
                          <a:solidFill>
                            <a:schemeClr val="bg1"/>
                          </a:solidFill>
                          <a:effectLst/>
                          <a:latin typeface="Calibri" panose="020F0502020204030204" pitchFamily="34" charset="0"/>
                        </a:rPr>
                        <a:t>BİTEN PROJE</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83845"/>
                    </a:solidFill>
                  </a:tcPr>
                </a:tc>
                <a:tc>
                  <a:txBody>
                    <a:bodyPr/>
                    <a:lstStyle/>
                    <a:p>
                      <a:pPr algn="ctr" rtl="0" fontAlgn="ctr"/>
                      <a:r>
                        <a:rPr lang="tr-TR" sz="1400" b="1" i="0" u="none" strike="noStrike" dirty="0">
                          <a:solidFill>
                            <a:schemeClr val="bg1"/>
                          </a:solidFill>
                          <a:effectLst/>
                          <a:latin typeface="Calibri" panose="020F0502020204030204" pitchFamily="34" charset="0"/>
                        </a:rPr>
                        <a:t>YILI </a:t>
                      </a:r>
                      <a:r>
                        <a:rPr lang="tr-TR" sz="1400" b="1" i="0" u="none" strike="noStrike" dirty="0" smtClean="0">
                          <a:solidFill>
                            <a:schemeClr val="bg1"/>
                          </a:solidFill>
                          <a:effectLst/>
                          <a:latin typeface="Calibri" panose="020F0502020204030204" pitchFamily="34" charset="0"/>
                        </a:rPr>
                        <a:t>HARCAMASI</a:t>
                      </a:r>
                      <a:r>
                        <a:rPr lang="fi-FI" sz="1400" b="1" i="0" u="none" strike="noStrike" dirty="0">
                          <a:solidFill>
                            <a:schemeClr val="bg1"/>
                          </a:solidFill>
                          <a:effectLst/>
                          <a:latin typeface="Calibri" panose="020F0502020204030204" pitchFamily="34" charset="0"/>
                        </a:rPr>
                        <a:t/>
                      </a:r>
                      <a:br>
                        <a:rPr lang="fi-FI" sz="1400" b="1" i="0" u="none" strike="noStrike" dirty="0">
                          <a:solidFill>
                            <a:schemeClr val="bg1"/>
                          </a:solidFill>
                          <a:effectLst/>
                          <a:latin typeface="Calibri" panose="020F0502020204030204" pitchFamily="34" charset="0"/>
                        </a:rPr>
                      </a:br>
                      <a:r>
                        <a:rPr lang="fi-FI" sz="1400" b="1" i="0" u="none" strike="noStrike" dirty="0">
                          <a:solidFill>
                            <a:schemeClr val="bg1"/>
                          </a:solidFill>
                          <a:effectLst/>
                          <a:latin typeface="Calibri" panose="020F0502020204030204" pitchFamily="34" charset="0"/>
                        </a:rPr>
                        <a:t>(DEVAM EDEN+BİTEN</a:t>
                      </a:r>
                      <a:r>
                        <a:rPr lang="fi-FI" sz="1400" b="1" i="0" u="none" strike="noStrike" dirty="0" smtClean="0">
                          <a:solidFill>
                            <a:schemeClr val="bg1"/>
                          </a:solidFill>
                          <a:effectLst/>
                          <a:latin typeface="Calibri" panose="020F0502020204030204" pitchFamily="34" charset="0"/>
                        </a:rPr>
                        <a:t>)</a:t>
                      </a:r>
                      <a:r>
                        <a:rPr lang="tr-TR" sz="1400" b="1" i="0" u="none" strike="noStrike" dirty="0" smtClean="0">
                          <a:solidFill>
                            <a:schemeClr val="bg1"/>
                          </a:solidFill>
                          <a:effectLst/>
                          <a:latin typeface="Calibri" panose="020F0502020204030204" pitchFamily="34" charset="0"/>
                        </a:rPr>
                        <a:t> (TL)</a:t>
                      </a:r>
                      <a:endParaRPr lang="fi-FI" sz="1400" b="1" i="0" u="none" strike="noStrike" dirty="0">
                        <a:solidFill>
                          <a:schemeClr val="bg1"/>
                        </a:solidFill>
                        <a:effectLst/>
                        <a:latin typeface="Calibri" panose="020F0502020204030204" pitchFamily="34" charset="0"/>
                      </a:endParaRP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83845"/>
                    </a:solidFill>
                  </a:tcP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tr-TR" sz="1400" b="1" i="0" u="none" strike="noStrike" dirty="0" smtClean="0">
                          <a:solidFill>
                            <a:schemeClr val="bg1"/>
                          </a:solidFill>
                          <a:effectLst/>
                          <a:latin typeface="Calibri" panose="020F0502020204030204" pitchFamily="34" charset="0"/>
                        </a:rPr>
                        <a:t>ESKALE</a:t>
                      </a:r>
                      <a:r>
                        <a:rPr lang="tr-TR" sz="1400" b="1" i="0" u="none" strike="noStrike" baseline="0" dirty="0" smtClean="0">
                          <a:solidFill>
                            <a:schemeClr val="bg1"/>
                          </a:solidFill>
                          <a:effectLst/>
                          <a:latin typeface="Calibri" panose="020F0502020204030204" pitchFamily="34" charset="0"/>
                        </a:rPr>
                        <a:t> EDİLMİŞ </a:t>
                      </a:r>
                    </a:p>
                    <a:p>
                      <a:pPr algn="ctr" rtl="0" fontAlgn="ctr"/>
                      <a:r>
                        <a:rPr lang="tr-TR" sz="1400" b="1" i="0" u="none" strike="noStrike" dirty="0" smtClean="0">
                          <a:solidFill>
                            <a:schemeClr val="bg1"/>
                          </a:solidFill>
                          <a:effectLst/>
                          <a:latin typeface="Calibri" panose="020F0502020204030204" pitchFamily="34" charset="0"/>
                        </a:rPr>
                        <a:t>YILI HARCAMASI </a:t>
                      </a:r>
                      <a:r>
                        <a:rPr lang="fi-FI" sz="1400" b="1" i="0" u="none" strike="noStrike" dirty="0" smtClean="0">
                          <a:solidFill>
                            <a:schemeClr val="bg1"/>
                          </a:solidFill>
                          <a:effectLst/>
                          <a:latin typeface="Calibri" panose="020F0502020204030204" pitchFamily="34" charset="0"/>
                        </a:rPr>
                        <a:t> (DEVAM EDEN+BİTEN)</a:t>
                      </a:r>
                      <a:r>
                        <a:rPr lang="tr-TR" sz="1400" b="1" i="0" u="none" strike="noStrike" dirty="0" smtClean="0">
                          <a:solidFill>
                            <a:schemeClr val="bg1"/>
                          </a:solidFill>
                          <a:effectLst/>
                          <a:latin typeface="Calibri" panose="020F0502020204030204" pitchFamily="34" charset="0"/>
                        </a:rPr>
                        <a:t> (TL)*</a:t>
                      </a:r>
                      <a:endParaRPr lang="fi-FI" sz="1400" b="1" i="0" u="none" strike="noStrike" dirty="0">
                        <a:solidFill>
                          <a:schemeClr val="bg1"/>
                        </a:solidFill>
                        <a:effectLst/>
                        <a:latin typeface="Calibri" panose="020F0502020204030204" pitchFamily="34" charset="0"/>
                      </a:endParaRP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283845"/>
                    </a:solidFill>
                  </a:tcPr>
                </a:tc>
                <a:extLst>
                  <a:ext uri="{0D108BD9-81ED-4DB2-BD59-A6C34878D82A}">
                    <a16:rowId xmlns:a16="http://schemas.microsoft.com/office/drawing/2014/main" val="10001"/>
                  </a:ext>
                </a:extLst>
              </a:tr>
              <a:tr h="204857">
                <a:tc>
                  <a:txBody>
                    <a:bodyPr/>
                    <a:lstStyle/>
                    <a:p>
                      <a:pPr algn="ctr" rtl="0" fontAlgn="ctr"/>
                      <a:r>
                        <a:rPr lang="tr-TR" sz="1400" b="0" i="0" u="none" strike="noStrike" dirty="0" smtClean="0">
                          <a:solidFill>
                            <a:srgbClr val="000000"/>
                          </a:solidFill>
                          <a:effectLst/>
                          <a:latin typeface="Calibri" panose="020F0502020204030204" pitchFamily="34" charset="0"/>
                        </a:rPr>
                        <a:t>2003</a:t>
                      </a:r>
                      <a:endParaRPr lang="tr-TR" sz="1400" b="0" i="0" u="none" strike="noStrike" dirty="0">
                        <a:solidFill>
                          <a:srgbClr val="000000"/>
                        </a:solidFill>
                        <a:effectLst/>
                        <a:latin typeface="Calibri" panose="020F0502020204030204" pitchFamily="34" charset="0"/>
                      </a:endParaRP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1.539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1.332.425.380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16.638.463.913</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1.303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304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2.085.274.205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Calibri" panose="020F0502020204030204" pitchFamily="34" charset="0"/>
                        </a:rPr>
                        <a:t>23.819.670.042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2005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1.844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882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2.191.830.909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23.242.521.648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2006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1.234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512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3.206.362.974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Calibri" panose="020F0502020204030204" pitchFamily="34" charset="0"/>
                        </a:rPr>
                        <a:t>31.007.477.760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2007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1.372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6.033.934.280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Calibri" panose="020F0502020204030204" pitchFamily="34" charset="0"/>
                        </a:rPr>
                        <a:t>53.836.419.870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9793">
                <a:tc>
                  <a:txBody>
                    <a:bodyPr/>
                    <a:lstStyle/>
                    <a:p>
                      <a:pPr algn="ctr" rtl="0" fontAlgn="ctr"/>
                      <a:r>
                        <a:rPr lang="tr-TR" sz="1400" b="0" i="0" u="none" strike="noStrike" dirty="0">
                          <a:solidFill>
                            <a:srgbClr val="000000"/>
                          </a:solidFill>
                          <a:effectLst/>
                          <a:latin typeface="Calibri" panose="020F0502020204030204" pitchFamily="34" charset="0"/>
                        </a:rPr>
                        <a:t>2008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1.554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386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7.135.544.489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57.843.986.302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2009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1.569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6.201.203.084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47.190.244.754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2010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1.333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6.620.725.758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Calibri" panose="020F0502020204030204" pitchFamily="34" charset="0"/>
                        </a:rPr>
                        <a:t>47.351.751.008</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2011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1.229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218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5.008.387.340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32.431.708.112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2012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963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277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4.519.105.693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 27.564.361.789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2013</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1.234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332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6.606.963.068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Calibri" panose="020F0502020204030204" pitchFamily="34" charset="0"/>
                        </a:rPr>
                        <a:t>37.522.449.527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2014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1.101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287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5.790.665.292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Calibri" panose="020F0502020204030204" pitchFamily="34" charset="0"/>
                        </a:rPr>
                        <a:t>30.402.629.092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2015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1.052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225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6.511.687.769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31.420.572.502</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04857">
                <a:tc>
                  <a:txBody>
                    <a:bodyPr/>
                    <a:lstStyle/>
                    <a:p>
                      <a:pPr algn="ctr" rtl="0" fontAlgn="ctr"/>
                      <a:r>
                        <a:rPr lang="tr-TR" sz="1400" b="0" i="0" u="none" strike="noStrike" dirty="0">
                          <a:solidFill>
                            <a:srgbClr val="000000"/>
                          </a:solidFill>
                          <a:effectLst/>
                          <a:latin typeface="Calibri" panose="020F0502020204030204" pitchFamily="34" charset="0"/>
                        </a:rPr>
                        <a:t>2016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1.050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221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7.549.809.336</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33.565.604.780</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9793">
                <a:tc>
                  <a:txBody>
                    <a:bodyPr/>
                    <a:lstStyle/>
                    <a:p>
                      <a:pPr algn="ctr" rtl="0" fontAlgn="ctr"/>
                      <a:r>
                        <a:rPr lang="tr-TR" sz="1400" b="0" i="0" u="none" strike="noStrike" dirty="0">
                          <a:solidFill>
                            <a:srgbClr val="000000"/>
                          </a:solidFill>
                          <a:effectLst/>
                          <a:latin typeface="Calibri" panose="020F0502020204030204" pitchFamily="34" charset="0"/>
                        </a:rPr>
                        <a:t>2017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1.080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274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9.706.827.695</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Calibri" panose="020F0502020204030204" pitchFamily="34" charset="0"/>
                        </a:rPr>
                        <a:t>38.559.299.044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358064"/>
                  </a:ext>
                </a:extLst>
              </a:tr>
              <a:tr h="226819">
                <a:tc>
                  <a:txBody>
                    <a:bodyPr/>
                    <a:lstStyle/>
                    <a:p>
                      <a:pPr algn="ctr" rtl="0" fontAlgn="ctr"/>
                      <a:r>
                        <a:rPr lang="tr-TR" sz="1400" b="0" i="0" u="none" strike="noStrike" dirty="0">
                          <a:solidFill>
                            <a:srgbClr val="000000"/>
                          </a:solidFill>
                          <a:effectLst/>
                          <a:latin typeface="Calibri" panose="020F0502020204030204" pitchFamily="34" charset="0"/>
                        </a:rPr>
                        <a:t>2018</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1.342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357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14.098.308.727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a:solidFill>
                            <a:srgbClr val="000000"/>
                          </a:solidFill>
                          <a:effectLst/>
                          <a:latin typeface="Calibri" panose="020F0502020204030204" pitchFamily="34" charset="0"/>
                        </a:rPr>
                        <a:t>46.552.910.354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501250"/>
                  </a:ext>
                </a:extLst>
              </a:tr>
              <a:tr h="226819">
                <a:tc>
                  <a:txBody>
                    <a:bodyPr/>
                    <a:lstStyle/>
                    <a:p>
                      <a:pPr algn="ctr" rtl="0" fontAlgn="ctr"/>
                      <a:r>
                        <a:rPr lang="tr-TR" sz="1400" b="0" i="0" u="none" strike="noStrike" dirty="0">
                          <a:solidFill>
                            <a:srgbClr val="000000"/>
                          </a:solidFill>
                          <a:effectLst/>
                          <a:latin typeface="Calibri" panose="020F0502020204030204" pitchFamily="34" charset="0"/>
                        </a:rPr>
                        <a:t>2019</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1.091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317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14.270.182.484</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42.133.483.175</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869293"/>
                  </a:ext>
                </a:extLst>
              </a:tr>
              <a:tr h="226819">
                <a:tc>
                  <a:txBody>
                    <a:bodyPr/>
                    <a:lstStyle/>
                    <a:p>
                      <a:pPr algn="ctr" rtl="0" fontAlgn="ctr"/>
                      <a:r>
                        <a:rPr lang="tr-TR" sz="1400" b="0" i="0" u="none" strike="noStrike" dirty="0">
                          <a:solidFill>
                            <a:srgbClr val="000000"/>
                          </a:solidFill>
                          <a:effectLst/>
                          <a:latin typeface="Calibri" panose="020F0502020204030204" pitchFamily="34" charset="0"/>
                        </a:rPr>
                        <a:t>2020</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a:solidFill>
                            <a:srgbClr val="000000"/>
                          </a:solidFill>
                          <a:effectLst/>
                          <a:latin typeface="Calibri" panose="020F0502020204030204" pitchFamily="34" charset="0"/>
                        </a:rPr>
                        <a:t>1.097</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rgbClr val="000000"/>
                          </a:solidFill>
                          <a:effectLst/>
                          <a:latin typeface="Calibri" panose="020F0502020204030204" pitchFamily="34" charset="0"/>
                        </a:rPr>
                        <a:t>263</a:t>
                      </a:r>
                      <a:endParaRPr lang="tr-TR" sz="1400" b="0" i="0" u="none" strike="noStrike" dirty="0">
                        <a:solidFill>
                          <a:srgbClr val="000000"/>
                        </a:solidFill>
                        <a:effectLst/>
                        <a:latin typeface="Calibri" panose="020F0502020204030204" pitchFamily="34" charset="0"/>
                      </a:endParaRP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17.757.258.420</a:t>
                      </a:r>
                      <a:endParaRPr lang="tr-TR" sz="1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45.750.064.977</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2592124"/>
                  </a:ext>
                </a:extLst>
              </a:tr>
              <a:tr h="226819">
                <a:tc>
                  <a:txBody>
                    <a:bodyPr/>
                    <a:lstStyle/>
                    <a:p>
                      <a:pPr algn="ctr" rtl="0" fontAlgn="ctr"/>
                      <a:r>
                        <a:rPr lang="tr-TR" sz="1400" b="0" i="0" u="none" strike="noStrike" dirty="0" smtClean="0">
                          <a:solidFill>
                            <a:srgbClr val="000000"/>
                          </a:solidFill>
                          <a:effectLst/>
                          <a:latin typeface="Calibri" panose="020F0502020204030204" pitchFamily="34" charset="0"/>
                        </a:rPr>
                        <a:t>2021</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smtClean="0">
                          <a:solidFill>
                            <a:srgbClr val="000000"/>
                          </a:solidFill>
                          <a:effectLst/>
                          <a:latin typeface="Calibri" panose="020F0502020204030204" pitchFamily="34" charset="0"/>
                        </a:rPr>
                        <a:t>1.193</a:t>
                      </a:r>
                      <a:endParaRPr lang="tr-TR" sz="1400" b="0" i="0" u="none" strike="noStrike" dirty="0">
                        <a:solidFill>
                          <a:srgbClr val="000000"/>
                        </a:solidFill>
                        <a:effectLst/>
                        <a:latin typeface="Calibri" panose="020F0502020204030204" pitchFamily="34" charset="0"/>
                      </a:endParaRP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rgbClr val="000000"/>
                          </a:solidFill>
                          <a:effectLst/>
                          <a:latin typeface="Calibri" panose="020F0502020204030204" pitchFamily="34" charset="0"/>
                        </a:rPr>
                        <a:t>328</a:t>
                      </a:r>
                      <a:endParaRPr lang="tr-TR" sz="1400" b="0" i="0" u="none" strike="noStrike" dirty="0">
                        <a:solidFill>
                          <a:srgbClr val="000000"/>
                        </a:solidFill>
                        <a:effectLst/>
                        <a:latin typeface="Calibri" panose="020F0502020204030204" pitchFamily="34" charset="0"/>
                      </a:endParaRP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22.245.520.106</a:t>
                      </a:r>
                      <a:endParaRPr lang="tr-TR" sz="1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42.117.364.364</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0048414"/>
                  </a:ext>
                </a:extLst>
              </a:tr>
              <a:tr h="226819">
                <a:tc>
                  <a:txBody>
                    <a:bodyPr/>
                    <a:lstStyle/>
                    <a:p>
                      <a:pPr algn="ctr" rtl="0" fontAlgn="ctr"/>
                      <a:r>
                        <a:rPr lang="tr-TR" sz="1400" b="0" i="0" u="none" strike="noStrike" dirty="0" smtClean="0">
                          <a:solidFill>
                            <a:srgbClr val="000000"/>
                          </a:solidFill>
                          <a:effectLst/>
                          <a:latin typeface="Calibri" panose="020F0502020204030204" pitchFamily="34" charset="0"/>
                        </a:rPr>
                        <a:t>2022</a:t>
                      </a: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2D492"/>
                    </a:solidFill>
                  </a:tcPr>
                </a:tc>
                <a:tc>
                  <a:txBody>
                    <a:bodyPr/>
                    <a:lstStyle/>
                    <a:p>
                      <a:pPr algn="ctr" rtl="0" fontAlgn="ctr"/>
                      <a:r>
                        <a:rPr lang="tr-TR" sz="1400" b="0" i="0" u="none" strike="noStrike" dirty="0" smtClean="0">
                          <a:solidFill>
                            <a:srgbClr val="000000"/>
                          </a:solidFill>
                          <a:effectLst/>
                          <a:latin typeface="Calibri" panose="020F0502020204030204" pitchFamily="34" charset="0"/>
                        </a:rPr>
                        <a:t>1.428</a:t>
                      </a:r>
                      <a:endParaRPr lang="tr-TR" sz="1400" b="0" i="0" u="none" strike="noStrike" dirty="0">
                        <a:solidFill>
                          <a:srgbClr val="000000"/>
                        </a:solidFill>
                        <a:effectLst/>
                        <a:latin typeface="Calibri" panose="020F0502020204030204" pitchFamily="34" charset="0"/>
                      </a:endParaRP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smtClean="0">
                          <a:solidFill>
                            <a:srgbClr val="000000"/>
                          </a:solidFill>
                          <a:effectLst/>
                          <a:latin typeface="Calibri" panose="020F0502020204030204" pitchFamily="34" charset="0"/>
                        </a:rPr>
                        <a:t>288</a:t>
                      </a:r>
                      <a:endParaRPr lang="tr-TR" sz="1400" b="0" i="0" u="none" strike="noStrike" dirty="0">
                        <a:solidFill>
                          <a:srgbClr val="000000"/>
                        </a:solidFill>
                        <a:effectLst/>
                        <a:latin typeface="Calibri" panose="020F0502020204030204" pitchFamily="34" charset="0"/>
                      </a:endParaRPr>
                    </a:p>
                  </a:txBody>
                  <a:tcPr marL="7739" marR="7739" marT="773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43.770.943.091</a:t>
                      </a:r>
                      <a:endParaRPr lang="tr-TR" sz="14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tr-TR" sz="1400" b="0" i="0" u="none" strike="noStrike" dirty="0">
                          <a:solidFill>
                            <a:srgbClr val="000000"/>
                          </a:solidFill>
                          <a:effectLst/>
                          <a:latin typeface="Calibri" panose="020F0502020204030204" pitchFamily="34" charset="0"/>
                        </a:rPr>
                        <a:t>50.448.392.559</a:t>
                      </a: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6124656"/>
                  </a:ext>
                </a:extLst>
              </a:tr>
              <a:tr h="504377">
                <a:tc>
                  <a:txBody>
                    <a:bodyPr/>
                    <a:lstStyle/>
                    <a:p>
                      <a:pPr algn="ctr" rtl="0" fontAlgn="ctr"/>
                      <a:r>
                        <a:rPr lang="tr-TR" sz="1600" b="1" i="0" u="none" strike="noStrike" dirty="0">
                          <a:solidFill>
                            <a:schemeClr val="bg1"/>
                          </a:solidFill>
                          <a:effectLst/>
                          <a:latin typeface="Calibri" panose="020F0502020204030204" pitchFamily="34" charset="0"/>
                        </a:rPr>
                        <a:t>TOPLAM</a:t>
                      </a:r>
                    </a:p>
                  </a:txBody>
                  <a:tcPr marL="7739" marR="7739" marT="7739"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6A6A6A"/>
                    </a:solidFill>
                  </a:tcPr>
                </a:tc>
                <a:tc>
                  <a:txBody>
                    <a:bodyPr/>
                    <a:lstStyle/>
                    <a:p>
                      <a:pPr marL="0" algn="ctr" defTabSz="457200" rtl="0" eaLnBrk="1" fontAlgn="ctr" latinLnBrk="0" hangingPunct="1"/>
                      <a:r>
                        <a:rPr lang="tr-TR" sz="1600" b="1" i="0" u="none" strike="noStrike" kern="1200" dirty="0" smtClean="0">
                          <a:solidFill>
                            <a:schemeClr val="bg1"/>
                          </a:solidFill>
                          <a:effectLst/>
                          <a:latin typeface="Calibri" panose="020F0502020204030204" pitchFamily="34" charset="0"/>
                          <a:ea typeface="+mn-ea"/>
                          <a:cs typeface="+mn-cs"/>
                        </a:rPr>
                        <a:t>25.608</a:t>
                      </a:r>
                      <a:endParaRPr lang="tr-TR"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6A6A6A"/>
                    </a:solidFill>
                  </a:tcPr>
                </a:tc>
                <a:tc>
                  <a:txBody>
                    <a:bodyPr/>
                    <a:lstStyle/>
                    <a:p>
                      <a:pPr marL="0" algn="ctr" defTabSz="457200" rtl="0" eaLnBrk="1" fontAlgn="ctr" latinLnBrk="0" hangingPunct="1"/>
                      <a:r>
                        <a:rPr lang="tr-TR" sz="1600" b="1" i="0" u="none" strike="noStrike" kern="1200" dirty="0" smtClean="0">
                          <a:solidFill>
                            <a:schemeClr val="bg1"/>
                          </a:solidFill>
                          <a:effectLst/>
                          <a:latin typeface="Calibri" panose="020F0502020204030204" pitchFamily="34" charset="0"/>
                          <a:ea typeface="+mn-ea"/>
                          <a:cs typeface="+mn-cs"/>
                        </a:rPr>
                        <a:t>6.997</a:t>
                      </a:r>
                      <a:endParaRPr lang="tr-TR"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6A6A6A"/>
                    </a:solidFill>
                  </a:tcPr>
                </a:tc>
                <a:tc>
                  <a:txBody>
                    <a:bodyPr/>
                    <a:lstStyle/>
                    <a:p>
                      <a:pPr marL="0" algn="ctr" defTabSz="457200" rtl="0" eaLnBrk="1" fontAlgn="ctr" latinLnBrk="0" hangingPunct="1"/>
                      <a:r>
                        <a:rPr lang="tr-TR" sz="1600" b="1" i="0" u="none" strike="noStrike" kern="1200" dirty="0" smtClean="0">
                          <a:solidFill>
                            <a:schemeClr val="bg1"/>
                          </a:solidFill>
                          <a:effectLst/>
                          <a:latin typeface="Calibri" panose="020F0502020204030204" pitchFamily="34" charset="0"/>
                          <a:ea typeface="+mn-ea"/>
                          <a:cs typeface="+mn-cs"/>
                        </a:rPr>
                        <a:t>192.642.960.100</a:t>
                      </a:r>
                      <a:endParaRPr lang="tr-TR"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6A6A6A"/>
                    </a:solidFill>
                  </a:tcPr>
                </a:tc>
                <a:tc>
                  <a:txBody>
                    <a:bodyPr/>
                    <a:lstStyle/>
                    <a:p>
                      <a:pPr algn="ctr" rtl="0" fontAlgn="ctr"/>
                      <a:r>
                        <a:rPr lang="tr-TR" sz="1600" b="1" i="0" u="none" strike="noStrike" dirty="0">
                          <a:solidFill>
                            <a:srgbClr val="FFFFFF"/>
                          </a:solidFill>
                          <a:effectLst/>
                          <a:latin typeface="Calibri" panose="020F0502020204030204" pitchFamily="34" charset="0"/>
                        </a:rPr>
                        <a:t>731.835.013.783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6A6A6A"/>
                    </a:solidFill>
                  </a:tcPr>
                </a:tc>
                <a:extLst>
                  <a:ext uri="{0D108BD9-81ED-4DB2-BD59-A6C34878D82A}">
                    <a16:rowId xmlns:a16="http://schemas.microsoft.com/office/drawing/2014/main" val="10016"/>
                  </a:ext>
                </a:extLst>
              </a:tr>
            </a:tbl>
          </a:graphicData>
        </a:graphic>
      </p:graphicFrame>
      <p:sp>
        <p:nvSpPr>
          <p:cNvPr id="4" name="Dikdörtgen 3"/>
          <p:cNvSpPr/>
          <p:nvPr/>
        </p:nvSpPr>
        <p:spPr>
          <a:xfrm>
            <a:off x="0" y="0"/>
            <a:ext cx="6858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YILLAR İTİBARİYLA YAPILAN GENEL BÜTÇE YATIRIMLARI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(MERKEZİ YÖNETİM KURULUŞLARI VE MAHALLİ İDARELER</a:t>
            </a:r>
            <a:r>
              <a:rPr kumimoji="0" lang="tr-TR" sz="200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t>
            </a:r>
            <a:endParaRPr kumimoji="0" lang="tr-TR"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Metin kutusu 5"/>
          <p:cNvSpPr txBox="1"/>
          <p:nvPr/>
        </p:nvSpPr>
        <p:spPr>
          <a:xfrm>
            <a:off x="-26900" y="9057260"/>
            <a:ext cx="6898345" cy="615553"/>
          </a:xfrm>
          <a:prstGeom prst="rect">
            <a:avLst/>
          </a:prstGeom>
          <a:noFill/>
        </p:spPr>
        <p:txBody>
          <a:bodyPr wrap="square" rtlCol="0">
            <a:spAutoFit/>
          </a:bodyPr>
          <a:lstStyle/>
          <a:p>
            <a:pPr marL="0" marR="0" lvl="0" indent="0" algn="l" defTabSz="914361"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Son </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itchFamily="34" charset="0"/>
              </a:rPr>
              <a:t>20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yılda </a:t>
            </a:r>
            <a:r>
              <a:rPr kumimoji="0" lang="tr-TR" sz="12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itchFamily="34" charset="0"/>
              </a:rPr>
              <a:t>6.997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proje bitirilerek, 2003 yılından bu yana toplam </a:t>
            </a:r>
            <a:r>
              <a:rPr kumimoji="0" lang="tr-TR"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itchFamily="34" charset="0"/>
              </a:rPr>
              <a:t>  </a:t>
            </a:r>
            <a:r>
              <a:rPr kumimoji="0" lang="tr-TR" sz="1200" b="1" i="0" u="none" strike="noStrike" kern="1200" cap="none" spc="0" normalizeH="0" baseline="0" noProof="0" dirty="0" smtClean="0">
                <a:ln>
                  <a:noFill/>
                </a:ln>
                <a:solidFill>
                  <a:srgbClr val="FF0000"/>
                </a:solidFill>
                <a:effectLst/>
                <a:uLnTx/>
                <a:uFillTx/>
                <a:latin typeface="Calibri" panose="020F0502020204030204" pitchFamily="34" charset="0"/>
                <a:ea typeface="+mn-ea"/>
                <a:cs typeface="Arial" pitchFamily="34" charset="0"/>
              </a:rPr>
              <a:t>192.642.960.100  </a:t>
            </a:r>
            <a:r>
              <a:rPr kumimoji="0" lang="tr-TR" sz="12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itchFamily="34" charset="0"/>
              </a:rPr>
              <a:t>TL </a:t>
            </a:r>
            <a:r>
              <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harcama yapılmıştır</a:t>
            </a:r>
            <a:r>
              <a:rPr kumimoji="0" lang="tr-TR"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itchFamily="34" charset="0"/>
              </a:rPr>
              <a:t>.  </a:t>
            </a:r>
            <a:endParaRPr kumimoji="0" lang="tr-T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a:p>
            <a:pPr marL="0" marR="0" lvl="0" indent="0" algn="l" defTabSz="914361" rtl="0" eaLnBrk="1" fontAlgn="auto"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itchFamily="34" charset="0"/>
              </a:rPr>
              <a:t>* </a:t>
            </a:r>
            <a:r>
              <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rPr>
              <a:t>https://</a:t>
            </a:r>
            <a:r>
              <a:rPr kumimoji="0" lang="tr-TR" sz="11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itchFamily="34" charset="0"/>
              </a:rPr>
              <a:t>herkesicin.tcmb.gov.tr/wps/wcm/connect/ekonomi/hie/icerik/enflasyon+hesaplayici adresinde yer alan katsayılara göre güncellenmiştir.</a:t>
            </a:r>
            <a:endParaRPr kumimoji="0" lang="tr-T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itchFamily="34" charset="0"/>
            </a:endParaRPr>
          </a:p>
        </p:txBody>
      </p:sp>
      <p:sp>
        <p:nvSpPr>
          <p:cNvPr id="8" name="Parallelogram 15">
            <a:extLst>
              <a:ext uri="{FF2B5EF4-FFF2-40B4-BE49-F238E27FC236}">
                <a16:creationId xmlns:a16="http://schemas.microsoft.com/office/drawing/2014/main" id="{CA8A8A80-E6C9-4063-A021-CEB2C3FE3A06}"/>
              </a:ext>
            </a:extLst>
          </p:cNvPr>
          <p:cNvSpPr/>
          <p:nvPr/>
        </p:nvSpPr>
        <p:spPr>
          <a:xfrm>
            <a:off x="3094474" y="806478"/>
            <a:ext cx="3709738" cy="720000"/>
          </a:xfrm>
          <a:prstGeom prst="parallelogram">
            <a:avLst/>
          </a:prstGeom>
          <a:solidFill>
            <a:schemeClr val="bg1">
              <a:alpha val="9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1" u="none" strike="noStrike" kern="1200" cap="none" spc="0" normalizeH="0" baseline="0" noProof="0" dirty="0" smtClean="0">
                <a:ln>
                  <a:noFill/>
                </a:ln>
                <a:solidFill>
                  <a:srgbClr val="C00000"/>
                </a:solidFill>
                <a:effectLst/>
                <a:uLnTx/>
                <a:uFillTx/>
                <a:latin typeface="Calibri" panose="020F0502020204030204"/>
                <a:ea typeface="+mn-ea"/>
                <a:cs typeface="+mn-cs"/>
              </a:rPr>
              <a:t>Son 20 Yılda</a:t>
            </a:r>
            <a:endParaRPr kumimoji="0" lang="en-ID" sz="32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9" name="Parallelogram 15">
            <a:extLst>
              <a:ext uri="{FF2B5EF4-FFF2-40B4-BE49-F238E27FC236}">
                <a16:creationId xmlns:a16="http://schemas.microsoft.com/office/drawing/2014/main" id="{CA8A8A80-E6C9-4063-A021-CEB2C3FE3A06}"/>
              </a:ext>
            </a:extLst>
          </p:cNvPr>
          <p:cNvSpPr/>
          <p:nvPr/>
        </p:nvSpPr>
        <p:spPr>
          <a:xfrm>
            <a:off x="2858816" y="1568652"/>
            <a:ext cx="3770584" cy="720000"/>
          </a:xfrm>
          <a:prstGeom prst="parallelogram">
            <a:avLst/>
          </a:prstGeom>
          <a:solidFill>
            <a:srgbClr val="C00000">
              <a:alpha val="95000"/>
            </a:srgb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1" u="none" strike="noStrike" kern="1200" cap="none" spc="0" normalizeH="0" baseline="0" noProof="0" dirty="0" smtClean="0">
                <a:ln>
                  <a:noFill/>
                </a:ln>
                <a:solidFill>
                  <a:prstClr val="white"/>
                </a:solidFill>
                <a:effectLst/>
                <a:uLnTx/>
                <a:uFillTx/>
                <a:latin typeface="Calibri" panose="020F0502020204030204"/>
                <a:ea typeface="+mn-ea"/>
                <a:cs typeface="+mn-cs"/>
              </a:rPr>
              <a:t>192.6 Milyar TL</a:t>
            </a:r>
            <a:endParaRPr kumimoji="0" lang="en-ID" sz="32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Parallelogram 15">
            <a:extLst>
              <a:ext uri="{FF2B5EF4-FFF2-40B4-BE49-F238E27FC236}">
                <a16:creationId xmlns:a16="http://schemas.microsoft.com/office/drawing/2014/main" id="{CA8A8A80-E6C9-4063-A021-CEB2C3FE3A06}"/>
              </a:ext>
            </a:extLst>
          </p:cNvPr>
          <p:cNvSpPr/>
          <p:nvPr/>
        </p:nvSpPr>
        <p:spPr>
          <a:xfrm>
            <a:off x="2630893" y="2335415"/>
            <a:ext cx="3844571" cy="612204"/>
          </a:xfrm>
          <a:prstGeom prst="parallelogram">
            <a:avLst/>
          </a:prstGeom>
          <a:solidFill>
            <a:schemeClr val="bg1">
              <a:alpha val="95000"/>
            </a:schemeClr>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smtClean="0">
                <a:ln>
                  <a:noFill/>
                </a:ln>
                <a:solidFill>
                  <a:srgbClr val="C00000"/>
                </a:solidFill>
                <a:effectLst/>
                <a:uLnTx/>
                <a:uFillTx/>
                <a:latin typeface="Calibri" panose="020F0502020204030204"/>
                <a:ea typeface="+mn-ea"/>
                <a:cs typeface="+mn-cs"/>
              </a:rPr>
              <a:t>Yatırım yapılmıştır.</a:t>
            </a:r>
            <a:endParaRPr kumimoji="0" lang="en-ID" sz="2800" b="1"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1" name="Parallelogram 15">
            <a:extLst>
              <a:ext uri="{FF2B5EF4-FFF2-40B4-BE49-F238E27FC236}">
                <a16:creationId xmlns:a16="http://schemas.microsoft.com/office/drawing/2014/main" id="{CA8A8A80-E6C9-4063-A021-CEB2C3FE3A06}"/>
              </a:ext>
            </a:extLst>
          </p:cNvPr>
          <p:cNvSpPr/>
          <p:nvPr/>
        </p:nvSpPr>
        <p:spPr>
          <a:xfrm>
            <a:off x="91783" y="764304"/>
            <a:ext cx="3002691" cy="2183315"/>
          </a:xfrm>
          <a:prstGeom prst="parallelogram">
            <a:avLst/>
          </a:prstGeom>
          <a:solidFill>
            <a:srgbClr val="F2D492">
              <a:alpha val="95000"/>
            </a:srgb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1" u="none" strike="noStrike" kern="1200" cap="none" spc="0" normalizeH="0" baseline="0" noProof="0" dirty="0" smtClean="0">
                <a:ln>
                  <a:noFill/>
                </a:ln>
                <a:solidFill>
                  <a:prstClr val="black"/>
                </a:solidFill>
                <a:effectLst/>
                <a:uLnTx/>
                <a:uFillTx/>
                <a:latin typeface="Calibri" panose="020F0502020204030204"/>
                <a:ea typeface="+mn-ea"/>
                <a:cs typeface="+mn-cs"/>
              </a:rPr>
              <a:t>İSTANBUL’A</a:t>
            </a:r>
            <a:endParaRPr kumimoji="0" lang="en-ID" sz="2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ayt Numarası Yer Tutucusu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08573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İLÇELERE GÖRE NÜFUS</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2 Tablo"/>
          <p:cNvGraphicFramePr>
            <a:graphicFrameLocks noGrp="1"/>
          </p:cNvGraphicFramePr>
          <p:nvPr>
            <p:extLst>
              <p:ext uri="{D42A27DB-BD31-4B8C-83A1-F6EECF244321}">
                <p14:modId xmlns:p14="http://schemas.microsoft.com/office/powerpoint/2010/main" val="1498115187"/>
              </p:ext>
            </p:extLst>
          </p:nvPr>
        </p:nvGraphicFramePr>
        <p:xfrm>
          <a:off x="122032" y="856813"/>
          <a:ext cx="6565899" cy="8512485"/>
        </p:xfrm>
        <a:graphic>
          <a:graphicData uri="http://schemas.openxmlformats.org/drawingml/2006/table">
            <a:tbl>
              <a:tblPr>
                <a:effectLst>
                  <a:outerShdw blurRad="50800" dist="38100" dir="5400000" algn="t" rotWithShape="0">
                    <a:prstClr val="black">
                      <a:alpha val="40000"/>
                    </a:prstClr>
                  </a:outerShdw>
                </a:effectLst>
              </a:tblPr>
              <a:tblGrid>
                <a:gridCol w="1011475">
                  <a:extLst>
                    <a:ext uri="{9D8B030D-6E8A-4147-A177-3AD203B41FA5}">
                      <a16:colId xmlns:a16="http://schemas.microsoft.com/office/drawing/2014/main" val="20000"/>
                    </a:ext>
                  </a:extLst>
                </a:gridCol>
                <a:gridCol w="711908">
                  <a:extLst>
                    <a:ext uri="{9D8B030D-6E8A-4147-A177-3AD203B41FA5}">
                      <a16:colId xmlns:a16="http://schemas.microsoft.com/office/drawing/2014/main" val="20001"/>
                    </a:ext>
                  </a:extLst>
                </a:gridCol>
                <a:gridCol w="719183">
                  <a:extLst>
                    <a:ext uri="{9D8B030D-6E8A-4147-A177-3AD203B41FA5}">
                      <a16:colId xmlns:a16="http://schemas.microsoft.com/office/drawing/2014/main" val="20002"/>
                    </a:ext>
                  </a:extLst>
                </a:gridCol>
                <a:gridCol w="821926">
                  <a:extLst>
                    <a:ext uri="{9D8B030D-6E8A-4147-A177-3AD203B41FA5}">
                      <a16:colId xmlns:a16="http://schemas.microsoft.com/office/drawing/2014/main" val="20003"/>
                    </a:ext>
                  </a:extLst>
                </a:gridCol>
                <a:gridCol w="770553">
                  <a:extLst>
                    <a:ext uri="{9D8B030D-6E8A-4147-A177-3AD203B41FA5}">
                      <a16:colId xmlns:a16="http://schemas.microsoft.com/office/drawing/2014/main" val="20005"/>
                    </a:ext>
                  </a:extLst>
                </a:gridCol>
                <a:gridCol w="843618">
                  <a:extLst>
                    <a:ext uri="{9D8B030D-6E8A-4147-A177-3AD203B41FA5}">
                      <a16:colId xmlns:a16="http://schemas.microsoft.com/office/drawing/2014/main" val="20007"/>
                    </a:ext>
                  </a:extLst>
                </a:gridCol>
                <a:gridCol w="945434">
                  <a:extLst>
                    <a:ext uri="{9D8B030D-6E8A-4147-A177-3AD203B41FA5}">
                      <a16:colId xmlns:a16="http://schemas.microsoft.com/office/drawing/2014/main" val="645329726"/>
                    </a:ext>
                  </a:extLst>
                </a:gridCol>
                <a:gridCol w="741802">
                  <a:extLst>
                    <a:ext uri="{9D8B030D-6E8A-4147-A177-3AD203B41FA5}">
                      <a16:colId xmlns:a16="http://schemas.microsoft.com/office/drawing/2014/main" val="218079404"/>
                    </a:ext>
                  </a:extLst>
                </a:gridCol>
              </a:tblGrid>
              <a:tr h="368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a:ln>
                            <a:noFill/>
                          </a:ln>
                          <a:solidFill>
                            <a:schemeClr val="bg1"/>
                          </a:solidFill>
                          <a:effectLst/>
                          <a:latin typeface="+mj-lt"/>
                          <a:cs typeface="Arial" pitchFamily="34" charset="0"/>
                        </a:rPr>
                        <a:t>İLÇE ADI</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a:ln>
                            <a:noFill/>
                          </a:ln>
                          <a:solidFill>
                            <a:schemeClr val="bg1"/>
                          </a:solidFill>
                          <a:effectLst/>
                          <a:latin typeface="+mj-lt"/>
                          <a:cs typeface="Arial" pitchFamily="34" charset="0"/>
                        </a:rPr>
                        <a:t>2000 GNS Nüfusu</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2008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2010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2015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2020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2021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900" b="1" i="0" u="none" strike="noStrike" cap="none" normalizeH="0" baseline="0" dirty="0">
                          <a:ln>
                            <a:noFill/>
                          </a:ln>
                          <a:solidFill>
                            <a:schemeClr val="bg1"/>
                          </a:solidFill>
                          <a:effectLst/>
                          <a:latin typeface="+mj-lt"/>
                          <a:cs typeface="Arial" pitchFamily="34" charset="0"/>
                        </a:rPr>
                        <a:t>2022 ADNKS</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Adalar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17.760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14.072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14.221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15.623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16.033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16.372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16.690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Avcılar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233.749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333.944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364.682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425.228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436 897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457.981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452.132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Bağcılar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556.519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720.819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738.809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757.162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737 206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744.351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740.069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Bahçelievler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478.623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571.683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590.063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602.040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592 371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605.300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594.350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Bakırköy</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208.398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214.810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219.145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223.248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226 229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228.759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226.685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Bayrampaşa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246.006</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268.276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269.481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272.374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269 950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a:ln>
                            <a:noFill/>
                          </a:ln>
                          <a:solidFill>
                            <a:schemeClr val="tx1"/>
                          </a:solidFill>
                          <a:effectLst/>
                          <a:latin typeface="+mj-lt"/>
                          <a:ea typeface="+mn-ea"/>
                          <a:cs typeface="Arial" pitchFamily="34" charset="0"/>
                        </a:rPr>
                        <a:t>274.884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275.314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Beşiktaş</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190.813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185.373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184.390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190.033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176 513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178.938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175.190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Beykoz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210.832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243.454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246.136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249.727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246 110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248.595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247.875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Beyoğlu</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231.900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245.064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248.084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242.250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226 396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233.322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225.920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B.çekmece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384.089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163.140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182.017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231.064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257 362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269.160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277.181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Çatalca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81.589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62.339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62.001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67.329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74 975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76.131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77.468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Eminönü(**)</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55.635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endParaRPr lang="tr-TR" sz="1000" b="0" i="0" u="none" strike="noStrike">
                        <a:effectLst/>
                        <a:latin typeface="Calibri Light" panose="020F0302020204030204"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endParaRPr lang="tr-TR" sz="1000" b="0" i="0" u="none" strike="noStrike">
                        <a:effectLst/>
                        <a:latin typeface="Calibri Light" panose="020F0302020204030204" pitchFamily="34" charset="0"/>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Esenler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380.709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464.557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461.072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459.983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446 276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447.116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445.421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Eyüpsultan</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255.912</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323.038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338.329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375.409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405 845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417.360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422.913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Fatih</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403.508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443.955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431.147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419.345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396 594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382.990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368.227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Gaziosmanpaşa</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752.389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460.675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474.259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501.546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487 778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493.096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495.998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Güngören</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272.950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314.271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309.624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302.066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280 299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283.083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282.692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Kadıköy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663.299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533.452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532.835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465.954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481 983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485.233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483.064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Kağıthane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345.239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415.130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416.515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437.942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442 415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454.550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455.943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Kartal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407.865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426.748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432.199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457.552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474 514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480.738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483.418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Küçükçekmece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594.524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669.081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695.988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761.064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789 633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805.930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808.957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Maltepe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355.384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417.605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438.257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487.337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515 021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525.566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528.544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Pendik</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389.657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541.619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585.196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681.736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726 481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741.895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750.435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Sarıyer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242.543</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277.372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280.802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344.159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335 298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349.968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350.454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Silivri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108.155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124.601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138.797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165.084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200 215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209.014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217.163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Sultanbeyli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175.700</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282.026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291.063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321.730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343 318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349.485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358.201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Şile</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32.447</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28.571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28.119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33.477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37 904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41.627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43.464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Şişli</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270.674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312.666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317.337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274.017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266 793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284.294</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276.528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Tuzla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123.225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170.453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185.819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234.372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273 608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284.443</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288.878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Ümraniye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605.855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553.935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603.431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688.347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713 803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726.758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732.379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Üsküdar</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495.118</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524.889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526.947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540.617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520 771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525.395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524.452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Zeytinburnu</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247.669</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288.058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292.430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289.685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283 657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293.839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292.616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Arnavutköy  </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163.510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188.011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236.222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296 709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312.023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326.452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3"/>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Ataşehir</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351.046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375.208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419.368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422 594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427.217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423.127</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4"/>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Başakşehir</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207.542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248.467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353.311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469 924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503.243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514.900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5"/>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Beylikdüzü(</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185.633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204.873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279.999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365 572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398.122</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412.835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6"/>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Çekmeköy</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147.352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168.438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231.818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273 658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288.585</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296.066</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Esenyurt</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373.017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446.777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742.810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957 398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977.489</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983.571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8"/>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Sancaktepe</a:t>
                      </a: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229.093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256.442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a:effectLst/>
                          <a:latin typeface="Calibri Light" panose="020F0302020204030204" pitchFamily="34" charset="0"/>
                        </a:rPr>
                        <a:t>354.882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456 861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474.668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489.848</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9"/>
                  </a:ext>
                </a:extLst>
              </a:tr>
              <a:tr h="19390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err="1">
                          <a:ln>
                            <a:noFill/>
                          </a:ln>
                          <a:solidFill>
                            <a:schemeClr val="tx1"/>
                          </a:solidFill>
                          <a:effectLst/>
                          <a:latin typeface="+mj-lt"/>
                          <a:cs typeface="Arial" pitchFamily="34" charset="0"/>
                        </a:rPr>
                        <a:t>Sultangazi</a:t>
                      </a:r>
                      <a:endParaRPr kumimoji="0" lang="tr-TR" sz="1000" b="0" i="0" u="none" strike="noStrike" cap="none" normalizeH="0" baseline="0" dirty="0">
                        <a:ln>
                          <a:noFill/>
                        </a:ln>
                        <a:solidFill>
                          <a:schemeClr val="tx1"/>
                        </a:solidFill>
                        <a:effectLst/>
                        <a:latin typeface="+mj-lt"/>
                        <a:cs typeface="Arial" pitchFamily="34" charset="0"/>
                      </a:endParaRP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cap="none" normalizeH="0" baseline="0" dirty="0">
                          <a:ln>
                            <a:noFill/>
                          </a:ln>
                          <a:solidFill>
                            <a:schemeClr val="tx1"/>
                          </a:solidFill>
                          <a:effectLst/>
                          <a:latin typeface="+mj-lt"/>
                          <a:cs typeface="Arial" pitchFamily="34" charset="0"/>
                        </a:rPr>
                        <a:t>-</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444.295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468.274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effectLst/>
                          <a:latin typeface="Calibri Light" panose="020F0302020204030204" pitchFamily="34" charset="0"/>
                        </a:rPr>
                        <a:t>521.524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0" i="0" u="none" strike="noStrike" kern="1200" cap="none" normalizeH="0" baseline="0" dirty="0">
                          <a:ln>
                            <a:noFill/>
                          </a:ln>
                          <a:solidFill>
                            <a:schemeClr val="tx1"/>
                          </a:solidFill>
                          <a:effectLst/>
                          <a:latin typeface="+mj-lt"/>
                          <a:ea typeface="+mn-ea"/>
                          <a:cs typeface="Arial" pitchFamily="34" charset="0"/>
                        </a:rPr>
                        <a:t> 537 488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tr-TR" sz="1000" b="0" i="0" u="none" strike="noStrike" kern="1200" cap="none" normalizeH="0" baseline="0" dirty="0">
                          <a:ln>
                            <a:noFill/>
                          </a:ln>
                          <a:solidFill>
                            <a:schemeClr val="tx1"/>
                          </a:solidFill>
                          <a:effectLst/>
                          <a:latin typeface="+mj-lt"/>
                          <a:ea typeface="+mn-ea"/>
                          <a:cs typeface="Arial" pitchFamily="34" charset="0"/>
                        </a:rPr>
                        <a:t>543.380</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b" latinLnBrk="0" hangingPunct="1"/>
                      <a:r>
                        <a:rPr kumimoji="0" lang="tr-TR" sz="1000" b="0" i="0" u="none" strike="noStrike" kern="1200" cap="none" normalizeH="0" baseline="0" dirty="0">
                          <a:ln>
                            <a:noFill/>
                          </a:ln>
                          <a:solidFill>
                            <a:schemeClr val="tx1"/>
                          </a:solidFill>
                          <a:effectLst/>
                          <a:latin typeface="+mj-lt"/>
                          <a:ea typeface="+mn-ea"/>
                          <a:cs typeface="Arial" pitchFamily="34" charset="0"/>
                        </a:rPr>
                        <a:t> 542.531</a:t>
                      </a:r>
                    </a:p>
                  </a:txBody>
                  <a:tcPr marL="9525" marR="9525" marT="9525" marB="0" anchor="b">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40"/>
                  </a:ext>
                </a:extLst>
              </a:tr>
              <a:tr h="38800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rgbClr val="283845"/>
                          </a:solidFill>
                          <a:effectLst/>
                          <a:latin typeface="+mj-lt"/>
                          <a:cs typeface="Arial" pitchFamily="34" charset="0"/>
                        </a:rPr>
                        <a:t>İSTANBUL</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a:ln>
                            <a:noFill/>
                          </a:ln>
                          <a:solidFill>
                            <a:srgbClr val="283845"/>
                          </a:solidFill>
                          <a:effectLst/>
                          <a:latin typeface="+mj-lt"/>
                          <a:cs typeface="Arial" pitchFamily="34" charset="0"/>
                        </a:rPr>
                        <a:t>10.018.735</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000" b="1" i="0" u="none" strike="noStrike" cap="none" normalizeH="0" baseline="0" dirty="0">
                          <a:ln>
                            <a:noFill/>
                          </a:ln>
                          <a:solidFill>
                            <a:srgbClr val="283845"/>
                          </a:solidFill>
                          <a:effectLst/>
                          <a:latin typeface="+mj-lt"/>
                          <a:cs typeface="Arial" pitchFamily="34" charset="0"/>
                        </a:rPr>
                        <a:t>12.697.164</a:t>
                      </a:r>
                    </a:p>
                  </a:txBody>
                  <a:tcPr marL="11175" marR="11175" marT="0" marB="0"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a:ln>
                            <a:noFill/>
                          </a:ln>
                          <a:solidFill>
                            <a:srgbClr val="283845"/>
                          </a:solidFill>
                          <a:effectLst/>
                          <a:latin typeface="+mj-lt"/>
                          <a:ea typeface="+mn-ea"/>
                          <a:cs typeface="Arial" pitchFamily="34" charset="0"/>
                        </a:rPr>
                        <a:t>13.255.685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000" b="1" i="0" u="none" strike="noStrike" kern="1200" cap="none" normalizeH="0" baseline="0" dirty="0">
                          <a:ln>
                            <a:noFill/>
                          </a:ln>
                          <a:solidFill>
                            <a:srgbClr val="283845"/>
                          </a:solidFill>
                          <a:effectLst/>
                          <a:latin typeface="+mj-lt"/>
                          <a:ea typeface="+mn-ea"/>
                          <a:cs typeface="Arial" pitchFamily="34" charset="0"/>
                        </a:rPr>
                        <a:t>14.657..434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b"/>
                      <a:r>
                        <a:rPr kumimoji="0" lang="tr-TR" sz="1000" b="1" i="0" u="none" strike="noStrike" kern="1200" cap="none" normalizeH="0" baseline="0" dirty="0">
                          <a:ln>
                            <a:noFill/>
                          </a:ln>
                          <a:solidFill>
                            <a:srgbClr val="283845"/>
                          </a:solidFill>
                          <a:effectLst/>
                          <a:latin typeface="+mj-lt"/>
                          <a:ea typeface="+mn-ea"/>
                          <a:cs typeface="Arial" pitchFamily="34" charset="0"/>
                        </a:rPr>
                        <a:t>15.462.452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b"/>
                      <a:r>
                        <a:rPr kumimoji="0" lang="tr-TR" sz="1000" b="1" i="0" u="none" strike="noStrike" kern="1200" cap="none" normalizeH="0" baseline="0" dirty="0">
                          <a:ln>
                            <a:noFill/>
                          </a:ln>
                          <a:solidFill>
                            <a:srgbClr val="283845"/>
                          </a:solidFill>
                          <a:effectLst/>
                          <a:latin typeface="+mj-lt"/>
                          <a:ea typeface="+mn-ea"/>
                          <a:cs typeface="Arial" pitchFamily="34" charset="0"/>
                        </a:rPr>
                        <a:t>15.840.900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b" latinLnBrk="0" hangingPunct="1"/>
                      <a:r>
                        <a:rPr kumimoji="0" lang="tr-TR" sz="1000" b="1" i="0" u="none" strike="noStrike" kern="1200" cap="none" normalizeH="0" baseline="0" dirty="0">
                          <a:ln>
                            <a:noFill/>
                          </a:ln>
                          <a:solidFill>
                            <a:srgbClr val="283845"/>
                          </a:solidFill>
                          <a:effectLst/>
                          <a:latin typeface="+mj-lt"/>
                          <a:ea typeface="+mn-ea"/>
                          <a:cs typeface="Arial" pitchFamily="34" charset="0"/>
                        </a:rPr>
                        <a:t>15.907.951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41"/>
                  </a:ext>
                </a:extLst>
              </a:tr>
            </a:tbl>
          </a:graphicData>
        </a:graphic>
      </p:graphicFrame>
    </p:spTree>
    <p:extLst>
      <p:ext uri="{BB962C8B-B14F-4D97-AF65-F5344CB8AC3E}">
        <p14:creationId xmlns:p14="http://schemas.microsoft.com/office/powerpoint/2010/main" val="365648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İLÇELERE GÖRE NÜFUS YOĞUNLUĞU</a:t>
            </a:r>
          </a:p>
        </p:txBody>
      </p:sp>
      <p:sp>
        <p:nvSpPr>
          <p:cNvPr id="6" name="Slayt Numarası Yer Tutucusu 5"/>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lang="tr-TR" dirty="0" smtClean="0">
                <a:solidFill>
                  <a:prstClr val="white"/>
                </a:solidFill>
                <a:latin typeface="Calibri" panose="020F0502020204030204"/>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2 Tablo"/>
          <p:cNvGraphicFramePr>
            <a:graphicFrameLocks noGrp="1"/>
          </p:cNvGraphicFramePr>
          <p:nvPr>
            <p:extLst>
              <p:ext uri="{D42A27DB-BD31-4B8C-83A1-F6EECF244321}">
                <p14:modId xmlns:p14="http://schemas.microsoft.com/office/powerpoint/2010/main" val="4124470006"/>
              </p:ext>
            </p:extLst>
          </p:nvPr>
        </p:nvGraphicFramePr>
        <p:xfrm>
          <a:off x="100495" y="834323"/>
          <a:ext cx="6642101" cy="8561484"/>
        </p:xfrm>
        <a:graphic>
          <a:graphicData uri="http://schemas.openxmlformats.org/drawingml/2006/table">
            <a:tbl>
              <a:tblPr>
                <a:effectLst>
                  <a:outerShdw blurRad="50800" dist="38100" dir="5400000" algn="t" rotWithShape="0">
                    <a:prstClr val="black">
                      <a:alpha val="40000"/>
                    </a:prstClr>
                  </a:outerShdw>
                </a:effectLst>
              </a:tblPr>
              <a:tblGrid>
                <a:gridCol w="1653747">
                  <a:extLst>
                    <a:ext uri="{9D8B030D-6E8A-4147-A177-3AD203B41FA5}">
                      <a16:colId xmlns:a16="http://schemas.microsoft.com/office/drawing/2014/main" val="20000"/>
                    </a:ext>
                  </a:extLst>
                </a:gridCol>
                <a:gridCol w="1000673">
                  <a:extLst>
                    <a:ext uri="{9D8B030D-6E8A-4147-A177-3AD203B41FA5}">
                      <a16:colId xmlns:a16="http://schemas.microsoft.com/office/drawing/2014/main" val="20005"/>
                    </a:ext>
                  </a:extLst>
                </a:gridCol>
                <a:gridCol w="1466393">
                  <a:extLst>
                    <a:ext uri="{9D8B030D-6E8A-4147-A177-3AD203B41FA5}">
                      <a16:colId xmlns:a16="http://schemas.microsoft.com/office/drawing/2014/main" val="20006"/>
                    </a:ext>
                  </a:extLst>
                </a:gridCol>
                <a:gridCol w="1093745">
                  <a:extLst>
                    <a:ext uri="{9D8B030D-6E8A-4147-A177-3AD203B41FA5}">
                      <a16:colId xmlns:a16="http://schemas.microsoft.com/office/drawing/2014/main" val="20007"/>
                    </a:ext>
                  </a:extLst>
                </a:gridCol>
                <a:gridCol w="1427543">
                  <a:extLst>
                    <a:ext uri="{9D8B030D-6E8A-4147-A177-3AD203B41FA5}">
                      <a16:colId xmlns:a16="http://schemas.microsoft.com/office/drawing/2014/main" val="2146321172"/>
                    </a:ext>
                  </a:extLst>
                </a:gridCol>
              </a:tblGrid>
              <a:tr h="39312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200" b="1" i="0" u="none" strike="noStrike" cap="none" normalizeH="0" baseline="0" dirty="0">
                          <a:ln>
                            <a:noFill/>
                          </a:ln>
                          <a:solidFill>
                            <a:schemeClr val="bg1"/>
                          </a:solidFill>
                          <a:effectLst/>
                          <a:latin typeface="+mn-lt"/>
                          <a:cs typeface="Arial" pitchFamily="34" charset="0"/>
                        </a:rPr>
                        <a:t>İLÇE ADI</a:t>
                      </a:r>
                    </a:p>
                  </a:txBody>
                  <a:tcPr marL="11175" marR="11175" marT="0" marB="0" anchor="ct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a:solidFill>
                            <a:schemeClr val="bg1"/>
                          </a:solidFill>
                          <a:effectLst/>
                          <a:latin typeface="+mn-lt"/>
                        </a:rPr>
                        <a:t>Nüfus- 2022</a:t>
                      </a:r>
                      <a:r>
                        <a:rPr lang="tr-TR" sz="1200" b="1" i="0" u="none" strike="noStrike" baseline="0" dirty="0">
                          <a:solidFill>
                            <a:schemeClr val="bg1"/>
                          </a:solidFill>
                          <a:effectLst/>
                          <a:latin typeface="+mn-lt"/>
                        </a:rPr>
                        <a:t> </a:t>
                      </a:r>
                      <a:r>
                        <a:rPr lang="tr-TR" sz="1200" b="1" i="0" u="none" strike="noStrike" dirty="0">
                          <a:solidFill>
                            <a:schemeClr val="bg1"/>
                          </a:solidFill>
                          <a:effectLst/>
                          <a:latin typeface="+mn-lt"/>
                        </a:rPr>
                        <a:t>(TÜİK)</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a:solidFill>
                            <a:schemeClr val="bg1"/>
                          </a:solidFill>
                          <a:effectLst/>
                          <a:latin typeface="+mn-lt"/>
                        </a:rPr>
                        <a:t>Yüzölçümü (km2)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dirty="0">
                          <a:solidFill>
                            <a:schemeClr val="bg1"/>
                          </a:solidFill>
                          <a:effectLst/>
                          <a:latin typeface="+mn-lt"/>
                        </a:rPr>
                        <a:t>Nüfus Yoğunluğu</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a:txBody>
                    <a:bodyPr/>
                    <a:lstStyle/>
                    <a:p>
                      <a:pPr algn="ctr" fontAlgn="ctr"/>
                      <a:r>
                        <a:rPr lang="tr-TR" sz="1200" b="1" i="0" u="none" strike="noStrike">
                          <a:solidFill>
                            <a:schemeClr val="bg1"/>
                          </a:solidFill>
                          <a:effectLst/>
                          <a:latin typeface="+mn-lt"/>
                        </a:rPr>
                        <a:t>ORAN</a:t>
                      </a:r>
                      <a:r>
                        <a:rPr lang="tr-TR" sz="1200" b="1" i="0" u="none" strike="noStrike" baseline="0">
                          <a:solidFill>
                            <a:schemeClr val="bg1"/>
                          </a:solidFill>
                          <a:effectLst/>
                          <a:latin typeface="+mn-lt"/>
                        </a:rPr>
                        <a:t> </a:t>
                      </a:r>
                      <a:endParaRPr lang="tr-TR" sz="1200" b="1" i="0" u="none" strike="noStrike" dirty="0">
                        <a:solidFill>
                          <a:schemeClr val="bg1"/>
                        </a:solidFill>
                        <a:effectLst/>
                        <a:latin typeface="+mn-lt"/>
                      </a:endParaRP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extLst>
                  <a:ext uri="{0D108BD9-81ED-4DB2-BD59-A6C34878D82A}">
                    <a16:rowId xmlns:a16="http://schemas.microsoft.com/office/drawing/2014/main" val="10000"/>
                  </a:ext>
                </a:extLst>
              </a:tr>
              <a:tr h="204209">
                <a:tc>
                  <a:txBody>
                    <a:bodyPr/>
                    <a:lstStyle/>
                    <a:p>
                      <a:pPr algn="l" fontAlgn="ctr"/>
                      <a:r>
                        <a:rPr lang="tr-TR" sz="1200" b="1" i="0" u="none" strike="noStrike" dirty="0">
                          <a:solidFill>
                            <a:srgbClr val="000000"/>
                          </a:solidFill>
                          <a:effectLst/>
                          <a:latin typeface="+mn-lt"/>
                        </a:rPr>
                        <a:t>İSTANBUL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15.907.951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algn="ctr" fontAlgn="ctr"/>
                      <a:r>
                        <a:rPr lang="tr-TR" sz="1100" b="1" i="0" u="none" strike="noStrike" dirty="0">
                          <a:solidFill>
                            <a:srgbClr val="000000"/>
                          </a:solidFill>
                          <a:effectLst/>
                          <a:latin typeface="Arial" panose="020B0604020202020204" pitchFamily="34" charset="0"/>
                          <a:cs typeface="Arial" panose="020B0604020202020204" pitchFamily="34" charset="0"/>
                        </a:rPr>
                        <a:t>5.461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ctr" latinLnBrk="0" hangingPunct="1"/>
                      <a:r>
                        <a:rPr lang="tr-TR" sz="1100" b="0" i="0" u="none" strike="noStrike" kern="1200" dirty="0">
                          <a:solidFill>
                            <a:srgbClr val="000000"/>
                          </a:solidFill>
                          <a:effectLst/>
                          <a:latin typeface="Arial" panose="020B0604020202020204" pitchFamily="34" charset="0"/>
                          <a:ea typeface="+mn-ea"/>
                          <a:cs typeface="Arial" panose="020B0604020202020204" pitchFamily="34" charset="0"/>
                        </a:rPr>
                        <a:t>3.049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algn="ctr" defTabSz="685800" rtl="0" eaLnBrk="1" fontAlgn="ctr" latinLnBrk="0" hangingPunct="1"/>
                      <a:r>
                        <a:rPr lang="tr-TR" sz="1100" b="0" i="0" u="none" strike="noStrike" kern="1200" dirty="0">
                          <a:solidFill>
                            <a:srgbClr val="000000"/>
                          </a:solidFill>
                          <a:effectLst/>
                          <a:latin typeface="Arial" panose="020B0604020202020204" pitchFamily="34" charset="0"/>
                          <a:ea typeface="+mn-ea"/>
                          <a:cs typeface="Arial" panose="020B0604020202020204" pitchFamily="34" charset="0"/>
                        </a:rPr>
                        <a:t>100 </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3190912256"/>
                  </a:ext>
                </a:extLst>
              </a:tr>
              <a:tr h="204209">
                <a:tc>
                  <a:txBody>
                    <a:bodyPr/>
                    <a:lstStyle/>
                    <a:p>
                      <a:pPr algn="l" fontAlgn="ctr"/>
                      <a:r>
                        <a:rPr lang="tr-TR" sz="1100" b="0" i="0" u="none" strike="noStrike" dirty="0">
                          <a:solidFill>
                            <a:srgbClr val="000000"/>
                          </a:solidFill>
                          <a:effectLst/>
                          <a:latin typeface="+mn-lt"/>
                        </a:rPr>
                        <a:t>Adalar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16.690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1.517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%0,10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4209">
                <a:tc>
                  <a:txBody>
                    <a:bodyPr/>
                    <a:lstStyle/>
                    <a:p>
                      <a:pPr algn="l" fontAlgn="ctr"/>
                      <a:r>
                        <a:rPr lang="tr-TR" sz="1100" b="0" i="0" u="none" strike="noStrike">
                          <a:solidFill>
                            <a:srgbClr val="000000"/>
                          </a:solidFill>
                          <a:effectLst/>
                          <a:latin typeface="+mn-lt"/>
                        </a:rPr>
                        <a:t>Arnavutköy</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326.452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453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721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%2,05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04209">
                <a:tc>
                  <a:txBody>
                    <a:bodyPr/>
                    <a:lstStyle/>
                    <a:p>
                      <a:pPr algn="l" fontAlgn="ctr"/>
                      <a:r>
                        <a:rPr lang="tr-TR" sz="1100" b="0" i="0" u="none" strike="noStrike">
                          <a:solidFill>
                            <a:srgbClr val="000000"/>
                          </a:solidFill>
                          <a:effectLst/>
                          <a:latin typeface="+mn-lt"/>
                        </a:rPr>
                        <a:t>Ataşehir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423.127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16.925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%2,66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04209">
                <a:tc>
                  <a:txBody>
                    <a:bodyPr/>
                    <a:lstStyle/>
                    <a:p>
                      <a:pPr algn="l" fontAlgn="ctr"/>
                      <a:r>
                        <a:rPr lang="tr-TR" sz="1100" b="0" i="0" u="none" strike="noStrike" dirty="0">
                          <a:solidFill>
                            <a:srgbClr val="000000"/>
                          </a:solidFill>
                          <a:effectLst/>
                          <a:latin typeface="+mn-lt"/>
                        </a:rPr>
                        <a:t>Avcılar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452.132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9.043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%2,84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04209">
                <a:tc>
                  <a:txBody>
                    <a:bodyPr/>
                    <a:lstStyle/>
                    <a:p>
                      <a:pPr algn="l" fontAlgn="ctr"/>
                      <a:r>
                        <a:rPr lang="tr-TR" sz="1100" b="0" i="0" u="none" strike="noStrike">
                          <a:solidFill>
                            <a:srgbClr val="000000"/>
                          </a:solidFill>
                          <a:effectLst/>
                          <a:latin typeface="+mn-lt"/>
                        </a:rPr>
                        <a:t>Bağcılar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740.069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32.177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%4,65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04209">
                <a:tc>
                  <a:txBody>
                    <a:bodyPr/>
                    <a:lstStyle/>
                    <a:p>
                      <a:pPr algn="l" fontAlgn="ctr"/>
                      <a:r>
                        <a:rPr lang="tr-TR" sz="1100" b="0" i="0" u="none" strike="noStrike" dirty="0">
                          <a:solidFill>
                            <a:srgbClr val="000000"/>
                          </a:solidFill>
                          <a:effectLst/>
                          <a:latin typeface="+mn-lt"/>
                        </a:rPr>
                        <a:t>Bahçelievler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594.350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34.962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%3,74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04209">
                <a:tc>
                  <a:txBody>
                    <a:bodyPr/>
                    <a:lstStyle/>
                    <a:p>
                      <a:pPr algn="l" fontAlgn="ctr"/>
                      <a:r>
                        <a:rPr lang="tr-TR" sz="1100" b="0" i="0" u="none" strike="noStrike">
                          <a:solidFill>
                            <a:srgbClr val="000000"/>
                          </a:solidFill>
                          <a:effectLst/>
                          <a:latin typeface="+mn-lt"/>
                        </a:rPr>
                        <a:t>Bakırköy</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226.685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7.817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04209">
                <a:tc>
                  <a:txBody>
                    <a:bodyPr/>
                    <a:lstStyle/>
                    <a:p>
                      <a:pPr algn="l" fontAlgn="ctr"/>
                      <a:r>
                        <a:rPr lang="tr-TR" sz="1100" b="0" i="0" u="none" strike="noStrike">
                          <a:solidFill>
                            <a:srgbClr val="000000"/>
                          </a:solidFill>
                          <a:effectLst/>
                          <a:latin typeface="+mn-lt"/>
                        </a:rPr>
                        <a:t>Başakşehir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514.900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107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4.812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%3,24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04209">
                <a:tc>
                  <a:txBody>
                    <a:bodyPr/>
                    <a:lstStyle/>
                    <a:p>
                      <a:pPr algn="l" fontAlgn="ctr"/>
                      <a:r>
                        <a:rPr lang="tr-TR" sz="1100" b="0" i="0" u="none" strike="noStrike" dirty="0">
                          <a:solidFill>
                            <a:srgbClr val="000000"/>
                          </a:solidFill>
                          <a:effectLst/>
                          <a:latin typeface="+mn-lt"/>
                        </a:rPr>
                        <a:t>Bayrampaşa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275.314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30.590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%1,73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04209">
                <a:tc>
                  <a:txBody>
                    <a:bodyPr/>
                    <a:lstStyle/>
                    <a:p>
                      <a:pPr algn="l" fontAlgn="ctr"/>
                      <a:r>
                        <a:rPr lang="tr-TR" sz="1100" b="0" i="0" u="none" strike="noStrike">
                          <a:solidFill>
                            <a:srgbClr val="000000"/>
                          </a:solidFill>
                          <a:effectLst/>
                          <a:latin typeface="+mn-lt"/>
                        </a:rPr>
                        <a:t>Beşiktaş</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175.190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9.733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04209">
                <a:tc>
                  <a:txBody>
                    <a:bodyPr/>
                    <a:lstStyle/>
                    <a:p>
                      <a:pPr algn="l" fontAlgn="ctr"/>
                      <a:r>
                        <a:rPr lang="tr-TR" sz="1100" b="0" i="0" u="none" strike="noStrike">
                          <a:solidFill>
                            <a:srgbClr val="000000"/>
                          </a:solidFill>
                          <a:effectLst/>
                          <a:latin typeface="+mn-lt"/>
                        </a:rPr>
                        <a:t>Beykoz</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247.875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310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800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%1,56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04209">
                <a:tc>
                  <a:txBody>
                    <a:bodyPr/>
                    <a:lstStyle/>
                    <a:p>
                      <a:pPr algn="l" fontAlgn="ctr"/>
                      <a:r>
                        <a:rPr lang="tr-TR" sz="1100" b="0" i="0" u="none" strike="noStrike" dirty="0">
                          <a:solidFill>
                            <a:srgbClr val="000000"/>
                          </a:solidFill>
                          <a:effectLst/>
                          <a:latin typeface="+mn-lt"/>
                        </a:rPr>
                        <a:t>Beylikdüzü</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412.835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39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10.586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%2,60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04209">
                <a:tc>
                  <a:txBody>
                    <a:bodyPr/>
                    <a:lstStyle/>
                    <a:p>
                      <a:pPr algn="l" fontAlgn="ctr"/>
                      <a:r>
                        <a:rPr lang="tr-TR" sz="1100" b="0" i="0" u="none" strike="noStrike">
                          <a:solidFill>
                            <a:srgbClr val="000000"/>
                          </a:solidFill>
                          <a:effectLst/>
                          <a:latin typeface="+mn-lt"/>
                        </a:rPr>
                        <a:t>Beyoğlu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225.920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25.102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04209">
                <a:tc>
                  <a:txBody>
                    <a:bodyPr/>
                    <a:lstStyle/>
                    <a:p>
                      <a:pPr algn="l" fontAlgn="ctr"/>
                      <a:r>
                        <a:rPr lang="tr-TR" sz="1100" b="0" i="0" u="none" strike="noStrike">
                          <a:solidFill>
                            <a:srgbClr val="000000"/>
                          </a:solidFill>
                          <a:effectLst/>
                          <a:latin typeface="+mn-lt"/>
                        </a:rPr>
                        <a:t>Büyükçekmece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277.181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1.602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04209">
                <a:tc>
                  <a:txBody>
                    <a:bodyPr/>
                    <a:lstStyle/>
                    <a:p>
                      <a:pPr algn="l" fontAlgn="ctr"/>
                      <a:r>
                        <a:rPr lang="tr-TR" sz="1100" b="0" i="0" u="none" strike="noStrike">
                          <a:solidFill>
                            <a:srgbClr val="000000"/>
                          </a:solidFill>
                          <a:effectLst/>
                          <a:latin typeface="+mn-lt"/>
                        </a:rPr>
                        <a:t>Çatalca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77.468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1.142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68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%0,49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204209">
                <a:tc>
                  <a:txBody>
                    <a:bodyPr/>
                    <a:lstStyle/>
                    <a:p>
                      <a:pPr algn="l" fontAlgn="ctr"/>
                      <a:r>
                        <a:rPr lang="tr-TR" sz="1100" b="0" i="0" u="none" strike="noStrike" dirty="0" err="1">
                          <a:solidFill>
                            <a:srgbClr val="000000"/>
                          </a:solidFill>
                          <a:effectLst/>
                          <a:latin typeface="+mn-lt"/>
                        </a:rPr>
                        <a:t>Çekmeköy</a:t>
                      </a:r>
                      <a:endParaRPr lang="tr-TR" sz="1100" b="0" i="0" u="none" strike="noStrike" dirty="0">
                        <a:solidFill>
                          <a:srgbClr val="000000"/>
                        </a:solidFill>
                        <a:effectLst/>
                        <a:latin typeface="+mn-lt"/>
                      </a:endParaRP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296.066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1.948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%1,86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204209">
                <a:tc>
                  <a:txBody>
                    <a:bodyPr/>
                    <a:lstStyle/>
                    <a:p>
                      <a:pPr algn="l" fontAlgn="ctr"/>
                      <a:r>
                        <a:rPr lang="tr-TR" sz="1100" b="0" i="0" u="none" strike="noStrike" dirty="0">
                          <a:solidFill>
                            <a:srgbClr val="000000"/>
                          </a:solidFill>
                          <a:effectLst/>
                          <a:latin typeface="+mn-lt"/>
                        </a:rPr>
                        <a:t>Esenler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445.421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23.443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%2,80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204209">
                <a:tc>
                  <a:txBody>
                    <a:bodyPr/>
                    <a:lstStyle/>
                    <a:p>
                      <a:pPr algn="l" fontAlgn="ctr"/>
                      <a:r>
                        <a:rPr lang="tr-TR" sz="1100" b="0" i="0" u="none" strike="noStrike">
                          <a:solidFill>
                            <a:srgbClr val="000000"/>
                          </a:solidFill>
                          <a:effectLst/>
                          <a:latin typeface="+mn-lt"/>
                        </a:rPr>
                        <a:t>Esenyurt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983.571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22.874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%6,18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204209">
                <a:tc>
                  <a:txBody>
                    <a:bodyPr/>
                    <a:lstStyle/>
                    <a:p>
                      <a:pPr algn="l" fontAlgn="ctr"/>
                      <a:r>
                        <a:rPr lang="tr-TR" sz="1100" b="0" i="0" u="none" strike="noStrike">
                          <a:solidFill>
                            <a:srgbClr val="000000"/>
                          </a:solidFill>
                          <a:effectLst/>
                          <a:latin typeface="+mn-lt"/>
                        </a:rPr>
                        <a:t>Eyüpsultan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422.913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228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1.855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%2,66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9"/>
                  </a:ext>
                </a:extLst>
              </a:tr>
              <a:tr h="204209">
                <a:tc>
                  <a:txBody>
                    <a:bodyPr/>
                    <a:lstStyle/>
                    <a:p>
                      <a:pPr algn="l" fontAlgn="ctr"/>
                      <a:r>
                        <a:rPr lang="tr-TR" sz="1100" b="0" i="0" u="none" strike="noStrike" dirty="0">
                          <a:solidFill>
                            <a:srgbClr val="000000"/>
                          </a:solidFill>
                          <a:effectLst/>
                          <a:latin typeface="+mn-lt"/>
                        </a:rPr>
                        <a:t>Fatih</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368.227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24.548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%2,31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0"/>
                  </a:ext>
                </a:extLst>
              </a:tr>
              <a:tr h="204209">
                <a:tc>
                  <a:txBody>
                    <a:bodyPr/>
                    <a:lstStyle/>
                    <a:p>
                      <a:pPr algn="l" fontAlgn="ctr"/>
                      <a:r>
                        <a:rPr lang="tr-TR" sz="1100" b="0" i="0" u="none" strike="noStrike" dirty="0">
                          <a:solidFill>
                            <a:srgbClr val="000000"/>
                          </a:solidFill>
                          <a:effectLst/>
                          <a:latin typeface="+mn-lt"/>
                        </a:rPr>
                        <a:t>Gaziosmanpaşa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495.998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41.333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%3,12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1"/>
                  </a:ext>
                </a:extLst>
              </a:tr>
              <a:tr h="204209">
                <a:tc>
                  <a:txBody>
                    <a:bodyPr/>
                    <a:lstStyle/>
                    <a:p>
                      <a:pPr algn="l" fontAlgn="ctr"/>
                      <a:r>
                        <a:rPr lang="tr-TR" sz="1100" b="0" i="0" u="none" strike="noStrike">
                          <a:solidFill>
                            <a:srgbClr val="000000"/>
                          </a:solidFill>
                          <a:effectLst/>
                          <a:latin typeface="+mn-lt"/>
                        </a:rPr>
                        <a:t>Güngören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282.692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40.385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2"/>
                  </a:ext>
                </a:extLst>
              </a:tr>
              <a:tr h="204209">
                <a:tc>
                  <a:txBody>
                    <a:bodyPr/>
                    <a:lstStyle/>
                    <a:p>
                      <a:pPr algn="l" fontAlgn="ctr"/>
                      <a:r>
                        <a:rPr lang="tr-TR" sz="1100" b="0" i="0" u="none" strike="noStrike">
                          <a:solidFill>
                            <a:srgbClr val="000000"/>
                          </a:solidFill>
                          <a:effectLst/>
                          <a:latin typeface="+mn-lt"/>
                        </a:rPr>
                        <a:t>Kadıköy</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483.064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19.323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%3,04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3"/>
                  </a:ext>
                </a:extLst>
              </a:tr>
              <a:tr h="204209">
                <a:tc>
                  <a:txBody>
                    <a:bodyPr/>
                    <a:lstStyle/>
                    <a:p>
                      <a:pPr algn="l" fontAlgn="ctr"/>
                      <a:r>
                        <a:rPr lang="tr-TR" sz="1100" b="0" i="0" u="none" strike="noStrike">
                          <a:solidFill>
                            <a:srgbClr val="000000"/>
                          </a:solidFill>
                          <a:effectLst/>
                          <a:latin typeface="+mn-lt"/>
                        </a:rPr>
                        <a:t>Kağıthane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455.943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30.396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%2,87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4"/>
                  </a:ext>
                </a:extLst>
              </a:tr>
              <a:tr h="204209">
                <a:tc>
                  <a:txBody>
                    <a:bodyPr/>
                    <a:lstStyle/>
                    <a:p>
                      <a:pPr algn="l" fontAlgn="ctr"/>
                      <a:r>
                        <a:rPr lang="tr-TR" sz="1100" b="0" i="0" u="none" strike="noStrike" dirty="0">
                          <a:solidFill>
                            <a:srgbClr val="000000"/>
                          </a:solidFill>
                          <a:effectLst/>
                          <a:latin typeface="+mn-lt"/>
                        </a:rPr>
                        <a:t>Kartal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483.418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12.722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%3,04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5"/>
                  </a:ext>
                </a:extLst>
              </a:tr>
              <a:tr h="204209">
                <a:tc>
                  <a:txBody>
                    <a:bodyPr/>
                    <a:lstStyle/>
                    <a:p>
                      <a:pPr algn="l" fontAlgn="ctr"/>
                      <a:r>
                        <a:rPr lang="tr-TR" sz="1100" b="0" i="0" u="none" strike="noStrike" dirty="0">
                          <a:solidFill>
                            <a:srgbClr val="000000"/>
                          </a:solidFill>
                          <a:effectLst/>
                          <a:latin typeface="+mn-lt"/>
                        </a:rPr>
                        <a:t>Küçükçekmece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808.957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18.385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%5,09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6"/>
                  </a:ext>
                </a:extLst>
              </a:tr>
              <a:tr h="204209">
                <a:tc>
                  <a:txBody>
                    <a:bodyPr/>
                    <a:lstStyle/>
                    <a:p>
                      <a:pPr algn="l" fontAlgn="ctr"/>
                      <a:r>
                        <a:rPr lang="tr-TR" sz="1100" b="0" i="0" u="none" strike="noStrike" dirty="0">
                          <a:solidFill>
                            <a:srgbClr val="000000"/>
                          </a:solidFill>
                          <a:effectLst/>
                          <a:latin typeface="+mn-lt"/>
                        </a:rPr>
                        <a:t>Maltepe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528.544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9.973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%3,32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7"/>
                  </a:ext>
                </a:extLst>
              </a:tr>
              <a:tr h="204209">
                <a:tc>
                  <a:txBody>
                    <a:bodyPr/>
                    <a:lstStyle/>
                    <a:p>
                      <a:pPr algn="l" fontAlgn="ctr"/>
                      <a:r>
                        <a:rPr lang="tr-TR" sz="1100" b="0" i="0" u="none" strike="noStrike">
                          <a:solidFill>
                            <a:srgbClr val="000000"/>
                          </a:solidFill>
                          <a:effectLst/>
                          <a:latin typeface="+mn-lt"/>
                        </a:rPr>
                        <a:t>Pendik</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750.435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190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3.950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%4,72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8"/>
                  </a:ext>
                </a:extLst>
              </a:tr>
              <a:tr h="204209">
                <a:tc>
                  <a:txBody>
                    <a:bodyPr/>
                    <a:lstStyle/>
                    <a:p>
                      <a:pPr algn="l" fontAlgn="ctr"/>
                      <a:r>
                        <a:rPr lang="tr-TR" sz="1100" b="0" i="0" u="none" strike="noStrike">
                          <a:solidFill>
                            <a:srgbClr val="000000"/>
                          </a:solidFill>
                          <a:effectLst/>
                          <a:latin typeface="+mn-lt"/>
                        </a:rPr>
                        <a:t>Sancaktepe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489.848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7.775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%3,08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29"/>
                  </a:ext>
                </a:extLst>
              </a:tr>
              <a:tr h="204209">
                <a:tc>
                  <a:txBody>
                    <a:bodyPr/>
                    <a:lstStyle/>
                    <a:p>
                      <a:pPr algn="l" fontAlgn="ctr"/>
                      <a:r>
                        <a:rPr lang="tr-TR" sz="1100" b="0" i="0" u="none" strike="noStrike">
                          <a:solidFill>
                            <a:srgbClr val="000000"/>
                          </a:solidFill>
                          <a:effectLst/>
                          <a:latin typeface="+mn-lt"/>
                        </a:rPr>
                        <a:t>Sarıyer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350.454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177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1.980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%2,20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0"/>
                  </a:ext>
                </a:extLst>
              </a:tr>
              <a:tr h="204209">
                <a:tc>
                  <a:txBody>
                    <a:bodyPr/>
                    <a:lstStyle/>
                    <a:p>
                      <a:pPr algn="l" fontAlgn="ctr"/>
                      <a:r>
                        <a:rPr lang="tr-TR" sz="1100" b="0" i="0" u="none" strike="noStrike">
                          <a:solidFill>
                            <a:srgbClr val="000000"/>
                          </a:solidFill>
                          <a:effectLst/>
                          <a:latin typeface="+mn-lt"/>
                        </a:rPr>
                        <a:t>Silivri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217.163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858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253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1"/>
                  </a:ext>
                </a:extLst>
              </a:tr>
              <a:tr h="204209">
                <a:tc>
                  <a:txBody>
                    <a:bodyPr/>
                    <a:lstStyle/>
                    <a:p>
                      <a:pPr algn="l" fontAlgn="ctr"/>
                      <a:r>
                        <a:rPr lang="tr-TR" sz="1100" b="0" i="0" u="none" strike="noStrike">
                          <a:solidFill>
                            <a:srgbClr val="000000"/>
                          </a:solidFill>
                          <a:effectLst/>
                          <a:latin typeface="+mn-lt"/>
                        </a:rPr>
                        <a:t>Sultanbeyli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358.201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29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12.352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%2,25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2"/>
                  </a:ext>
                </a:extLst>
              </a:tr>
              <a:tr h="204209">
                <a:tc>
                  <a:txBody>
                    <a:bodyPr/>
                    <a:lstStyle/>
                    <a:p>
                      <a:pPr algn="l" fontAlgn="ctr"/>
                      <a:r>
                        <a:rPr lang="tr-TR" sz="1100" b="0" i="0" u="none" strike="noStrike">
                          <a:solidFill>
                            <a:srgbClr val="000000"/>
                          </a:solidFill>
                          <a:effectLst/>
                          <a:latin typeface="+mn-lt"/>
                        </a:rPr>
                        <a:t>Sultangazi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542.531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37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14.663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%3,41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3"/>
                  </a:ext>
                </a:extLst>
              </a:tr>
              <a:tr h="204209">
                <a:tc>
                  <a:txBody>
                    <a:bodyPr/>
                    <a:lstStyle/>
                    <a:p>
                      <a:pPr algn="l" fontAlgn="ctr"/>
                      <a:r>
                        <a:rPr lang="tr-TR" sz="1100" b="0" i="0" u="none" strike="noStrike">
                          <a:solidFill>
                            <a:srgbClr val="000000"/>
                          </a:solidFill>
                          <a:effectLst/>
                          <a:latin typeface="+mn-lt"/>
                        </a:rPr>
                        <a:t>Şile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43.464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800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54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%0,27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4"/>
                  </a:ext>
                </a:extLst>
              </a:tr>
              <a:tr h="204209">
                <a:tc>
                  <a:txBody>
                    <a:bodyPr/>
                    <a:lstStyle/>
                    <a:p>
                      <a:pPr algn="l" fontAlgn="ctr"/>
                      <a:r>
                        <a:rPr lang="tr-TR" sz="1100" b="0" i="0" u="none" strike="noStrike" dirty="0">
                          <a:solidFill>
                            <a:srgbClr val="000000"/>
                          </a:solidFill>
                          <a:effectLst/>
                          <a:latin typeface="+mn-lt"/>
                        </a:rPr>
                        <a:t>Şişli</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276.528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a:solidFill>
                            <a:srgbClr val="000000"/>
                          </a:solidFill>
                          <a:effectLst/>
                          <a:latin typeface="+mj-lt"/>
                          <a:ea typeface="+mn-ea"/>
                          <a:cs typeface="Arial" panose="020B0604020202020204" pitchFamily="34" charset="0"/>
                        </a:rPr>
                        <a:t>27.653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5"/>
                  </a:ext>
                </a:extLst>
              </a:tr>
              <a:tr h="204209">
                <a:tc>
                  <a:txBody>
                    <a:bodyPr/>
                    <a:lstStyle/>
                    <a:p>
                      <a:pPr algn="l" fontAlgn="ctr"/>
                      <a:r>
                        <a:rPr lang="tr-TR" sz="1100" b="0" i="0" u="none" strike="noStrike" dirty="0">
                          <a:solidFill>
                            <a:srgbClr val="000000"/>
                          </a:solidFill>
                          <a:effectLst/>
                          <a:latin typeface="+mn-lt"/>
                        </a:rPr>
                        <a:t>Tuzla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288.878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2.093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%1,82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6"/>
                  </a:ext>
                </a:extLst>
              </a:tr>
              <a:tr h="204209">
                <a:tc>
                  <a:txBody>
                    <a:bodyPr/>
                    <a:lstStyle/>
                    <a:p>
                      <a:pPr algn="l" fontAlgn="ctr"/>
                      <a:r>
                        <a:rPr lang="tr-TR" sz="1100" b="0" i="0" u="none" strike="noStrike" dirty="0">
                          <a:solidFill>
                            <a:srgbClr val="000000"/>
                          </a:solidFill>
                          <a:effectLst/>
                          <a:latin typeface="+mn-lt"/>
                        </a:rPr>
                        <a:t>Ümraniye</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732.379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15.921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%4,60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7"/>
                  </a:ext>
                </a:extLst>
              </a:tr>
              <a:tr h="204209">
                <a:tc>
                  <a:txBody>
                    <a:bodyPr/>
                    <a:lstStyle/>
                    <a:p>
                      <a:pPr algn="l" fontAlgn="ctr"/>
                      <a:r>
                        <a:rPr lang="tr-TR" sz="1100" b="0" i="0" u="none" strike="noStrike" dirty="0">
                          <a:solidFill>
                            <a:srgbClr val="000000"/>
                          </a:solidFill>
                          <a:effectLst/>
                          <a:latin typeface="+mn-lt"/>
                        </a:rPr>
                        <a:t>Üsküdar</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524.452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35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14.984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%3,30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8"/>
                  </a:ext>
                </a:extLst>
              </a:tr>
              <a:tr h="204209">
                <a:tc>
                  <a:txBody>
                    <a:bodyPr/>
                    <a:lstStyle/>
                    <a:p>
                      <a:pPr algn="l" fontAlgn="ctr"/>
                      <a:r>
                        <a:rPr lang="tr-TR" sz="1100" b="0" i="0" u="none" strike="noStrike" dirty="0">
                          <a:solidFill>
                            <a:srgbClr val="000000"/>
                          </a:solidFill>
                          <a:effectLst/>
                          <a:latin typeface="+mn-lt"/>
                        </a:rPr>
                        <a:t>Zeytinburnu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FFAE5"/>
                    </a:solidFill>
                  </a:tcPr>
                </a:tc>
                <a:tc>
                  <a:txBody>
                    <a:bodyPr/>
                    <a:lstStyle/>
                    <a:p>
                      <a:pPr algn="ctr" fontAlgn="b"/>
                      <a:r>
                        <a:rPr lang="tr-TR" sz="1000" b="0" i="0" u="none" strike="noStrike" dirty="0">
                          <a:effectLst/>
                          <a:latin typeface="+mj-lt"/>
                        </a:rPr>
                        <a:t> 292.616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ctr"/>
                      <a:r>
                        <a:rPr lang="tr-TR" sz="1000" b="0" i="0" u="none" strike="noStrike" dirty="0">
                          <a:solidFill>
                            <a:srgbClr val="000000"/>
                          </a:solidFill>
                          <a:effectLst/>
                          <a:latin typeface="+mj-lt"/>
                          <a:cs typeface="Arial" panose="020B0604020202020204" pitchFamily="34" charset="0"/>
                        </a:rPr>
                        <a:t>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24.385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685800" rtl="0" eaLnBrk="1" fontAlgn="ctr" latinLnBrk="0" hangingPunct="1"/>
                      <a:r>
                        <a:rPr lang="tr-TR" sz="1000" b="0" i="0" u="none" strike="noStrike" kern="1200" dirty="0">
                          <a:solidFill>
                            <a:srgbClr val="000000"/>
                          </a:solidFill>
                          <a:effectLst/>
                          <a:latin typeface="+mj-lt"/>
                          <a:ea typeface="+mn-ea"/>
                          <a:cs typeface="Arial" panose="020B0604020202020204" pitchFamily="34" charset="0"/>
                        </a:rPr>
                        <a:t>%1,84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39"/>
                  </a:ext>
                </a:extLst>
              </a:tr>
            </a:tbl>
          </a:graphicData>
        </a:graphic>
      </p:graphicFrame>
    </p:spTree>
    <p:extLst>
      <p:ext uri="{BB962C8B-B14F-4D97-AF65-F5344CB8AC3E}">
        <p14:creationId xmlns:p14="http://schemas.microsoft.com/office/powerpoint/2010/main" val="1749727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034563435"/>
              </p:ext>
            </p:extLst>
          </p:nvPr>
        </p:nvGraphicFramePr>
        <p:xfrm>
          <a:off x="48604" y="832545"/>
          <a:ext cx="6710004" cy="245399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108812">
                  <a:extLst>
                    <a:ext uri="{9D8B030D-6E8A-4147-A177-3AD203B41FA5}">
                      <a16:colId xmlns:a16="http://schemas.microsoft.com/office/drawing/2014/main" val="463268062"/>
                    </a:ext>
                  </a:extLst>
                </a:gridCol>
                <a:gridCol w="1867064">
                  <a:extLst>
                    <a:ext uri="{9D8B030D-6E8A-4147-A177-3AD203B41FA5}">
                      <a16:colId xmlns:a16="http://schemas.microsoft.com/office/drawing/2014/main" val="947962462"/>
                    </a:ext>
                  </a:extLst>
                </a:gridCol>
                <a:gridCol w="1867064">
                  <a:extLst>
                    <a:ext uri="{9D8B030D-6E8A-4147-A177-3AD203B41FA5}">
                      <a16:colId xmlns:a16="http://schemas.microsoft.com/office/drawing/2014/main" val="2846116298"/>
                    </a:ext>
                  </a:extLst>
                </a:gridCol>
                <a:gridCol w="1867064">
                  <a:extLst>
                    <a:ext uri="{9D8B030D-6E8A-4147-A177-3AD203B41FA5}">
                      <a16:colId xmlns:a16="http://schemas.microsoft.com/office/drawing/2014/main" val="2653242806"/>
                    </a:ext>
                  </a:extLst>
                </a:gridCol>
              </a:tblGrid>
              <a:tr h="476659">
                <a:tc gridSpan="4">
                  <a:txBody>
                    <a:bodyPr/>
                    <a:lstStyle/>
                    <a:p>
                      <a:pPr marL="0" algn="ctr" defTabSz="914400" rtl="0" eaLnBrk="1" fontAlgn="b" latinLnBrk="0" hangingPunct="1"/>
                      <a:r>
                        <a:rPr lang="tr-TR" sz="1600" b="1" cap="none" spc="0" dirty="0">
                          <a:ln w="0"/>
                          <a:solidFill>
                            <a:schemeClr val="bg1"/>
                          </a:solidFill>
                          <a:effectLst/>
                          <a:latin typeface="Calibri" panose="020F0502020204030204" pitchFamily="34" charset="0"/>
                        </a:rPr>
                        <a:t>TOPLAM HANEHALKI</a:t>
                      </a:r>
                      <a:r>
                        <a:rPr lang="tr-TR" sz="1600" b="1" cap="none" spc="0" baseline="0" dirty="0">
                          <a:ln w="0"/>
                          <a:solidFill>
                            <a:schemeClr val="bg1"/>
                          </a:solidFill>
                          <a:effectLst/>
                          <a:latin typeface="Calibri" panose="020F0502020204030204" pitchFamily="34" charset="0"/>
                        </a:rPr>
                        <a:t> SAYISI</a:t>
                      </a:r>
                      <a:endParaRPr lang="tr-TR" sz="1600" b="1" cap="none" spc="0" dirty="0">
                        <a:ln w="0"/>
                        <a:solidFill>
                          <a:schemeClr val="bg1"/>
                        </a:solidFill>
                        <a:effectLst/>
                        <a:latin typeface="Calibri" panose="020F0502020204030204" pitchFamily="34" charset="0"/>
                      </a:endParaRP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3910">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YIL </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TÜRKİYE</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İSTANBUL</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Calibri" panose="020F0502020204030204" pitchFamily="34" charset="0"/>
                        </a:rPr>
                        <a:t>ORAN</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330685">
                <a:tc>
                  <a:txBody>
                    <a:bodyPr/>
                    <a:lstStyle/>
                    <a:p>
                      <a:pPr algn="ctr">
                        <a:lnSpc>
                          <a:spcPct val="107000"/>
                        </a:lnSpc>
                        <a:spcAft>
                          <a:spcPts val="0"/>
                        </a:spcAft>
                      </a:pPr>
                      <a:r>
                        <a:rPr lang="tr-TR" sz="1200" b="1"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2018</a:t>
                      </a:r>
                      <a:endParaRPr lang="tr-TR" sz="12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23.221.218</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4.306.967</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%18,54</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330685">
                <a:tc>
                  <a:txBody>
                    <a:bodyPr/>
                    <a:lstStyle/>
                    <a:p>
                      <a:pPr algn="ctr">
                        <a:lnSpc>
                          <a:spcPct val="107000"/>
                        </a:lnSpc>
                        <a:spcAft>
                          <a:spcPts val="0"/>
                        </a:spcAft>
                      </a:pPr>
                      <a:r>
                        <a:rPr lang="tr-TR" sz="1200" b="1"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2019</a:t>
                      </a:r>
                      <a:endParaRPr lang="tr-TR" sz="12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24.001.940</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4.521.402</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%18,83</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330685">
                <a:tc>
                  <a:txBody>
                    <a:bodyPr/>
                    <a:lstStyle/>
                    <a:p>
                      <a:pPr algn="ctr">
                        <a:lnSpc>
                          <a:spcPct val="107000"/>
                        </a:lnSpc>
                        <a:spcAft>
                          <a:spcPts val="0"/>
                        </a:spcAft>
                      </a:pPr>
                      <a:r>
                        <a:rPr lang="tr-TR" sz="1200" b="1"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2020</a:t>
                      </a:r>
                      <a:endParaRPr lang="tr-TR" sz="1200" dirty="0">
                        <a:solidFill>
                          <a:srgbClr val="8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742950" rtl="0" eaLnBrk="1" latinLnBrk="0" hangingPunct="1">
                        <a:lnSpc>
                          <a:spcPct val="107000"/>
                        </a:lnSpc>
                        <a:spcAft>
                          <a:spcPts val="0"/>
                        </a:spcAft>
                      </a:pPr>
                      <a:r>
                        <a:rPr lang="tr-TR"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24.604.086</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4.596.419</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%18,68</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549529930"/>
                  </a:ext>
                </a:extLst>
              </a:tr>
              <a:tr h="330685">
                <a:tc>
                  <a:txBody>
                    <a:bodyPr/>
                    <a:lstStyle/>
                    <a:p>
                      <a:pPr marL="0" algn="ctr" defTabSz="685800" rtl="0" eaLnBrk="1" latinLnBrk="0" hangingPunct="1">
                        <a:lnSpc>
                          <a:spcPct val="107000"/>
                        </a:lnSpc>
                        <a:spcAft>
                          <a:spcPts val="0"/>
                        </a:spcAft>
                      </a:pPr>
                      <a:r>
                        <a:rPr lang="tr-TR" sz="1200" b="1" kern="1200"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2021</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742950" rtl="0" eaLnBrk="1" latinLnBrk="0" hangingPunct="1">
                        <a:lnSpc>
                          <a:spcPct val="107000"/>
                        </a:lnSpc>
                        <a:spcAft>
                          <a:spcPts val="0"/>
                        </a:spcAft>
                      </a:pPr>
                      <a:r>
                        <a:rPr lang="tr-TR"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25.329.833</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effectLst/>
                          <a:latin typeface="Calibri" panose="020F0502020204030204" pitchFamily="34" charset="0"/>
                          <a:ea typeface="Calibri" panose="020F0502020204030204" pitchFamily="34" charset="0"/>
                          <a:cs typeface="Times New Roman" panose="02020603050405020304" pitchFamily="18" charset="0"/>
                        </a:rPr>
                        <a:t>4.755.086</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effectLst/>
                          <a:latin typeface="Calibri" panose="020F0502020204030204" pitchFamily="34" charset="0"/>
                          <a:ea typeface="Calibri" panose="020F0502020204030204" pitchFamily="34" charset="0"/>
                          <a:cs typeface="Times New Roman" panose="02020603050405020304" pitchFamily="18" charset="0"/>
                        </a:rPr>
                        <a:t>%18,77</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67194538"/>
                  </a:ext>
                </a:extLst>
              </a:tr>
              <a:tr h="330685">
                <a:tc>
                  <a:txBody>
                    <a:bodyPr/>
                    <a:lstStyle/>
                    <a:p>
                      <a:pPr marL="0" algn="ctr" defTabSz="685800" rtl="0" eaLnBrk="1" latinLnBrk="0" hangingPunct="1">
                        <a:lnSpc>
                          <a:spcPct val="107000"/>
                        </a:lnSpc>
                        <a:spcAft>
                          <a:spcPts val="0"/>
                        </a:spcAft>
                      </a:pPr>
                      <a:r>
                        <a:rPr lang="tr-TR" sz="1200" b="1" kern="1200" dirty="0">
                          <a:solidFill>
                            <a:srgbClr val="800000"/>
                          </a:solidFill>
                          <a:effectLst/>
                          <a:latin typeface="Calibri" panose="020F0502020204030204" pitchFamily="34" charset="0"/>
                          <a:ea typeface="Times New Roman" panose="02020603050405020304" pitchFamily="18" charset="0"/>
                          <a:cs typeface="Arial" panose="020B0604020202020204" pitchFamily="34" charset="0"/>
                        </a:rPr>
                        <a:t>2022</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7000"/>
                        </a:lnSpc>
                        <a:spcBef>
                          <a:spcPts val="0"/>
                        </a:spcBef>
                        <a:spcAft>
                          <a:spcPts val="0"/>
                        </a:spcAft>
                        <a:buClrTx/>
                        <a:buSzTx/>
                        <a:buFontTx/>
                        <a:buNone/>
                        <a:tabLst/>
                        <a:defRPr/>
                      </a:pPr>
                      <a:r>
                        <a:rPr kumimoji="0" lang="tr-TR" sz="1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25.329.833</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marL="0" algn="ctr" defTabSz="685800" rtl="0" eaLnBrk="1" fontAlgn="t" latinLnBrk="0" hangingPunct="1">
                        <a:lnSpc>
                          <a:spcPct val="107000"/>
                        </a:lnSpc>
                        <a:spcAft>
                          <a:spcPts val="0"/>
                        </a:spcAft>
                      </a:pPr>
                      <a:r>
                        <a:rPr lang="tr-TR"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4.859.620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0" dirty="0">
                          <a:effectLst/>
                          <a:latin typeface="Calibri" panose="020F0502020204030204" pitchFamily="34" charset="0"/>
                          <a:ea typeface="Calibri" panose="020F0502020204030204" pitchFamily="34" charset="0"/>
                          <a:cs typeface="Times New Roman" panose="02020603050405020304" pitchFamily="18" charset="0"/>
                        </a:rPr>
                        <a:t>%18,65</a:t>
                      </a:r>
                    </a:p>
                  </a:txBody>
                  <a:tcPr marL="44450" marR="4445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821988236"/>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548282589"/>
              </p:ext>
            </p:extLst>
          </p:nvPr>
        </p:nvGraphicFramePr>
        <p:xfrm>
          <a:off x="106017" y="3398657"/>
          <a:ext cx="6652593" cy="240579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336294">
                  <a:extLst>
                    <a:ext uri="{9D8B030D-6E8A-4147-A177-3AD203B41FA5}">
                      <a16:colId xmlns:a16="http://schemas.microsoft.com/office/drawing/2014/main" val="463268062"/>
                    </a:ext>
                  </a:extLst>
                </a:gridCol>
                <a:gridCol w="4316299">
                  <a:extLst>
                    <a:ext uri="{9D8B030D-6E8A-4147-A177-3AD203B41FA5}">
                      <a16:colId xmlns:a16="http://schemas.microsoft.com/office/drawing/2014/main" val="947962462"/>
                    </a:ext>
                  </a:extLst>
                </a:gridCol>
              </a:tblGrid>
              <a:tr h="353599">
                <a:tc gridSpan="2">
                  <a:txBody>
                    <a:bodyPr/>
                    <a:lstStyle/>
                    <a:p>
                      <a:pPr marL="0" algn="ctr" defTabSz="914400" rtl="0" eaLnBrk="1" fontAlgn="b" latinLnBrk="0" hangingPunct="1"/>
                      <a:r>
                        <a:rPr lang="tr-TR" sz="1600" b="1" cap="none" spc="0" dirty="0">
                          <a:ln w="0"/>
                          <a:solidFill>
                            <a:schemeClr val="bg1"/>
                          </a:solidFill>
                          <a:effectLst/>
                          <a:latin typeface="Calibri" panose="020F0502020204030204" pitchFamily="34" charset="0"/>
                        </a:rPr>
                        <a:t>YAŞLARA GÖRE NÜFUS</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2F4858"/>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45262">
                <a:tc>
                  <a:txBody>
                    <a:bodyPr/>
                    <a:lstStyle/>
                    <a:p>
                      <a:pPr marL="0" algn="ctr" defTabSz="914400" rtl="0" eaLnBrk="1" fontAlgn="b" latinLnBrk="0" hangingPunct="1"/>
                      <a:r>
                        <a:rPr lang="tr-TR" sz="1200" b="1" cap="none" spc="0" dirty="0">
                          <a:ln w="0"/>
                          <a:solidFill>
                            <a:srgbClr val="14213D"/>
                          </a:solidFill>
                          <a:effectLst/>
                          <a:latin typeface="+mn-lt"/>
                        </a:rPr>
                        <a:t> YAŞ ARALIĞI</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marL="0" algn="ctr" defTabSz="914400" rtl="0" eaLnBrk="1" fontAlgn="b" latinLnBrk="0" hangingPunct="1"/>
                      <a:r>
                        <a:rPr lang="tr-TR" sz="1200" b="1" cap="none" spc="0" dirty="0">
                          <a:ln w="0"/>
                          <a:solidFill>
                            <a:srgbClr val="14213D"/>
                          </a:solidFill>
                          <a:effectLst/>
                          <a:latin typeface="+mn-lt"/>
                        </a:rPr>
                        <a:t>NÜFUS</a:t>
                      </a:r>
                    </a:p>
                  </a:txBody>
                  <a:tcPr marL="7777" marR="7777" marT="7777"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6145">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Arial" panose="020B0604020202020204" pitchFamily="34" charset="0"/>
                        </a:rPr>
                        <a:t>0-4</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rgbClr val="000000"/>
                          </a:solidFill>
                          <a:effectLst/>
                          <a:latin typeface="+mn-lt"/>
                        </a:rPr>
                        <a:t> 977.711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6145">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Arial" panose="020B0604020202020204" pitchFamily="34" charset="0"/>
                        </a:rPr>
                        <a:t>5-19</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rgbClr val="000000"/>
                          </a:solidFill>
                          <a:effectLst/>
                          <a:latin typeface="+mn-lt"/>
                        </a:rPr>
                        <a:t>3.395.326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6145">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Arial" panose="020B0604020202020204" pitchFamily="34" charset="0"/>
                        </a:rPr>
                        <a:t>20-24</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rgbClr val="000000"/>
                          </a:solidFill>
                          <a:effectLst/>
                          <a:latin typeface="+mn-lt"/>
                        </a:rPr>
                        <a:t>1.241.736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6145">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Arial" panose="020B0604020202020204" pitchFamily="34" charset="0"/>
                        </a:rPr>
                        <a:t>25-64</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rgbClr val="000000"/>
                          </a:solidFill>
                          <a:effectLst/>
                          <a:latin typeface="+mn-lt"/>
                        </a:rPr>
                        <a:t>9.082.312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6145">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Arial" panose="020B0604020202020204" pitchFamily="34" charset="0"/>
                        </a:rPr>
                        <a:t>65+</a:t>
                      </a:r>
                      <a:endParaRPr lang="tr-TR" sz="1200" dirty="0">
                        <a:effectLst/>
                        <a:latin typeface="+mn-lt"/>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tc>
                  <a:txBody>
                    <a:bodyPr/>
                    <a:lstStyle/>
                    <a:p>
                      <a:pPr algn="ctr" fontAlgn="b"/>
                      <a:r>
                        <a:rPr lang="tr-TR" sz="1200" b="0" i="0" u="none" strike="noStrike" dirty="0">
                          <a:solidFill>
                            <a:srgbClr val="000000"/>
                          </a:solidFill>
                          <a:effectLst/>
                          <a:latin typeface="+mn-lt"/>
                        </a:rPr>
                        <a:t>1.210.866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76208">
                <a:tc>
                  <a:txBody>
                    <a:bodyPr/>
                    <a:lstStyle/>
                    <a:p>
                      <a:pPr algn="ctr">
                        <a:lnSpc>
                          <a:spcPct val="107000"/>
                        </a:lnSpc>
                        <a:spcAft>
                          <a:spcPts val="0"/>
                        </a:spcAft>
                      </a:pPr>
                      <a:r>
                        <a:rPr lang="tr-TR" sz="1200" b="1" dirty="0">
                          <a:solidFill>
                            <a:srgbClr val="283845"/>
                          </a:solidFill>
                          <a:effectLst/>
                          <a:latin typeface="+mn-lt"/>
                          <a:ea typeface="Calibri" panose="020F0502020204030204" pitchFamily="34" charset="0"/>
                          <a:cs typeface="Arial" panose="020B0604020202020204" pitchFamily="34" charset="0"/>
                        </a:rPr>
                        <a:t>TOPLAM</a:t>
                      </a:r>
                      <a:endParaRPr lang="tr-TR" sz="1200" dirty="0">
                        <a:solidFill>
                          <a:srgbClr val="283845"/>
                        </a:solidFill>
                        <a:effectLst/>
                        <a:latin typeface="+mn-lt"/>
                        <a:ea typeface="Calibri" panose="020F0502020204030204" pitchFamily="34" charset="0"/>
                        <a:cs typeface="Times New Roman" panose="02020603050405020304" pitchFamily="18" charset="0"/>
                      </a:endParaRP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283845"/>
                          </a:solidFill>
                          <a:effectLst/>
                          <a:latin typeface="+mn-lt"/>
                          <a:ea typeface="Calibri" panose="020F0502020204030204" pitchFamily="34" charset="0"/>
                          <a:cs typeface="Times New Roman" panose="02020603050405020304" pitchFamily="18" charset="0"/>
                        </a:rPr>
                        <a:t>15.907.951</a:t>
                      </a:r>
                    </a:p>
                  </a:txBody>
                  <a:tcPr marL="68580" marR="68580" marT="0"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solidFill>
                      <a:srgbClr val="F2D492"/>
                    </a:solidFill>
                  </a:tcPr>
                </a:tc>
                <a:extLst>
                  <a:ext uri="{0D108BD9-81ED-4DB2-BD59-A6C34878D82A}">
                    <a16:rowId xmlns:a16="http://schemas.microsoft.com/office/drawing/2014/main" val="3195725181"/>
                  </a:ext>
                </a:extLst>
              </a:tr>
            </a:tbl>
          </a:graphicData>
        </a:graphic>
      </p:graphicFrame>
      <p:sp>
        <p:nvSpPr>
          <p:cNvPr id="7" name="Dikdörtgen 6"/>
          <p:cNvSpPr/>
          <p:nvPr/>
        </p:nvSpPr>
        <p:spPr>
          <a:xfrm>
            <a:off x="105104" y="131021"/>
            <a:ext cx="6553045"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NÜFUS</a:t>
            </a:r>
          </a:p>
        </p:txBody>
      </p:sp>
      <p:sp>
        <p:nvSpPr>
          <p:cNvPr id="9" name="Slayt Numarası Yer Tutucusu 8"/>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r>
              <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tr-TR" sz="1200" b="1" i="0" u="none" strike="noStrike" kern="1200" cap="none" spc="0" normalizeH="0" baseline="0" noProof="0" dirty="0" smtClean="0">
                <a:ln>
                  <a:noFill/>
                </a:ln>
                <a:solidFill>
                  <a:prstClr val="white"/>
                </a:solidFill>
                <a:effectLst/>
                <a:uLnTx/>
                <a:uFillTx/>
                <a:latin typeface="Calibri" panose="020F0502020204030204"/>
                <a:ea typeface="+mn-ea"/>
                <a:cs typeface="+mn-cs"/>
              </a:rPr>
              <a:t>204</a:t>
            </a:r>
            <a:endParaRPr kumimoji="0" lang="tr-T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Group 52"/>
          <p:cNvGraphicFramePr>
            <a:graphicFrameLocks noGrp="1"/>
          </p:cNvGraphicFramePr>
          <p:nvPr>
            <p:extLst>
              <p:ext uri="{D42A27DB-BD31-4B8C-83A1-F6EECF244321}">
                <p14:modId xmlns:p14="http://schemas.microsoft.com/office/powerpoint/2010/main" val="3304449693"/>
              </p:ext>
            </p:extLst>
          </p:nvPr>
        </p:nvGraphicFramePr>
        <p:xfrm>
          <a:off x="161427" y="5967339"/>
          <a:ext cx="6583929" cy="3388695"/>
        </p:xfrm>
        <a:graphic>
          <a:graphicData uri="http://schemas.openxmlformats.org/drawingml/2006/table">
            <a:tbl>
              <a:tblPr>
                <a:effectLst>
                  <a:outerShdw blurRad="50800" dist="38100" dir="5400000" algn="t" rotWithShape="0">
                    <a:prstClr val="black">
                      <a:alpha val="40000"/>
                    </a:prstClr>
                  </a:outerShdw>
                </a:effectLst>
              </a:tblPr>
              <a:tblGrid>
                <a:gridCol w="532070">
                  <a:extLst>
                    <a:ext uri="{9D8B030D-6E8A-4147-A177-3AD203B41FA5}">
                      <a16:colId xmlns:a16="http://schemas.microsoft.com/office/drawing/2014/main" val="20003"/>
                    </a:ext>
                  </a:extLst>
                </a:gridCol>
                <a:gridCol w="2500721">
                  <a:extLst>
                    <a:ext uri="{9D8B030D-6E8A-4147-A177-3AD203B41FA5}">
                      <a16:colId xmlns:a16="http://schemas.microsoft.com/office/drawing/2014/main" val="20000"/>
                    </a:ext>
                  </a:extLst>
                </a:gridCol>
                <a:gridCol w="1649412">
                  <a:extLst>
                    <a:ext uri="{9D8B030D-6E8A-4147-A177-3AD203B41FA5}">
                      <a16:colId xmlns:a16="http://schemas.microsoft.com/office/drawing/2014/main" val="20001"/>
                    </a:ext>
                  </a:extLst>
                </a:gridCol>
                <a:gridCol w="1901726">
                  <a:extLst>
                    <a:ext uri="{9D8B030D-6E8A-4147-A177-3AD203B41FA5}">
                      <a16:colId xmlns:a16="http://schemas.microsoft.com/office/drawing/2014/main" val="20002"/>
                    </a:ext>
                  </a:extLst>
                </a:gridCol>
              </a:tblGrid>
              <a:tr h="373517">
                <a:tc gridSpan="4">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a:ln>
                            <a:noFill/>
                          </a:ln>
                          <a:solidFill>
                            <a:schemeClr val="bg1"/>
                          </a:solidFill>
                          <a:effectLst/>
                          <a:latin typeface="Calibri" panose="020F0502020204030204" pitchFamily="34" charset="0"/>
                        </a:rPr>
                        <a:t>2022 YILINDA İSTANBUL’DA YAŞAYAN DİĞER İLLERE KAYITLI NÜFUS </a:t>
                      </a:r>
                    </a:p>
                  </a:txBody>
                  <a:tcPr marL="81591" marR="81591" marT="40793" marB="40793" anchor="ctr" anchorCtr="1"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chemeClr val="bg1"/>
                        </a:solidFill>
                        <a:effectLst/>
                        <a:latin typeface="Calibri" panose="020F0502020204030204" pitchFamily="34" charset="0"/>
                      </a:endParaRPr>
                    </a:p>
                  </a:txBody>
                  <a:tcPr marL="81591" marR="81591" marT="40793" marB="40793" anchor="ctr" anchorCtr="1"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14213D"/>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rgbClr val="FF0000"/>
                        </a:solidFill>
                        <a:effectLst/>
                        <a:latin typeface="Bookman Old Style" pitchFamily="18" charset="0"/>
                      </a:endParaRPr>
                    </a:p>
                  </a:txBody>
                  <a:tcPr marL="81591" marR="81591" marT="40793" marB="40793"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2400" b="1" i="0" u="none" strike="noStrike" cap="none" normalizeH="0" baseline="0" dirty="0">
                        <a:ln>
                          <a:noFill/>
                        </a:ln>
                        <a:solidFill>
                          <a:srgbClr val="FF0000"/>
                        </a:solidFill>
                        <a:effectLst/>
                        <a:latin typeface="Bookman Old Style" pitchFamily="18" charset="0"/>
                      </a:endParaRPr>
                    </a:p>
                  </a:txBody>
                  <a:tcPr marL="81591" marR="81591" marT="40793" marB="40793" anchor="ctr" anchorCtr="1"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334918">
                <a:tc grid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rPr>
                        <a:t>NÜFUSA KAYITLI OLUNAN İL</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1900" b="1" i="0" u="none" strike="noStrike" cap="none" normalizeH="0" baseline="0" dirty="0">
                        <a:ln>
                          <a:noFill/>
                        </a:ln>
                        <a:solidFill>
                          <a:srgbClr val="14213D"/>
                        </a:solidFill>
                        <a:effectLst/>
                        <a:latin typeface="Calibri" panose="020F0502020204030204" pitchFamily="34" charset="0"/>
                      </a:endParaRPr>
                    </a:p>
                  </a:txBody>
                  <a:tcPr marL="81591" marR="81591" marT="40793" marB="40793" anchor="ctr" horzOverflow="overflow">
                    <a:lnL w="19050" cap="flat" cmpd="sng" algn="ctr">
                      <a:solidFill>
                        <a:schemeClr val="tx2">
                          <a:lumMod val="50000"/>
                        </a:schemeClr>
                      </a:solidFill>
                      <a:prstDash val="solid"/>
                      <a:round/>
                      <a:headEnd type="none" w="med" len="med"/>
                      <a:tailEnd type="none" w="med" len="med"/>
                    </a:lnL>
                    <a:lnR w="19050" cap="flat" cmpd="sng" algn="ctr">
                      <a:solidFill>
                        <a:schemeClr val="tx2">
                          <a:lumMod val="50000"/>
                        </a:schemeClr>
                      </a:solidFill>
                      <a:prstDash val="solid"/>
                      <a:round/>
                      <a:headEnd type="none" w="med" len="med"/>
                      <a:tailEnd type="none" w="med" len="med"/>
                    </a:lnR>
                    <a:lnT w="19050" cap="flat" cmpd="sng" algn="ctr">
                      <a:solidFill>
                        <a:schemeClr val="tx2">
                          <a:lumMod val="50000"/>
                        </a:schemeClr>
                      </a:solidFill>
                      <a:prstDash val="solid"/>
                      <a:round/>
                      <a:headEnd type="none" w="med" len="med"/>
                      <a:tailEnd type="none" w="med" len="med"/>
                    </a:lnT>
                    <a:lnB w="19050" cap="flat" cmpd="sng" algn="ctr">
                      <a:solidFill>
                        <a:schemeClr val="tx2">
                          <a:lumMod val="50000"/>
                        </a:schemeClr>
                      </a:solidFill>
                      <a:prstDash val="solid"/>
                      <a:round/>
                      <a:headEnd type="none" w="med" len="med"/>
                      <a:tailEnd type="none" w="med" len="med"/>
                    </a:lnB>
                    <a:lnTlToBr>
                      <a:noFill/>
                    </a:lnTlToBr>
                    <a:lnBlToTr>
                      <a:noFill/>
                    </a:lnBlToTr>
                    <a:solidFill>
                      <a:srgbClr val="FFE66D"/>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rPr>
                        <a:t>NÜFUS</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rgbClr val="14213D"/>
                          </a:solidFill>
                          <a:effectLst/>
                          <a:latin typeface="Calibri" panose="020F0502020204030204" pitchFamily="34" charset="0"/>
                        </a:rPr>
                        <a:t>ORAN %</a:t>
                      </a:r>
                    </a:p>
                  </a:txBody>
                  <a:tcPr marL="81591" marR="81591" marT="40793" marB="40793" anchor="ctr" horzOverflow="overflow">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rgbClr val="F2D492"/>
                    </a:solidFill>
                  </a:tcPr>
                </a:tc>
                <a:extLst>
                  <a:ext uri="{0D108BD9-81ED-4DB2-BD59-A6C34878D82A}">
                    <a16:rowId xmlns:a16="http://schemas.microsoft.com/office/drawing/2014/main" val="10001"/>
                  </a:ext>
                </a:extLst>
              </a:tr>
              <a:tr h="24366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SİVAS</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765.784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5,05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366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2</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KASTAMONU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a:effectLst/>
                          <a:latin typeface="Arial" panose="020B0604020202020204" pitchFamily="34" charset="0"/>
                        </a:rPr>
                        <a:t>555.974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3,66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4366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ORDU</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a:effectLst/>
                          <a:latin typeface="Arial" panose="020B0604020202020204" pitchFamily="34" charset="0"/>
                        </a:rPr>
                        <a:t>525.209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3,46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4366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GİRESUN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a:effectLst/>
                          <a:latin typeface="Arial" panose="020B0604020202020204" pitchFamily="34" charset="0"/>
                        </a:rPr>
                        <a:t>492.556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3,25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4366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TOKAT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489.438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3,23</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4366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ERZURUM</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a:effectLst/>
                          <a:latin typeface="Arial" panose="020B0604020202020204" pitchFamily="34" charset="0"/>
                        </a:rPr>
                        <a:t>447.248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2,95</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47846556"/>
                  </a:ext>
                </a:extLst>
              </a:tr>
              <a:tr h="24366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SAMSUN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423.117</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2,79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43660">
                <a:tc>
                  <a:txBody>
                    <a:bodyPr/>
                    <a:lstStyle/>
                    <a:p>
                      <a:pPr algn="ctr" rtl="0" fontAlgn="b"/>
                      <a:r>
                        <a:rPr lang="tr-TR" sz="1200" b="1" i="0" u="none" strike="noStrike" dirty="0">
                          <a:solidFill>
                            <a:srgbClr val="000000"/>
                          </a:solidFill>
                          <a:effectLst/>
                          <a:latin typeface="Calibri" panose="020F0502020204030204" pitchFamily="34" charset="0"/>
                        </a:rPr>
                        <a:t>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rtl="0" fontAlgn="b"/>
                      <a:r>
                        <a:rPr lang="tr-TR" sz="1200" b="1" i="0" u="none" strike="noStrike" dirty="0">
                          <a:solidFill>
                            <a:srgbClr val="000000"/>
                          </a:solidFill>
                          <a:effectLst/>
                          <a:latin typeface="Calibri" panose="020F0502020204030204" pitchFamily="34" charset="0"/>
                        </a:rPr>
                        <a:t>MALATYA</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a:effectLst/>
                          <a:latin typeface="Arial" panose="020B0604020202020204" pitchFamily="34" charset="0"/>
                        </a:rPr>
                        <a:t>419.251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2,76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7983117"/>
                  </a:ext>
                </a:extLst>
              </a:tr>
              <a:tr h="24366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9</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TRABZON</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a:effectLst/>
                          <a:latin typeface="Arial" panose="020B0604020202020204" pitchFamily="34" charset="0"/>
                        </a:rPr>
                        <a:t>415.698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2,74</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43660">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10</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fontAlgn="b" latinLnBrk="0" hangingPunct="1"/>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SİNOP</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372.828</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2,46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43660">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Calibri" panose="020F0502020204030204" pitchFamily="34" charset="0"/>
                          <a:ea typeface="+mn-ea"/>
                          <a:cs typeface="+mn-cs"/>
                        </a:rPr>
                        <a:t>İSTANBUL</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dirty="0">
                          <a:effectLst/>
                          <a:latin typeface="Arial" panose="020B0604020202020204" pitchFamily="34" charset="0"/>
                        </a:rPr>
                        <a:t>2.171.806</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tc>
                  <a:txBody>
                    <a:bodyPr/>
                    <a:lstStyle/>
                    <a:p>
                      <a:pPr algn="ctr" fontAlgn="b"/>
                      <a:r>
                        <a:rPr lang="tr-TR" sz="1000" b="0" i="0" u="none" strike="noStrike" kern="1200" dirty="0">
                          <a:solidFill>
                            <a:schemeClr val="tx1"/>
                          </a:solidFill>
                          <a:effectLst/>
                          <a:latin typeface="Arial" panose="020B0604020202020204" pitchFamily="34" charset="0"/>
                          <a:ea typeface="+mn-ea"/>
                          <a:cs typeface="+mn-cs"/>
                        </a:rPr>
                        <a:t>14,31</a:t>
                      </a:r>
                    </a:p>
                  </a:txBody>
                  <a:tcPr marL="9525" marR="9525" marT="9525" marB="0" anchor="ctr">
                    <a:lnL w="3175" cap="flat" cmpd="sng" algn="ctr">
                      <a:solidFill>
                        <a:srgbClr val="2F4858"/>
                      </a:solidFill>
                      <a:prstDash val="solid"/>
                      <a:round/>
                      <a:headEnd type="none" w="med" len="med"/>
                      <a:tailEnd type="none" w="med" len="med"/>
                    </a:lnL>
                    <a:lnR w="3175" cap="flat" cmpd="sng" algn="ctr">
                      <a:solidFill>
                        <a:srgbClr val="2F4858"/>
                      </a:solidFill>
                      <a:prstDash val="solid"/>
                      <a:round/>
                      <a:headEnd type="none" w="med" len="med"/>
                      <a:tailEnd type="none" w="med" len="med"/>
                    </a:lnR>
                    <a:lnT w="3175" cap="flat" cmpd="sng" algn="ctr">
                      <a:solidFill>
                        <a:srgbClr val="2F4858"/>
                      </a:solidFill>
                      <a:prstDash val="solid"/>
                      <a:round/>
                      <a:headEnd type="none" w="med" len="med"/>
                      <a:tailEnd type="none" w="med" len="med"/>
                    </a:lnT>
                    <a:lnB w="3175" cap="flat" cmpd="sng" algn="ctr">
                      <a:solidFill>
                        <a:srgbClr val="2F4858"/>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8475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nvPr>
        </p:nvGraphicFramePr>
        <p:xfrm>
          <a:off x="96618" y="888566"/>
          <a:ext cx="6617691" cy="3645450"/>
        </p:xfrm>
        <a:graphic>
          <a:graphicData uri="http://schemas.openxmlformats.org/drawingml/2006/table">
            <a:tbl>
              <a:tblPr>
                <a:effectLst>
                  <a:outerShdw blurRad="50800" dist="38100" dir="5400000" algn="t" rotWithShape="0">
                    <a:prstClr val="black">
                      <a:alpha val="40000"/>
                    </a:prstClr>
                  </a:outerShdw>
                </a:effectLst>
              </a:tblPr>
              <a:tblGrid>
                <a:gridCol w="936573">
                  <a:extLst>
                    <a:ext uri="{9D8B030D-6E8A-4147-A177-3AD203B41FA5}">
                      <a16:colId xmlns:a16="http://schemas.microsoft.com/office/drawing/2014/main" val="37962773"/>
                    </a:ext>
                  </a:extLst>
                </a:gridCol>
                <a:gridCol w="1175122">
                  <a:extLst>
                    <a:ext uri="{9D8B030D-6E8A-4147-A177-3AD203B41FA5}">
                      <a16:colId xmlns:a16="http://schemas.microsoft.com/office/drawing/2014/main" val="1771217485"/>
                    </a:ext>
                  </a:extLst>
                </a:gridCol>
                <a:gridCol w="1066232">
                  <a:extLst>
                    <a:ext uri="{9D8B030D-6E8A-4147-A177-3AD203B41FA5}">
                      <a16:colId xmlns:a16="http://schemas.microsoft.com/office/drawing/2014/main" val="1326744596"/>
                    </a:ext>
                  </a:extLst>
                </a:gridCol>
                <a:gridCol w="1037280">
                  <a:extLst>
                    <a:ext uri="{9D8B030D-6E8A-4147-A177-3AD203B41FA5}">
                      <a16:colId xmlns:a16="http://schemas.microsoft.com/office/drawing/2014/main" val="1198144464"/>
                    </a:ext>
                  </a:extLst>
                </a:gridCol>
                <a:gridCol w="1175008">
                  <a:extLst>
                    <a:ext uri="{9D8B030D-6E8A-4147-A177-3AD203B41FA5}">
                      <a16:colId xmlns:a16="http://schemas.microsoft.com/office/drawing/2014/main" val="694860317"/>
                    </a:ext>
                  </a:extLst>
                </a:gridCol>
                <a:gridCol w="1227476">
                  <a:extLst>
                    <a:ext uri="{9D8B030D-6E8A-4147-A177-3AD203B41FA5}">
                      <a16:colId xmlns:a16="http://schemas.microsoft.com/office/drawing/2014/main" val="3377412540"/>
                    </a:ext>
                  </a:extLst>
                </a:gridCol>
              </a:tblGrid>
              <a:tr h="347959">
                <a:tc gridSpan="6">
                  <a:txBody>
                    <a:bodyPr/>
                    <a:lstStyle/>
                    <a:p>
                      <a:pPr algn="ctr">
                        <a:lnSpc>
                          <a:spcPct val="107000"/>
                        </a:lnSpc>
                        <a:spcAft>
                          <a:spcPts val="0"/>
                        </a:spcAft>
                      </a:pPr>
                      <a:r>
                        <a:rPr lang="tr-TR" sz="1200" b="1" dirty="0">
                          <a:solidFill>
                            <a:schemeClr val="bg1"/>
                          </a:solidFill>
                          <a:effectLst/>
                          <a:latin typeface="+mn-lt"/>
                          <a:ea typeface="Calibri" panose="020F0502020204030204" pitchFamily="34" charset="0"/>
                          <a:cs typeface="Times New Roman" panose="02020603050405020304" pitchFamily="18" charset="0"/>
                        </a:rPr>
                        <a:t>2011 – </a:t>
                      </a:r>
                      <a:r>
                        <a:rPr lang="tr-TR" sz="1200" b="1" dirty="0" smtClean="0">
                          <a:solidFill>
                            <a:schemeClr val="bg1"/>
                          </a:solidFill>
                          <a:effectLst/>
                          <a:latin typeface="+mn-lt"/>
                          <a:ea typeface="Calibri" panose="020F0502020204030204" pitchFamily="34" charset="0"/>
                          <a:cs typeface="Times New Roman" panose="02020603050405020304" pitchFamily="18" charset="0"/>
                        </a:rPr>
                        <a:t>2021 </a:t>
                      </a:r>
                      <a:r>
                        <a:rPr lang="tr-TR" sz="1200" b="1" dirty="0">
                          <a:solidFill>
                            <a:schemeClr val="bg1"/>
                          </a:solidFill>
                          <a:effectLst/>
                          <a:latin typeface="+mn-lt"/>
                          <a:ea typeface="Calibri" panose="020F0502020204030204" pitchFamily="34" charset="0"/>
                          <a:cs typeface="Times New Roman" panose="02020603050405020304" pitchFamily="18" charset="0"/>
                        </a:rPr>
                        <a:t>YILLARI ARASINDA İSTANBUL İLİ GÖÇ İSTATİSTİKLERİ</a:t>
                      </a:r>
                      <a:endParaRPr lang="tr-TR" sz="1200" dirty="0">
                        <a:solidFill>
                          <a:schemeClr val="bg1"/>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04431191"/>
                  </a:ext>
                </a:extLst>
              </a:tr>
              <a:tr h="334681">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YIL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TOPLAM NÜFUS</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ALDIĞI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VERDİĞİ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NET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NET GÖÇ HIZI  ‰</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97895998"/>
                  </a:ext>
                </a:extLst>
              </a:tr>
              <a:tr h="296281">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2011-2012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13.854.740</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384.535</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354.074</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30.461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2,2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404235443"/>
                  </a:ext>
                </a:extLst>
              </a:tr>
              <a:tr h="296281">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2012-2013</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14.160.467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437.922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371.601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66.321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57648452"/>
                  </a:ext>
                </a:extLst>
              </a:tr>
              <a:tr h="296281">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2013-2014</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14.377.018</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438.998</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424.662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14.336</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937367204"/>
                  </a:ext>
                </a:extLst>
              </a:tr>
              <a:tr h="296281">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2014-2015</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14.657.434</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453.407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402.864</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50.543</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3,5</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875407370"/>
                  </a:ext>
                </a:extLst>
              </a:tr>
              <a:tr h="296281">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2015-2016</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14.804.116</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369.582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440.889</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-71.307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- 4,8 (negatif göç)</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4277260258"/>
                  </a:ext>
                </a:extLst>
              </a:tr>
              <a:tr h="296281">
                <a:tc>
                  <a:txBody>
                    <a:bodyPr/>
                    <a:lstStyle/>
                    <a:p>
                      <a:pPr algn="ctr">
                        <a:lnSpc>
                          <a:spcPct val="107000"/>
                        </a:lnSpc>
                        <a:spcAft>
                          <a:spcPts val="0"/>
                        </a:spcAft>
                      </a:pPr>
                      <a:r>
                        <a:rPr lang="tr-TR" sz="1200" b="1" dirty="0">
                          <a:solidFill>
                            <a:srgbClr val="000000"/>
                          </a:solidFill>
                          <a:effectLst/>
                          <a:latin typeface="+mn-lt"/>
                          <a:ea typeface="Calibri" panose="020F0502020204030204" pitchFamily="34" charset="0"/>
                          <a:cs typeface="Times New Roman" panose="02020603050405020304" pitchFamily="18" charset="0"/>
                        </a:rPr>
                        <a:t>2016-2017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15.029.231</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416.587</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422.559</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-5.972</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dirty="0">
                          <a:solidFill>
                            <a:srgbClr val="FF0000"/>
                          </a:solidFill>
                          <a:effectLst/>
                          <a:latin typeface="+mn-lt"/>
                          <a:ea typeface="Calibri" panose="020F0502020204030204" pitchFamily="34" charset="0"/>
                          <a:cs typeface="Times New Roman" panose="02020603050405020304" pitchFamily="18" charset="0"/>
                        </a:rPr>
                        <a:t>- 0,4 (negatif göç)</a:t>
                      </a:r>
                      <a:endParaRPr lang="tr-TR" sz="1200" dirty="0">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21785453"/>
                  </a:ext>
                </a:extLst>
              </a:tr>
              <a:tr h="296281">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2017-2018</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15.067.724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498.482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595.803</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-210.321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-13,9 (negatif göç)</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113735875"/>
                  </a:ext>
                </a:extLst>
              </a:tr>
              <a:tr h="296281">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2018-2019</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15.519.267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498.676</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378.305</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120.371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7,8 </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176131270"/>
                  </a:ext>
                </a:extLst>
              </a:tr>
              <a:tr h="296281">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2019-2020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15.452.462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328.632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381.654</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-53.022</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-3,42 (negatif göç)</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650509442"/>
                  </a:ext>
                </a:extLst>
              </a:tr>
              <a:tr h="296281">
                <a:tc>
                  <a:txBody>
                    <a:bodyPr/>
                    <a:lstStyle/>
                    <a:p>
                      <a:pPr algn="ctr">
                        <a:lnSpc>
                          <a:spcPct val="107000"/>
                        </a:lnSpc>
                        <a:spcAft>
                          <a:spcPts val="0"/>
                        </a:spcAft>
                      </a:pPr>
                      <a:r>
                        <a:rPr lang="tr-TR" sz="1200" b="1" kern="1200" dirty="0">
                          <a:solidFill>
                            <a:srgbClr val="000000"/>
                          </a:solidFill>
                          <a:effectLst/>
                          <a:latin typeface="+mn-lt"/>
                          <a:ea typeface="Calibri" panose="020F0502020204030204" pitchFamily="34" charset="0"/>
                          <a:cs typeface="Times New Roman" panose="02020603050405020304" pitchFamily="18" charset="0"/>
                        </a:rPr>
                        <a:t>2020-2021</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15.840.900</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385.328</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algn="ctr">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408.165</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kern="1200" dirty="0">
                          <a:solidFill>
                            <a:srgbClr val="000000"/>
                          </a:solidFill>
                          <a:effectLst/>
                          <a:latin typeface="+mn-lt"/>
                          <a:ea typeface="Calibri" panose="020F0502020204030204" pitchFamily="34" charset="0"/>
                          <a:cs typeface="Times New Roman" panose="02020603050405020304" pitchFamily="18" charset="0"/>
                        </a:rPr>
                        <a:t>-22.837</a:t>
                      </a: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tc>
                  <a:txBody>
                    <a:bodyPr/>
                    <a:lstStyle/>
                    <a:p>
                      <a:pPr marL="0" algn="ctr" defTabSz="457200" rtl="0" eaLnBrk="1" latinLnBrk="0" hangingPunct="1">
                        <a:lnSpc>
                          <a:spcPct val="107000"/>
                        </a:lnSpc>
                        <a:spcAft>
                          <a:spcPts val="0"/>
                        </a:spcAft>
                      </a:pPr>
                      <a:r>
                        <a:rPr lang="tr-TR" sz="1200" b="1" kern="1200" dirty="0">
                          <a:solidFill>
                            <a:srgbClr val="FF0000"/>
                          </a:solidFill>
                          <a:effectLst/>
                          <a:latin typeface="+mn-lt"/>
                          <a:ea typeface="Calibri" panose="020F0502020204030204" pitchFamily="34" charset="0"/>
                          <a:cs typeface="Times New Roman" panose="02020603050405020304" pitchFamily="18" charset="0"/>
                        </a:rPr>
                        <a:t>-1,44 (negatif</a:t>
                      </a:r>
                      <a:r>
                        <a:rPr lang="tr-TR" sz="1200" b="1" kern="1200" baseline="0" dirty="0">
                          <a:solidFill>
                            <a:srgbClr val="FF0000"/>
                          </a:solidFill>
                          <a:effectLst/>
                          <a:latin typeface="+mn-lt"/>
                          <a:ea typeface="Calibri" panose="020F0502020204030204" pitchFamily="34" charset="0"/>
                          <a:cs typeface="Times New Roman" panose="02020603050405020304" pitchFamily="18" charset="0"/>
                        </a:rPr>
                        <a:t> göç)</a:t>
                      </a:r>
                      <a:endParaRPr lang="tr-TR" sz="1200" b="1" kern="1200" dirty="0">
                        <a:solidFill>
                          <a:srgbClr val="FF0000"/>
                        </a:solidFill>
                        <a:effectLst/>
                        <a:latin typeface="+mn-lt"/>
                        <a:ea typeface="Calibri" panose="020F0502020204030204" pitchFamily="34" charset="0"/>
                        <a:cs typeface="Times New Roman" panose="02020603050405020304" pitchFamily="18" charset="0"/>
                      </a:endParaRPr>
                    </a:p>
                  </a:txBody>
                  <a:tcPr marL="32891" marR="32891"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146209510"/>
                  </a:ext>
                </a:extLst>
              </a:tr>
            </a:tbl>
          </a:graphicData>
        </a:graphic>
      </p:graphicFrame>
      <p:sp>
        <p:nvSpPr>
          <p:cNvPr id="6" name="Dikdörtgen 5"/>
          <p:cNvSpPr/>
          <p:nvPr/>
        </p:nvSpPr>
        <p:spPr>
          <a:xfrm>
            <a:off x="1" y="131020"/>
            <a:ext cx="6858000" cy="523220"/>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İSTANBUL İLİ </a:t>
            </a:r>
            <a:r>
              <a:rPr kumimoji="0" lang="tr-TR" sz="2800" b="1" i="1" u="none" strike="noStrike" kern="1200" cap="none" spc="0" normalizeH="0" baseline="0" noProof="0">
                <a:ln>
                  <a:noFill/>
                </a:ln>
                <a:solidFill>
                  <a:prstClr val="white"/>
                </a:solidFill>
                <a:effectLst/>
                <a:uLnTx/>
                <a:uFillTx/>
                <a:latin typeface="Calibri" panose="020F0502020204030204" pitchFamily="34" charset="0"/>
                <a:ea typeface="+mn-ea"/>
                <a:cs typeface="+mn-cs"/>
              </a:rPr>
              <a:t>GÖÇ İSTATİSTİKLERİ</a:t>
            </a:r>
            <a:endParaRPr kumimoji="0" lang="tr-T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7" name="Tablo 6"/>
          <p:cNvGraphicFramePr>
            <a:graphicFrameLocks noGrp="1"/>
          </p:cNvGraphicFramePr>
          <p:nvPr>
            <p:extLst/>
          </p:nvPr>
        </p:nvGraphicFramePr>
        <p:xfrm>
          <a:off x="96618" y="4787064"/>
          <a:ext cx="3203108" cy="440918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18975">
                  <a:extLst>
                    <a:ext uri="{9D8B030D-6E8A-4147-A177-3AD203B41FA5}">
                      <a16:colId xmlns:a16="http://schemas.microsoft.com/office/drawing/2014/main" val="20000"/>
                    </a:ext>
                  </a:extLst>
                </a:gridCol>
                <a:gridCol w="1343889">
                  <a:extLst>
                    <a:ext uri="{9D8B030D-6E8A-4147-A177-3AD203B41FA5}">
                      <a16:colId xmlns:a16="http://schemas.microsoft.com/office/drawing/2014/main" val="463268062"/>
                    </a:ext>
                  </a:extLst>
                </a:gridCol>
                <a:gridCol w="1140244">
                  <a:extLst>
                    <a:ext uri="{9D8B030D-6E8A-4147-A177-3AD203B41FA5}">
                      <a16:colId xmlns:a16="http://schemas.microsoft.com/office/drawing/2014/main" val="947962462"/>
                    </a:ext>
                  </a:extLst>
                </a:gridCol>
              </a:tblGrid>
              <a:tr h="644928">
                <a:tc gridSpan="3">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2021 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İLLER DÜZEYİNDE </a:t>
                      </a:r>
                      <a:r>
                        <a:rPr kumimoji="0" lang="tr-TR" sz="1200" b="1" i="0" u="sng" strike="noStrike" cap="none" normalizeH="0" baseline="0" dirty="0">
                          <a:ln>
                            <a:noFill/>
                          </a:ln>
                          <a:solidFill>
                            <a:schemeClr val="bg1"/>
                          </a:solidFill>
                          <a:effectLst/>
                          <a:latin typeface="+mn-lt"/>
                        </a:rPr>
                        <a:t>VERDİĞİ</a:t>
                      </a:r>
                      <a:r>
                        <a:rPr kumimoji="0" lang="tr-TR" sz="1200" b="1" i="0" u="none" strike="noStrike" cap="none" normalizeH="0" baseline="0" dirty="0">
                          <a:ln>
                            <a:noFill/>
                          </a:ln>
                          <a:solidFill>
                            <a:schemeClr val="bg1"/>
                          </a:solidFill>
                          <a:effectLst/>
                          <a:latin typeface="+mn-lt"/>
                        </a:rPr>
                        <a:t> GÖÇ</a:t>
                      </a:r>
                    </a:p>
                  </a:txBody>
                  <a:tcPr marL="7777" marR="7777" marT="7777"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pPr marL="0" marR="0" lvl="0" indent="0" algn="ctr" defTabSz="957263" rtl="0" eaLnBrk="1" fontAlgn="base" latinLnBrk="0" hangingPunct="1">
                        <a:lnSpc>
                          <a:spcPct val="100000"/>
                        </a:lnSpc>
                        <a:spcBef>
                          <a:spcPct val="20000"/>
                        </a:spcBef>
                        <a:spcAft>
                          <a:spcPct val="0"/>
                        </a:spcAft>
                        <a:buClrTx/>
                        <a:buSzTx/>
                        <a:buFontTx/>
                        <a:buNone/>
                        <a:tabLst/>
                      </a:pPr>
                      <a:endParaRPr kumimoji="0" lang="tr-TR" sz="1800" b="1" i="0" u="none" strike="noStrike" cap="none" normalizeH="0" baseline="0" dirty="0">
                        <a:ln>
                          <a:noFill/>
                        </a:ln>
                        <a:solidFill>
                          <a:schemeClr val="bg1"/>
                        </a:solidFill>
                        <a:effectLst/>
                        <a:latin typeface="+mj-lt"/>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4213D"/>
                    </a:solidFill>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5428">
                <a:tc gridSpan="2">
                  <a:txBody>
                    <a:bodyPr/>
                    <a:lstStyle/>
                    <a:p>
                      <a:pPr algn="ctr">
                        <a:lnSpc>
                          <a:spcPct val="107000"/>
                        </a:lnSpc>
                        <a:spcAft>
                          <a:spcPts val="0"/>
                        </a:spcAft>
                      </a:pPr>
                      <a:r>
                        <a:rPr lang="tr-TR" sz="1200" b="1" dirty="0">
                          <a:solidFill>
                            <a:schemeClr val="tx1"/>
                          </a:solidFill>
                          <a:effectLst/>
                          <a:latin typeface="+mn-lt"/>
                          <a:ea typeface="Calibri" panose="020F0502020204030204" pitchFamily="34" charset="0"/>
                          <a:cs typeface="Calibri" panose="020F0502020204030204" pitchFamily="34" charset="0"/>
                        </a:rPr>
                        <a:t>İL</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100" dirty="0">
                        <a:solidFill>
                          <a:srgbClr val="14213D"/>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a:lnSpc>
                          <a:spcPct val="107000"/>
                        </a:lnSpc>
                        <a:spcAft>
                          <a:spcPts val="0"/>
                        </a:spcAft>
                      </a:pPr>
                      <a:r>
                        <a:rPr lang="tr-TR" sz="1200" b="1" dirty="0">
                          <a:solidFill>
                            <a:schemeClr val="tx1"/>
                          </a:solidFill>
                          <a:effectLst/>
                          <a:latin typeface="+mn-lt"/>
                          <a:ea typeface="Calibri" panose="020F0502020204030204" pitchFamily="34" charset="0"/>
                          <a:cs typeface="Times New Roman" panose="02020603050405020304" pitchFamily="18" charset="0"/>
                        </a:rPr>
                        <a:t>VERDİĞİ</a:t>
                      </a:r>
                      <a:r>
                        <a:rPr lang="tr-TR" sz="1200" b="1" baseline="0" dirty="0">
                          <a:solidFill>
                            <a:schemeClr val="tx1"/>
                          </a:solidFill>
                          <a:effectLst/>
                          <a:latin typeface="+mn-lt"/>
                          <a:ea typeface="Calibri" panose="020F0502020204030204" pitchFamily="34" charset="0"/>
                          <a:cs typeface="Times New Roman" panose="02020603050405020304" pitchFamily="18" charset="0"/>
                        </a:rPr>
                        <a:t> GÖÇ</a:t>
                      </a:r>
                      <a:endParaRPr lang="tr-TR" sz="120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KOCAELİ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26.906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TEKİRDAĞ</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24.626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ANKARA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20.251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İZMİR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17.919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mn-lt"/>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BURSA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15.223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TOKAT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14.377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SAKARYA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13.251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MUĞLA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11.580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BALIKESİR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11.402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ANTALYA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10.949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DİĞER İLLER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241.681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31627">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TOPLAM VERİLEN GÖÇ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tr-TR" sz="1600" b="1" i="0" u="none" strike="noStrike" kern="1200" cap="none" normalizeH="0" baseline="0" dirty="0">
                        <a:ln>
                          <a:noFill/>
                        </a:ln>
                        <a:solidFill>
                          <a:srgbClr val="C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rtl="0" fontAlgn="b"/>
                      <a:r>
                        <a:rPr kumimoji="0" lang="tr-TR" sz="1200" b="1" i="0" u="none" strike="noStrike" kern="1200" cap="none" normalizeH="0" baseline="0" dirty="0">
                          <a:ln>
                            <a:noFill/>
                          </a:ln>
                          <a:solidFill>
                            <a:schemeClr val="tx1"/>
                          </a:solidFill>
                          <a:effectLst/>
                          <a:latin typeface="+mn-lt"/>
                          <a:ea typeface="+mn-ea"/>
                          <a:cs typeface="+mn-cs"/>
                        </a:rPr>
                        <a:t>408.165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26264103"/>
                  </a:ext>
                </a:extLst>
              </a:tr>
            </a:tbl>
          </a:graphicData>
        </a:graphic>
      </p:graphicFrame>
      <p:graphicFrame>
        <p:nvGraphicFramePr>
          <p:cNvPr id="8" name="Tablo 7"/>
          <p:cNvGraphicFramePr>
            <a:graphicFrameLocks noGrp="1"/>
          </p:cNvGraphicFramePr>
          <p:nvPr>
            <p:extLst/>
          </p:nvPr>
        </p:nvGraphicFramePr>
        <p:xfrm>
          <a:off x="3405463" y="4787064"/>
          <a:ext cx="3308847" cy="440918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42338">
                  <a:extLst>
                    <a:ext uri="{9D8B030D-6E8A-4147-A177-3AD203B41FA5}">
                      <a16:colId xmlns:a16="http://schemas.microsoft.com/office/drawing/2014/main" val="463268062"/>
                    </a:ext>
                  </a:extLst>
                </a:gridCol>
                <a:gridCol w="1588624">
                  <a:extLst>
                    <a:ext uri="{9D8B030D-6E8A-4147-A177-3AD203B41FA5}">
                      <a16:colId xmlns:a16="http://schemas.microsoft.com/office/drawing/2014/main" val="20001"/>
                    </a:ext>
                  </a:extLst>
                </a:gridCol>
                <a:gridCol w="1177885">
                  <a:extLst>
                    <a:ext uri="{9D8B030D-6E8A-4147-A177-3AD203B41FA5}">
                      <a16:colId xmlns:a16="http://schemas.microsoft.com/office/drawing/2014/main" val="947962462"/>
                    </a:ext>
                  </a:extLst>
                </a:gridCol>
              </a:tblGrid>
              <a:tr h="644928">
                <a:tc gridSpan="3">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2021 YILINDA İSTANBUL’UN </a:t>
                      </a:r>
                    </a:p>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cap="none" normalizeH="0" baseline="0" dirty="0">
                          <a:ln>
                            <a:noFill/>
                          </a:ln>
                          <a:solidFill>
                            <a:schemeClr val="bg1"/>
                          </a:solidFill>
                          <a:effectLst/>
                          <a:latin typeface="+mn-lt"/>
                        </a:rPr>
                        <a:t>İLLER DÜZEYİNDE </a:t>
                      </a:r>
                      <a:r>
                        <a:rPr kumimoji="0" lang="tr-TR" sz="1200" b="1" i="0" u="sng" strike="noStrike" cap="none" normalizeH="0" baseline="0" dirty="0">
                          <a:ln>
                            <a:noFill/>
                          </a:ln>
                          <a:solidFill>
                            <a:schemeClr val="bg1"/>
                          </a:solidFill>
                          <a:effectLst/>
                          <a:latin typeface="+mn-lt"/>
                        </a:rPr>
                        <a:t>ALDIĞI</a:t>
                      </a:r>
                      <a:r>
                        <a:rPr kumimoji="0" lang="tr-TR" sz="1200" b="1" i="0" u="none" strike="noStrike" cap="none" normalizeH="0" baseline="0" dirty="0">
                          <a:ln>
                            <a:noFill/>
                          </a:ln>
                          <a:solidFill>
                            <a:schemeClr val="bg1"/>
                          </a:solidFill>
                          <a:effectLst/>
                          <a:latin typeface="+mn-lt"/>
                        </a:rPr>
                        <a:t> GÖÇ</a:t>
                      </a:r>
                    </a:p>
                  </a:txBody>
                  <a:tcPr marL="7777" marR="7777" marT="7777"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2F4858"/>
                    </a:solidFill>
                  </a:tcPr>
                </a:tc>
                <a:tc hMerge="1">
                  <a:txBody>
                    <a:bodyPr/>
                    <a:lstStyle/>
                    <a:p>
                      <a:endParaRPr lang="tr-TR"/>
                    </a:p>
                  </a:txBody>
                  <a:tcPr/>
                </a:tc>
                <a:tc hMerge="1">
                  <a:txBody>
                    <a:bodyPr/>
                    <a:lstStyle/>
                    <a:p>
                      <a:pPr marL="0" algn="ctr" defTabSz="914400" rtl="0" eaLnBrk="1" fontAlgn="b" latinLnBrk="0" hangingPunct="1"/>
                      <a:endParaRPr lang="tr-TR" sz="1200" b="1" cap="none" spc="0" dirty="0">
                        <a:ln w="0"/>
                        <a:solidFill>
                          <a:srgbClr val="1E1E22"/>
                        </a:solidFill>
                        <a:effectLst/>
                        <a:latin typeface="Calibri" panose="020F0502020204030204" pitchFamily="34" charset="0"/>
                      </a:endParaRPr>
                    </a:p>
                  </a:txBody>
                  <a:tcPr marL="7777" marR="7777" marT="7777" marB="0" anchor="ctr">
                    <a:solidFill>
                      <a:srgbClr val="FFB604"/>
                    </a:solidFill>
                  </a:tcPr>
                </a:tc>
                <a:extLst>
                  <a:ext uri="{0D108BD9-81ED-4DB2-BD59-A6C34878D82A}">
                    <a16:rowId xmlns:a16="http://schemas.microsoft.com/office/drawing/2014/main" val="4280124898"/>
                  </a:ext>
                </a:extLst>
              </a:tr>
              <a:tr h="325428">
                <a:tc gridSpan="2">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Calibri" panose="020F0502020204030204" pitchFamily="34" charset="0"/>
                        </a:rPr>
                        <a:t>İL</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algn="ctr">
                        <a:lnSpc>
                          <a:spcPct val="107000"/>
                        </a:lnSpc>
                        <a:spcAft>
                          <a:spcPts val="0"/>
                        </a:spcAft>
                      </a:pPr>
                      <a:endParaRPr lang="tr-TR" sz="1100" dirty="0">
                        <a:solidFill>
                          <a:srgbClr val="14213D"/>
                        </a:solidFill>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a:lnSpc>
                          <a:spcPct val="107000"/>
                        </a:lnSpc>
                        <a:spcAft>
                          <a:spcPts val="0"/>
                        </a:spcAft>
                      </a:pPr>
                      <a:r>
                        <a:rPr lang="tr-TR" sz="1200" b="1" dirty="0">
                          <a:solidFill>
                            <a:srgbClr val="14213D"/>
                          </a:solidFill>
                          <a:effectLst/>
                          <a:latin typeface="+mn-lt"/>
                          <a:ea typeface="Calibri" panose="020F0502020204030204" pitchFamily="34" charset="0"/>
                          <a:cs typeface="Times New Roman" panose="02020603050405020304" pitchFamily="18" charset="0"/>
                        </a:rPr>
                        <a:t>ALDIĞI</a:t>
                      </a:r>
                      <a:r>
                        <a:rPr lang="tr-TR" sz="1200" b="1" baseline="0" dirty="0">
                          <a:solidFill>
                            <a:srgbClr val="14213D"/>
                          </a:solidFill>
                          <a:effectLst/>
                          <a:latin typeface="+mn-lt"/>
                          <a:ea typeface="Calibri" panose="020F0502020204030204" pitchFamily="34" charset="0"/>
                          <a:cs typeface="Times New Roman" panose="02020603050405020304" pitchFamily="18" charset="0"/>
                        </a:rPr>
                        <a:t> GÖÇ</a:t>
                      </a:r>
                      <a:endParaRPr lang="tr-TR" sz="1200" dirty="0">
                        <a:solidFill>
                          <a:srgbClr val="14213D"/>
                        </a:solidFill>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928993895"/>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ANKARA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20.195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24639772"/>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KOCAELİ</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17.630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830412253"/>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3</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İZMİR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15.541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751674261"/>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4</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BURSA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14.916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53735253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5</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VAN</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11.982</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959910618"/>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6</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TEKİRDAĞ</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11.289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102825914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7</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ANTALYA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10.808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00722127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0" lang="tr-TR" sz="1200" b="1" i="0" u="none" strike="noStrike" kern="1200" cap="none" normalizeH="0" baseline="0" dirty="0">
                          <a:ln>
                            <a:noFill/>
                          </a:ln>
                          <a:solidFill>
                            <a:schemeClr val="tx1"/>
                          </a:solidFill>
                          <a:effectLst/>
                          <a:latin typeface="+mn-lt"/>
                          <a:ea typeface="+mn-ea"/>
                          <a:cs typeface="+mn-cs"/>
                        </a:rPr>
                        <a:t>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TOKAT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10.398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984777026"/>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SAKARYA</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8.809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515521669"/>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10</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SAMSUN</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8.679</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278711337"/>
                  </a:ext>
                </a:extLst>
              </a:tr>
              <a:tr h="282473">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DİĞER İLLER</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FFAE5"/>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chemeClr val="tx1"/>
                          </a:solidFill>
                          <a:effectLst/>
                          <a:latin typeface="+mn-lt"/>
                          <a:ea typeface="+mn-ea"/>
                          <a:cs typeface="+mn-cs"/>
                        </a:rPr>
                        <a:t>255.081</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chemeClr val="bg1"/>
                    </a:solidFill>
                  </a:tcPr>
                </a:tc>
                <a:extLst>
                  <a:ext uri="{0D108BD9-81ED-4DB2-BD59-A6C34878D82A}">
                    <a16:rowId xmlns:a16="http://schemas.microsoft.com/office/drawing/2014/main" val="3811324557"/>
                  </a:ext>
                </a:extLst>
              </a:tr>
              <a:tr h="331627">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0" lang="tr-TR" sz="1200" b="1" i="0" u="none" strike="noStrike" kern="1200" cap="none" normalizeH="0" baseline="0" dirty="0">
                          <a:ln>
                            <a:noFill/>
                          </a:ln>
                          <a:solidFill>
                            <a:srgbClr val="283845"/>
                          </a:solidFill>
                          <a:effectLst/>
                          <a:latin typeface="+mn-lt"/>
                          <a:ea typeface="+mn-ea"/>
                          <a:cs typeface="+mn-cs"/>
                        </a:rPr>
                        <a:t>TOPLAM ALINAN GÖÇ</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0" lang="tr-TR" sz="1600" b="1" i="0" u="none" strike="noStrike" kern="1200" cap="none" normalizeH="0" baseline="0" dirty="0">
                        <a:ln>
                          <a:noFill/>
                        </a:ln>
                        <a:solidFill>
                          <a:srgbClr val="C00000"/>
                        </a:solidFill>
                        <a:effectLst/>
                        <a:latin typeface="+mj-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6D"/>
                    </a:solidFill>
                  </a:tcPr>
                </a:tc>
                <a:tc>
                  <a:txBody>
                    <a:bodyPr/>
                    <a:lstStyle/>
                    <a:p>
                      <a:pPr algn="ctr" rtl="0" fontAlgn="b"/>
                      <a:r>
                        <a:rPr kumimoji="0" lang="tr-TR" sz="1200" b="1" i="0" u="none" strike="noStrike" kern="1200" cap="none" normalizeH="0" baseline="0" dirty="0">
                          <a:ln>
                            <a:noFill/>
                          </a:ln>
                          <a:solidFill>
                            <a:srgbClr val="283845"/>
                          </a:solidFill>
                          <a:effectLst/>
                          <a:latin typeface="+mn-lt"/>
                          <a:ea typeface="+mn-ea"/>
                          <a:cs typeface="+mn-cs"/>
                        </a:rPr>
                        <a:t>385.328</a:t>
                      </a:r>
                    </a:p>
                  </a:txBody>
                  <a:tcPr marL="9525" marR="9525" marT="9525" marB="0" anchor="ctr">
                    <a:lnL w="3175" cap="flat" cmpd="sng" algn="ctr">
                      <a:solidFill>
                        <a:srgbClr val="283845"/>
                      </a:solidFill>
                      <a:prstDash val="solid"/>
                      <a:round/>
                      <a:headEnd type="none" w="med" len="med"/>
                      <a:tailEnd type="none" w="med" len="med"/>
                    </a:lnL>
                    <a:lnR w="3175" cap="flat" cmpd="sng" algn="ctr">
                      <a:solidFill>
                        <a:srgbClr val="283845"/>
                      </a:solidFill>
                      <a:prstDash val="solid"/>
                      <a:round/>
                      <a:headEnd type="none" w="med" len="med"/>
                      <a:tailEnd type="none" w="med" len="med"/>
                    </a:lnR>
                    <a:lnT w="3175" cap="flat" cmpd="sng" algn="ctr">
                      <a:solidFill>
                        <a:srgbClr val="283845"/>
                      </a:solidFill>
                      <a:prstDash val="solid"/>
                      <a:round/>
                      <a:headEnd type="none" w="med" len="med"/>
                      <a:tailEnd type="none" w="med" len="med"/>
                    </a:lnT>
                    <a:lnB w="3175" cap="flat" cmpd="sng" algn="ctr">
                      <a:solidFill>
                        <a:srgbClr val="283845"/>
                      </a:solidFill>
                      <a:prstDash val="solid"/>
                      <a:round/>
                      <a:headEnd type="none" w="med" len="med"/>
                      <a:tailEnd type="none" w="med" len="med"/>
                    </a:lnB>
                    <a:solidFill>
                      <a:srgbClr val="F2D492"/>
                    </a:solidFill>
                  </a:tcPr>
                </a:tc>
                <a:extLst>
                  <a:ext uri="{0D108BD9-81ED-4DB2-BD59-A6C34878D82A}">
                    <a16:rowId xmlns:a16="http://schemas.microsoft.com/office/drawing/2014/main" val="326264103"/>
                  </a:ext>
                </a:extLst>
              </a:tr>
            </a:tbl>
          </a:graphicData>
        </a:graphic>
      </p:graphicFrame>
      <p:sp>
        <p:nvSpPr>
          <p:cNvPr id="4" name="Slayt Numarası Yer Tutucusu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6AAD45-9E9D-4CFF-8CAC-247D62ADDC27}" type="slidenum">
              <a:rPr kumimoji="0" lang="tr-TR" sz="900" b="1" i="0" u="none" strike="noStrike" kern="1200" cap="none" spc="0" normalizeH="0" baseline="0" noProof="0" smtClean="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tr-TR" sz="900" b="1" i="0" u="none" strike="noStrike" kern="1200" cap="none" spc="0" normalizeH="0" baseline="0" noProof="0" dirty="0">
              <a:ln>
                <a:noFill/>
              </a:ln>
              <a:solidFill>
                <a:srgbClr val="9E652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05318321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6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7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8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9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0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6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7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8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29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0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22341</TotalTime>
  <Words>9755</Words>
  <Application>Microsoft Office PowerPoint</Application>
  <PresentationFormat>A4 Kağıt (210x297 mm)</PresentationFormat>
  <Paragraphs>5686</Paragraphs>
  <Slides>57</Slides>
  <Notes>9</Notes>
  <HiddenSlides>0</HiddenSlides>
  <MMClips>0</MMClips>
  <ScaleCrop>false</ScaleCrop>
  <HeadingPairs>
    <vt:vector size="6" baseType="variant">
      <vt:variant>
        <vt:lpstr>Kullanılan Yazı Tipleri</vt:lpstr>
      </vt:variant>
      <vt:variant>
        <vt:i4>13</vt:i4>
      </vt:variant>
      <vt:variant>
        <vt:lpstr>Tema</vt:lpstr>
      </vt:variant>
      <vt:variant>
        <vt:i4>36</vt:i4>
      </vt:variant>
      <vt:variant>
        <vt:lpstr>Slayt Başlıkları</vt:lpstr>
      </vt:variant>
      <vt:variant>
        <vt:i4>57</vt:i4>
      </vt:variant>
    </vt:vector>
  </HeadingPairs>
  <TitlesOfParts>
    <vt:vector size="106" baseType="lpstr">
      <vt:lpstr>SimSun</vt:lpstr>
      <vt:lpstr>Arial</vt:lpstr>
      <vt:lpstr>Arial Tur</vt:lpstr>
      <vt:lpstr>Arial Tur</vt:lpstr>
      <vt:lpstr>Bookman Old Style</vt:lpstr>
      <vt:lpstr>Calibri</vt:lpstr>
      <vt:lpstr>Calibri Light</vt:lpstr>
      <vt:lpstr>Century Gothic</vt:lpstr>
      <vt:lpstr>Franklin Gothic Demi Cond</vt:lpstr>
      <vt:lpstr>Linux Libertine Display G</vt:lpstr>
      <vt:lpstr>Segoe UI Semibold</vt:lpstr>
      <vt:lpstr>Tahoma</vt:lpstr>
      <vt:lpstr>Times New Roman</vt:lpstr>
      <vt:lpstr>Office Teması</vt:lpstr>
      <vt:lpstr>1_Özel Tasarım</vt:lpstr>
      <vt:lpstr>Özel Tasarım</vt:lpstr>
      <vt:lpstr>1_Office Teması</vt:lpstr>
      <vt:lpstr>6_Office Teması</vt:lpstr>
      <vt:lpstr>3_Office Teması</vt:lpstr>
      <vt:lpstr>4_Office Teması</vt:lpstr>
      <vt:lpstr>5_Office Teması</vt:lpstr>
      <vt:lpstr>7_Office Teması</vt:lpstr>
      <vt:lpstr>8_Office Teması</vt:lpstr>
      <vt:lpstr>9_Office Teması</vt:lpstr>
      <vt:lpstr>10_Office Teması</vt:lpstr>
      <vt:lpstr>11_Office Teması</vt:lpstr>
      <vt:lpstr>12_Office Teması</vt:lpstr>
      <vt:lpstr>13_Office Teması</vt:lpstr>
      <vt:lpstr>14_Office Teması</vt:lpstr>
      <vt:lpstr>15_Office Teması</vt:lpstr>
      <vt:lpstr>2_Office Teması</vt:lpstr>
      <vt:lpstr>16_Office Teması</vt:lpstr>
      <vt:lpstr>17_Office Teması</vt:lpstr>
      <vt:lpstr>18_Office Teması</vt:lpstr>
      <vt:lpstr>19_Office Teması</vt:lpstr>
      <vt:lpstr>20_Office Teması</vt:lpstr>
      <vt:lpstr>21_Office Teması</vt:lpstr>
      <vt:lpstr>22_Office Teması</vt:lpstr>
      <vt:lpstr>23_Office Teması</vt:lpstr>
      <vt:lpstr>24_Office Teması</vt:lpstr>
      <vt:lpstr>25_Office Teması</vt:lpstr>
      <vt:lpstr>26_Office Teması</vt:lpstr>
      <vt:lpstr>27_Office Teması</vt:lpstr>
      <vt:lpstr>28_Office Teması</vt:lpstr>
      <vt:lpstr>29_Office Teması</vt:lpstr>
      <vt:lpstr>30_Office Teması</vt:lpstr>
      <vt:lpstr>31_Office Teması</vt:lpstr>
      <vt:lpstr>32_Office Teması</vt:lpstr>
      <vt:lpstr>33_Office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Barış AMAÇ</dc:creator>
  <cp:lastModifiedBy>Serpil BÜYÜKKARA</cp:lastModifiedBy>
  <cp:revision>2171</cp:revision>
  <cp:lastPrinted>2024-05-02T12:30:23Z</cp:lastPrinted>
  <dcterms:created xsi:type="dcterms:W3CDTF">2021-03-15T10:30:38Z</dcterms:created>
  <dcterms:modified xsi:type="dcterms:W3CDTF">2024-12-04T07:23:17Z</dcterms:modified>
</cp:coreProperties>
</file>