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72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180F0-B889-4BD6-9C78-CE0C775CE1B6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CA595-677E-40E3-8662-D0460BF71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564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17A6C-AACB-4B8F-AC1E-862CB786FA1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35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10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096812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11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331302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12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056517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13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73938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fld id="{893AE9D5-C74A-464B-A314-55A9925E2463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t>2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8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23437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8770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22293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21585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576630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50210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Görüntüsü Yer Tutucusu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 Yer Tutucusu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45060" name="Slayt Numarası Yer Tutucus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9392" indent="-2920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296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614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2932" indent="-23365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251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7569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4886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2205" indent="-2336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93AE9D5-C74A-464B-A314-55A9925E2463}" type="slidenum">
              <a:rPr lang="tr-TR" altLang="tr-TR" smtClean="0"/>
              <a:pPr>
                <a:buFont typeface="Arial" panose="020B0604020202020204" pitchFamily="34" charset="0"/>
                <a:buChar char="•"/>
              </a:pPr>
              <a:t>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7321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33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54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51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94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65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3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20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75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23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18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A3C2-46A1-48BC-B7C7-2A067268108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88AD5-DB09-439F-89A0-2FDF2D3815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50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0" y="0"/>
            <a:ext cx="12209417" cy="6858000"/>
            <a:chOff x="0" y="0"/>
            <a:chExt cx="12192000" cy="6858000"/>
          </a:xfrm>
        </p:grpSpPr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7F90B06-FEED-8B45-83B3-D93D8AA1D05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2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Dikdörtgen 5"/>
            <p:cNvSpPr/>
            <p:nvPr/>
          </p:nvSpPr>
          <p:spPr>
            <a:xfrm>
              <a:off x="182880" y="5878286"/>
              <a:ext cx="11782697" cy="914400"/>
            </a:xfrm>
            <a:prstGeom prst="rect">
              <a:avLst/>
            </a:prstGeom>
            <a:solidFill>
              <a:srgbClr val="E3E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Dikdörtgen 43"/>
            <p:cNvSpPr/>
            <p:nvPr/>
          </p:nvSpPr>
          <p:spPr>
            <a:xfrm>
              <a:off x="182880" y="263325"/>
              <a:ext cx="11782697" cy="914400"/>
            </a:xfrm>
            <a:prstGeom prst="rect">
              <a:avLst/>
            </a:prstGeom>
            <a:solidFill>
              <a:srgbClr val="E3E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8B00D28D-EE66-3A46-B051-376B928EC704}"/>
              </a:ext>
            </a:extLst>
          </p:cNvPr>
          <p:cNvSpPr txBox="1"/>
          <p:nvPr/>
        </p:nvSpPr>
        <p:spPr>
          <a:xfrm>
            <a:off x="2632932" y="3187809"/>
            <a:ext cx="69262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VALİLİK ÇALIŞMA PLANI VERİ GİRİŞ KILAVUZU</a:t>
            </a: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0FE4042C-5A54-4E4E-94FF-1219D34A70B9}"/>
              </a:ext>
            </a:extLst>
          </p:cNvPr>
          <p:cNvSpPr txBox="1"/>
          <p:nvPr/>
        </p:nvSpPr>
        <p:spPr>
          <a:xfrm>
            <a:off x="4751223" y="4561858"/>
            <a:ext cx="2689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>
                <a:solidFill>
                  <a:srgbClr val="595959"/>
                </a:solidFill>
              </a:rPr>
              <a:t> </a:t>
            </a:r>
            <a:r>
              <a:rPr lang="tr-TR" sz="1400" dirty="0" smtClean="0">
                <a:solidFill>
                  <a:srgbClr val="595959"/>
                </a:solidFill>
              </a:rPr>
              <a:t>STRATEJİ GELİŞTİRME BAŞKANLIĞI</a:t>
            </a:r>
            <a:endParaRPr lang="tr-TR" sz="1400" dirty="0">
              <a:solidFill>
                <a:srgbClr val="595959"/>
              </a:solidFill>
            </a:endParaRPr>
          </a:p>
        </p:txBody>
      </p:sp>
      <p:pic>
        <p:nvPicPr>
          <p:cNvPr id="19" name="Grafik 13">
            <a:extLst>
              <a:ext uri="{FF2B5EF4-FFF2-40B4-BE49-F238E27FC236}">
                <a16:creationId xmlns:a16="http://schemas.microsoft.com/office/drawing/2014/main" id="{BD20BB4A-B65F-F045-A6E3-0ECAA9DED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8967" y="1158720"/>
            <a:ext cx="1954064" cy="1442285"/>
          </a:xfrm>
          <a:prstGeom prst="rect">
            <a:avLst/>
          </a:prstGeom>
        </p:spPr>
      </p:pic>
      <p:grpSp>
        <p:nvGrpSpPr>
          <p:cNvPr id="26" name="Group 22"/>
          <p:cNvGrpSpPr/>
          <p:nvPr/>
        </p:nvGrpSpPr>
        <p:grpSpPr>
          <a:xfrm>
            <a:off x="5199017" y="4344998"/>
            <a:ext cx="1828800" cy="45719"/>
            <a:chOff x="3965945" y="1385354"/>
            <a:chExt cx="4572000" cy="79107"/>
          </a:xfrm>
          <a:solidFill>
            <a:srgbClr val="C00000"/>
          </a:solidFill>
        </p:grpSpPr>
        <p:sp>
          <p:nvSpPr>
            <p:cNvPr id="27" name="Rectangle 29"/>
            <p:cNvSpPr/>
            <p:nvPr/>
          </p:nvSpPr>
          <p:spPr>
            <a:xfrm>
              <a:off x="3965945" y="1385356"/>
              <a:ext cx="914400" cy="79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638"/>
            </a:p>
          </p:txBody>
        </p:sp>
        <p:sp>
          <p:nvSpPr>
            <p:cNvPr id="30" name="Rectangle 30"/>
            <p:cNvSpPr/>
            <p:nvPr/>
          </p:nvSpPr>
          <p:spPr>
            <a:xfrm>
              <a:off x="4880345" y="1385355"/>
              <a:ext cx="914400" cy="79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638"/>
            </a:p>
          </p:txBody>
        </p:sp>
        <p:sp>
          <p:nvSpPr>
            <p:cNvPr id="36" name="Rectangle 31"/>
            <p:cNvSpPr/>
            <p:nvPr/>
          </p:nvSpPr>
          <p:spPr>
            <a:xfrm>
              <a:off x="5794745" y="1385354"/>
              <a:ext cx="914400" cy="79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638"/>
            </a:p>
          </p:txBody>
        </p:sp>
        <p:sp>
          <p:nvSpPr>
            <p:cNvPr id="37" name="Rectangle 32"/>
            <p:cNvSpPr/>
            <p:nvPr/>
          </p:nvSpPr>
          <p:spPr>
            <a:xfrm>
              <a:off x="6709145" y="1385354"/>
              <a:ext cx="914400" cy="79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638"/>
            </a:p>
          </p:txBody>
        </p:sp>
        <p:sp>
          <p:nvSpPr>
            <p:cNvPr id="39" name="Rectangle 33"/>
            <p:cNvSpPr/>
            <p:nvPr/>
          </p:nvSpPr>
          <p:spPr>
            <a:xfrm>
              <a:off x="7623545" y="1385354"/>
              <a:ext cx="914400" cy="79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638"/>
            </a:p>
          </p:txBody>
        </p:sp>
      </p:grpSp>
      <p:cxnSp>
        <p:nvCxnSpPr>
          <p:cNvPr id="41" name="Düz Bağlayıcı 40"/>
          <p:cNvCxnSpPr/>
          <p:nvPr/>
        </p:nvCxnSpPr>
        <p:spPr>
          <a:xfrm>
            <a:off x="3448594" y="4360519"/>
            <a:ext cx="53296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36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10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78" y="1006474"/>
            <a:ext cx="11112885" cy="4545416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305455" y="5812240"/>
            <a:ext cx="11362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İlgili döneme ait gerçekleşme değeri girilerek onaya gönder butonuna tıklanır ve göstergenin gerçekleşmesi girilmiş olur.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38991" y="4920065"/>
            <a:ext cx="2028825" cy="762000"/>
          </a:xfrm>
          <a:prstGeom prst="rect">
            <a:avLst/>
          </a:prstGeom>
        </p:spPr>
      </p:pic>
      <p:sp>
        <p:nvSpPr>
          <p:cNvPr id="20" name="Dikdörtgen 19"/>
          <p:cNvSpPr/>
          <p:nvPr/>
        </p:nvSpPr>
        <p:spPr>
          <a:xfrm>
            <a:off x="2125662" y="3581559"/>
            <a:ext cx="521208" cy="137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</a:rPr>
              <a:t>2022</a:t>
            </a:r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4941475" y="3444398"/>
            <a:ext cx="365760" cy="137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00" dirty="0" smtClean="0">
                <a:solidFill>
                  <a:schemeClr val="tx1"/>
                </a:solidFill>
              </a:rPr>
              <a:t>2022</a:t>
            </a:r>
            <a:endParaRPr lang="tr-TR" sz="700" dirty="0">
              <a:solidFill>
                <a:schemeClr val="tx1"/>
              </a:solidFill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6132320" y="3444398"/>
            <a:ext cx="365760" cy="137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00" dirty="0" smtClean="0">
                <a:solidFill>
                  <a:schemeClr val="tx1"/>
                </a:solidFill>
              </a:rPr>
              <a:t>2022</a:t>
            </a:r>
            <a:endParaRPr lang="tr-TR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11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790" y="1062038"/>
            <a:ext cx="11190973" cy="4643818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305455" y="5812240"/>
            <a:ext cx="11362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Gerçekleşmelerde güncelleme yapılmak istenirse aynı adımlar takip edilerek işlem yapılabilir.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9938" y="5013727"/>
            <a:ext cx="2028825" cy="762000"/>
          </a:xfrm>
          <a:prstGeom prst="rect">
            <a:avLst/>
          </a:prstGeom>
        </p:spPr>
      </p:pic>
      <p:sp>
        <p:nvSpPr>
          <p:cNvPr id="20" name="Dikdörtgen 19"/>
          <p:cNvSpPr/>
          <p:nvPr/>
        </p:nvSpPr>
        <p:spPr>
          <a:xfrm>
            <a:off x="2029968" y="3696176"/>
            <a:ext cx="521208" cy="137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</a:rPr>
              <a:t>2022</a:t>
            </a:r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4857748" y="3559015"/>
            <a:ext cx="372619" cy="137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00" dirty="0" smtClean="0">
                <a:solidFill>
                  <a:schemeClr val="tx1"/>
                </a:solidFill>
              </a:rPr>
              <a:t>2022</a:t>
            </a:r>
            <a:endParaRPr lang="tr-TR" sz="700" dirty="0">
              <a:solidFill>
                <a:schemeClr val="tx1"/>
              </a:solidFill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6093276" y="3559015"/>
            <a:ext cx="365760" cy="137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00" dirty="0" smtClean="0">
                <a:solidFill>
                  <a:schemeClr val="tx1"/>
                </a:solidFill>
              </a:rPr>
              <a:t>2022</a:t>
            </a:r>
            <a:endParaRPr lang="tr-TR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0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12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614774" y="902563"/>
            <a:ext cx="10951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AÇIKLAMALAR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Üst Faaliyet Seçiniz: </a:t>
            </a:r>
            <a:r>
              <a:rPr lang="tr-TR" dirty="0" smtClean="0"/>
              <a:t>Bu kısma herhangi bir seçim yapmanıza gerek yoktur</a:t>
            </a:r>
            <a:r>
              <a:rPr lang="tr-TR" smtClean="0"/>
              <a:t>. </a:t>
            </a:r>
            <a:endParaRPr lang="tr-TR" dirty="0" smtClean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774" y="1885413"/>
            <a:ext cx="5812403" cy="1931206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6740036" y="1885413"/>
            <a:ext cx="4826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Alo 150 hattı göstergesi için hedef değeri atanacağı zaman bu göstergeye tıklanır ve aşağıda gösterdiğimiz ekran görüntüsünde yer alan üst faaliyet otomatik olarak gelmiş olacaktır.</a:t>
            </a:r>
            <a:endParaRPr lang="tr-TR" dirty="0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460" y="3986236"/>
            <a:ext cx="10740506" cy="24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13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614774" y="902563"/>
            <a:ext cx="109517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AÇIKLAMALAR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Üst Faaliyet Seçiniz: </a:t>
            </a:r>
            <a:r>
              <a:rPr lang="tr-TR" dirty="0" smtClean="0"/>
              <a:t>Bu kısma herhangi bir seçim yapmanıza gerek yoktur. Sol menüde listelenen faaliyetlere gösterge ekle dediğiniz faaliyet otomatikman üst faaliyet olarak gelecektir.  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Değer Tipi</a:t>
            </a:r>
          </a:p>
          <a:p>
            <a:r>
              <a:rPr lang="tr-TR" dirty="0" smtClean="0"/>
              <a:t>Sayı: Bir faaliyet net olarak sayılarla ifade edilebiliyorsa sayı seçilmelidir. Bu ifade tüm faaliyet ve göstergeler için kullanılabilir.</a:t>
            </a:r>
          </a:p>
          <a:p>
            <a:r>
              <a:rPr lang="tr-TR" dirty="0" smtClean="0"/>
              <a:t>Yüzde: Faaliyetin tamamlanması için bir tarih belirlenmişse bu değer tipi seçilebilir.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Yönelim</a:t>
            </a:r>
          </a:p>
          <a:p>
            <a:r>
              <a:rPr lang="tr-TR" dirty="0" smtClean="0"/>
              <a:t>Olumlu: Bir ifadenin artması bizim için iyi bir şeyse yönelim olumlu seçilmelidir.</a:t>
            </a:r>
          </a:p>
          <a:p>
            <a:r>
              <a:rPr lang="tr-TR" dirty="0" smtClean="0"/>
              <a:t>Olumsuz: Bir ifadenin artması bizim için iyi bir şey değilse yönelim olumsuz seçilmelidir. Örneğin trafik kaza sayısı göstergesinin yönelimi olumsuzdur.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Veri Tipi</a:t>
            </a:r>
          </a:p>
          <a:p>
            <a:r>
              <a:rPr lang="tr-TR" dirty="0" smtClean="0"/>
              <a:t>Kümülatif:</a:t>
            </a:r>
          </a:p>
          <a:p>
            <a:r>
              <a:rPr lang="tr-TR" dirty="0" smtClean="0"/>
              <a:t>Dönemsel:</a:t>
            </a:r>
          </a:p>
          <a:p>
            <a:r>
              <a:rPr lang="tr-TR" dirty="0" smtClean="0"/>
              <a:t>Oransal:            Bu değerlerin tamamı il çalışma planında dönemsel olarak seçilebilir. </a:t>
            </a:r>
          </a:p>
          <a:p>
            <a:r>
              <a:rPr lang="tr-TR" dirty="0" smtClean="0"/>
              <a:t>Diğer: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Semboller</a:t>
            </a:r>
          </a:p>
          <a:p>
            <a:r>
              <a:rPr lang="tr-TR" dirty="0" smtClean="0"/>
              <a:t>       Girilen veriyi güncellemeye yarar.</a:t>
            </a:r>
            <a:endParaRPr lang="tr-TR" dirty="0"/>
          </a:p>
          <a:p>
            <a:r>
              <a:rPr lang="tr-TR" dirty="0" smtClean="0"/>
              <a:t>       Gösterge hatalı girilmişse silmeye yarar. </a:t>
            </a:r>
          </a:p>
          <a:p>
            <a:r>
              <a:rPr lang="tr-TR" dirty="0" smtClean="0"/>
              <a:t>       Göstergeyle ilgili son değişikliği yapanı gösterir.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798" y="5609453"/>
            <a:ext cx="265176" cy="23372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654" y="6159924"/>
            <a:ext cx="265176" cy="29043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798" y="5889128"/>
            <a:ext cx="250889" cy="227923"/>
          </a:xfrm>
          <a:prstGeom prst="rect">
            <a:avLst/>
          </a:prstGeom>
        </p:spPr>
      </p:pic>
      <p:sp>
        <p:nvSpPr>
          <p:cNvPr id="6" name="Sağ Ayraç 5"/>
          <p:cNvSpPr/>
          <p:nvPr/>
        </p:nvSpPr>
        <p:spPr>
          <a:xfrm>
            <a:off x="1838325" y="4425696"/>
            <a:ext cx="45719" cy="10698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30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0" i="0" u="none" strike="noStrike" kern="1200" cap="none" spc="0" normalizeH="0" baseline="0" noProof="0">
                <a:ln>
                  <a:noFill/>
                </a:ln>
                <a:solidFill>
                  <a:srgbClr val="FF9F1B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tr-T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4D8A4677-7F6D-4CAF-BD0D-5CD335626015}" type="slidenum">
                <a:rPr kumimoji="0" lang="en-US" altLang="tr-TR" sz="12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2</a:t>
              </a:fld>
              <a:endParaRPr kumimoji="0" lang="en-US" altLang="tr-T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İL ÇALIŞMA PLANI</a:t>
            </a:r>
            <a:endParaRPr kumimoji="0" lang="tr-TR" altLang="tr-T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211212" y="2713504"/>
            <a:ext cx="4272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 sayfadaki sol menüden 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BAĞLI KURULUŞLAR VE HİZMET BİİMLERİ İL MÜDÜRLÜĞÜ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altında yer alan 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Çalışma Planı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başlığı seçilir.</a:t>
            </a:r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860330"/>
            <a:ext cx="6341261" cy="571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4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3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541605" y="4164720"/>
            <a:ext cx="11307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Çalışma planı faaliyetler ve bu faaliyetlere bağlı performans göstergelerinden oluşmaktadır.</a:t>
            </a:r>
          </a:p>
          <a:p>
            <a:r>
              <a:rPr lang="tr-TR" dirty="0" smtClean="0"/>
              <a:t>Veri girişi yapılırken öncelikle faaliyet, daha sonra bu faaliyete bağlı </a:t>
            </a:r>
            <a:r>
              <a:rPr lang="tr-TR" dirty="0"/>
              <a:t>performans </a:t>
            </a:r>
            <a:r>
              <a:rPr lang="tr-TR" dirty="0" smtClean="0"/>
              <a:t>göstergeleri tanımlanmalıdır.</a:t>
            </a:r>
          </a:p>
          <a:p>
            <a:r>
              <a:rPr lang="tr-TR" dirty="0" smtClean="0"/>
              <a:t>Yukarıda örnek olarak verilen faaliyet, gösterge ve açıklamalara ilişkin veri girişi şu şekilde olmalıdır. </a:t>
            </a:r>
            <a:endParaRPr lang="tr-TR" dirty="0"/>
          </a:p>
        </p:txBody>
      </p:sp>
      <p:graphicFrame>
        <p:nvGraphicFramePr>
          <p:cNvPr id="18" name="Tablo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29407"/>
              </p:ext>
            </p:extLst>
          </p:nvPr>
        </p:nvGraphicFramePr>
        <p:xfrm>
          <a:off x="423619" y="1459008"/>
          <a:ext cx="11340000" cy="161040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749136415"/>
                    </a:ext>
                  </a:extLst>
                </a:gridCol>
                <a:gridCol w="1964030">
                  <a:extLst>
                    <a:ext uri="{9D8B030D-6E8A-4147-A177-3AD203B41FA5}">
                      <a16:colId xmlns:a16="http://schemas.microsoft.com/office/drawing/2014/main" val="2864592900"/>
                    </a:ext>
                  </a:extLst>
                </a:gridCol>
                <a:gridCol w="531223">
                  <a:extLst>
                    <a:ext uri="{9D8B030D-6E8A-4147-A177-3AD203B41FA5}">
                      <a16:colId xmlns:a16="http://schemas.microsoft.com/office/drawing/2014/main" val="222537937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915895626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1870991748"/>
                    </a:ext>
                  </a:extLst>
                </a:gridCol>
                <a:gridCol w="5639924">
                  <a:extLst>
                    <a:ext uri="{9D8B030D-6E8A-4147-A177-3AD203B41FA5}">
                      <a16:colId xmlns:a16="http://schemas.microsoft.com/office/drawing/2014/main" val="629125115"/>
                    </a:ext>
                  </a:extLst>
                </a:gridCol>
              </a:tblGrid>
              <a:tr h="449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</a:rPr>
                        <a:t>F-NO</a:t>
                      </a:r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FAALİYET VE PROJELER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PG-NO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PERFORMANS  GÖSTERGESİ (PG)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PG</a:t>
                      </a:r>
                      <a:b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HEDEFİ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AÇIKLAMA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25557"/>
                  </a:ext>
                </a:extLst>
              </a:tr>
              <a:tr h="580291"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r>
                        <a:rPr lang="tr-TR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60" marR="6460" marT="6460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CİMER </a:t>
                      </a: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Dilekçelerinin İlgili Kurumlara Havalesine İlişkin İş ve İşlemlerin Yürütülmesi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Alo 150 Hattı üzerinden gelen </a:t>
                      </a: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işlem yapılacak dilekçe 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Cumhurbaşkanlığı İletişim Merkezi (CİMER) sistemine bağlı Alo 150 hattından gelen dilekçelerin Müdürlüğümüz CİMER görevlilerince alınarak ilgili kurum ve kuruluşlara sevkinin yapılması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156076"/>
                  </a:ext>
                </a:extLst>
              </a:tr>
              <a:tr h="580291">
                <a:tc vMerge="1"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endParaRPr lang="en-U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60" marR="6460" marT="646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Cimer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sitemi üzerinden gelen </a:t>
                      </a: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işlem yapılacak dilekçe </a:t>
                      </a: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sayısı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4000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Cumhurbaşkanlığı İletişim Merkezi (CİMER) sistemi üzerinden Valiliğimize gelen dilekçelerin Müdürlüğümüz CİMER görevlilerince ilgili kurum ve kuruluşlara sevkinin yapılması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440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4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4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331" y="955378"/>
            <a:ext cx="5458397" cy="224819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994" y="3543299"/>
            <a:ext cx="11357769" cy="2799371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5962294" y="1050826"/>
            <a:ext cx="56659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Faaliyet tanımlanırken</a:t>
            </a:r>
            <a:r>
              <a:rPr lang="tr-TR" dirty="0" smtClean="0"/>
              <a:t>; adı, sorumlu birim, değer tipi, yönelim,  veri tipi kutuları şekildeki gibi doldurulur.</a:t>
            </a:r>
          </a:p>
          <a:p>
            <a:endParaRPr lang="tr-TR" dirty="0"/>
          </a:p>
          <a:p>
            <a:r>
              <a:rPr lang="tr-TR" dirty="0" smtClean="0"/>
              <a:t>Açıklama, üst faaliyet ve sorumlu kutuları boş bırakılır.</a:t>
            </a:r>
          </a:p>
          <a:p>
            <a:endParaRPr lang="tr-TR" dirty="0"/>
          </a:p>
          <a:p>
            <a:r>
              <a:rPr lang="tr-TR" dirty="0" smtClean="0"/>
              <a:t>Buradaki kutuların anlamları ilerleyen sayfalarda açıklanacaktır.</a:t>
            </a: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 flipV="1">
            <a:off x="184150" y="3247926"/>
            <a:ext cx="11818938" cy="744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7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5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47" y="947440"/>
            <a:ext cx="5104257" cy="2308860"/>
          </a:xfrm>
          <a:prstGeom prst="rect">
            <a:avLst/>
          </a:prstGeom>
        </p:spPr>
      </p:pic>
      <p:cxnSp>
        <p:nvCxnSpPr>
          <p:cNvPr id="18" name="Düz Bağlayıcı 17"/>
          <p:cNvCxnSpPr/>
          <p:nvPr/>
        </p:nvCxnSpPr>
        <p:spPr>
          <a:xfrm flipV="1">
            <a:off x="184150" y="3247926"/>
            <a:ext cx="11818938" cy="744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4" y="3396953"/>
            <a:ext cx="11372850" cy="3000375"/>
          </a:xfrm>
          <a:prstGeom prst="rect">
            <a:avLst/>
          </a:prstGeom>
        </p:spPr>
      </p:pic>
      <p:sp>
        <p:nvSpPr>
          <p:cNvPr id="20" name="Metin kutusu 19"/>
          <p:cNvSpPr txBox="1"/>
          <p:nvPr/>
        </p:nvSpPr>
        <p:spPr>
          <a:xfrm>
            <a:off x="5962294" y="1050826"/>
            <a:ext cx="56659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Faaliyete ait gösterge eklerken faaliyetin üzerine gelip sağa tıklayıp gösterge ekle diyerek aşağıdaki ekrana ulaşılır.</a:t>
            </a:r>
          </a:p>
          <a:p>
            <a:endParaRPr lang="tr-TR" dirty="0"/>
          </a:p>
          <a:p>
            <a:r>
              <a:rPr lang="tr-TR" dirty="0" smtClean="0"/>
              <a:t>Açılan ekranda gösterge adı, göstergeye ilişkin açıklama, gösterge sırası, değer tipi, yönelim ve veri tipi seçilir (üst faaliyet otomatik olarak gelecektir). Sonra güncelle butonuna tıklanarak gösterge kaydedilir.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14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6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8" name="Düz Bağlayıcı 17"/>
          <p:cNvCxnSpPr/>
          <p:nvPr/>
        </p:nvCxnSpPr>
        <p:spPr>
          <a:xfrm flipV="1">
            <a:off x="184150" y="3247926"/>
            <a:ext cx="11818938" cy="744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1" y="865075"/>
            <a:ext cx="5384673" cy="235439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191" y="3412828"/>
            <a:ext cx="11372850" cy="2924175"/>
          </a:xfrm>
          <a:prstGeom prst="rect">
            <a:avLst/>
          </a:prstGeom>
        </p:spPr>
      </p:pic>
      <p:sp>
        <p:nvSpPr>
          <p:cNvPr id="33" name="Metin kutusu 32"/>
          <p:cNvSpPr txBox="1"/>
          <p:nvPr/>
        </p:nvSpPr>
        <p:spPr>
          <a:xfrm>
            <a:off x="5962294" y="1050826"/>
            <a:ext cx="56659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Faaliyete ait ikinci bir gösterge eklerken faaliyetin üzerine gelip sağa tıklayıp gösterge ekle diyerek aşağıdaki ekrana ulaşılır.</a:t>
            </a:r>
          </a:p>
          <a:p>
            <a:endParaRPr lang="tr-TR" dirty="0"/>
          </a:p>
          <a:p>
            <a:r>
              <a:rPr lang="tr-TR" dirty="0" smtClean="0"/>
              <a:t>Açılan ekranda gösterge adı, göstergeye ilişkin açıklama, gösterge sırası, değer tipi, yönelim ve veri tipi </a:t>
            </a:r>
            <a:r>
              <a:rPr lang="tr-TR" dirty="0"/>
              <a:t>seçilir (üst faaliyet otomatik olarak gelecektir). </a:t>
            </a:r>
            <a:r>
              <a:rPr lang="tr-TR" dirty="0" smtClean="0"/>
              <a:t>Sonra güncelle butonuna tıklanarak gösterge kaydedilir.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84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7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93" y="1022053"/>
            <a:ext cx="11295570" cy="506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3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8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30" y="988139"/>
            <a:ext cx="11278223" cy="3968274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460830" y="5065236"/>
            <a:ext cx="11362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Göstergeye ilişkin detaylar girilirken, ilgili gösterge seçilir. (Bir önceki sayfada gösterilmiştir.) Yeni kayıt butonuna tıklanır ve yukarıdaki ekrana ulaşılır. Burada ağırlık 1, hesaplama türü boş, dönem </a:t>
            </a:r>
            <a:r>
              <a:rPr lang="tr-TR" smtClean="0"/>
              <a:t>sayısı </a:t>
            </a:r>
            <a:r>
              <a:rPr lang="tr-TR" smtClean="0"/>
              <a:t>1 </a:t>
            </a:r>
            <a:r>
              <a:rPr lang="tr-TR" dirty="0" smtClean="0"/>
              <a:t>olarak seçilir. Daha sonra ilgili valilik seçilerek oluştur butonuna tıklanır ve hedef değeri girilir.</a:t>
            </a:r>
          </a:p>
          <a:p>
            <a:r>
              <a:rPr lang="tr-TR" dirty="0" smtClean="0"/>
              <a:t>Girilen hedefe ilişkin güncellemeler yapılırken arka sayfadaki adımlar izlenir.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4010" y="4382611"/>
            <a:ext cx="2028825" cy="7620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1975104" y="3345815"/>
            <a:ext cx="521208" cy="137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</a:rPr>
              <a:t>2022</a:t>
            </a:r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4857749" y="3208654"/>
            <a:ext cx="365760" cy="137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00" dirty="0" smtClean="0">
                <a:solidFill>
                  <a:schemeClr val="tx1"/>
                </a:solidFill>
              </a:rPr>
              <a:t>2022</a:t>
            </a:r>
            <a:endParaRPr lang="tr-TR" sz="700" dirty="0">
              <a:solidFill>
                <a:schemeClr val="tx1"/>
              </a:solidFill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6093619" y="3208654"/>
            <a:ext cx="365760" cy="137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00" dirty="0" smtClean="0">
                <a:solidFill>
                  <a:schemeClr val="tx1"/>
                </a:solidFill>
              </a:rPr>
              <a:t>2022</a:t>
            </a:r>
            <a:endParaRPr lang="tr-TR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 7"/>
          <p:cNvGrpSpPr>
            <a:grpSpLocks/>
          </p:cNvGrpSpPr>
          <p:nvPr/>
        </p:nvGrpSpPr>
        <p:grpSpPr bwMode="auto">
          <a:xfrm>
            <a:off x="0" y="-3175"/>
            <a:ext cx="12276138" cy="6861175"/>
            <a:chOff x="0" y="-3175"/>
            <a:chExt cx="12276306" cy="6861175"/>
          </a:xfrm>
        </p:grpSpPr>
        <p:sp>
          <p:nvSpPr>
            <p:cNvPr id="9" name="Dikdörtgen 8">
              <a:extLst>
                <a:ext uri="{FF2B5EF4-FFF2-40B4-BE49-F238E27FC236}">
                  <a16:creationId xmlns:a16="http://schemas.microsoft.com/office/drawing/2014/main" id="{46371DE6-B846-F240-8F01-4966D9656FAA}"/>
                </a:ext>
              </a:extLst>
            </p:cNvPr>
            <p:cNvSpPr/>
            <p:nvPr/>
          </p:nvSpPr>
          <p:spPr>
            <a:xfrm>
              <a:off x="0" y="579438"/>
              <a:ext cx="12192167" cy="6278562"/>
            </a:xfrm>
            <a:prstGeom prst="rect">
              <a:avLst/>
            </a:prstGeom>
            <a:pattFill prst="dk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9F1B"/>
                </a:solidFill>
              </a:endParaRPr>
            </a:p>
          </p:txBody>
        </p:sp>
        <p:sp>
          <p:nvSpPr>
            <p:cNvPr id="10" name="Dik Üçgen 9">
              <a:extLst>
                <a:ext uri="{FF2B5EF4-FFF2-40B4-BE49-F238E27FC236}">
                  <a16:creationId xmlns:a16="http://schemas.microsoft.com/office/drawing/2014/main" id="{AC51EC52-B5B5-B441-B539-24D4BBA72C65}"/>
                </a:ext>
              </a:extLst>
            </p:cNvPr>
            <p:cNvSpPr/>
            <p:nvPr/>
          </p:nvSpPr>
          <p:spPr>
            <a:xfrm>
              <a:off x="0" y="2606675"/>
              <a:ext cx="4251383" cy="4251325"/>
            </a:xfrm>
            <a:prstGeom prst="rtTriangle">
              <a:avLst/>
            </a:prstGeom>
            <a:solidFill>
              <a:srgbClr val="2E5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3838AA0-BA5C-004B-855A-ED3BD74C9CBA}"/>
                </a:ext>
              </a:extLst>
            </p:cNvPr>
            <p:cNvSpPr/>
            <p:nvPr/>
          </p:nvSpPr>
          <p:spPr>
            <a:xfrm>
              <a:off x="184153" y="836613"/>
              <a:ext cx="11819100" cy="5856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44106" name="Slide Number Placeholder 1"/>
            <p:cNvSpPr txBox="1">
              <a:spLocks noChangeArrowheads="1"/>
            </p:cNvSpPr>
            <p:nvPr/>
          </p:nvSpPr>
          <p:spPr bwMode="auto">
            <a:xfrm>
              <a:off x="11555413" y="6350000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C2222958-7A2A-E147-8411-7EAC32FA8E6B}"/>
                </a:ext>
              </a:extLst>
            </p:cNvPr>
            <p:cNvSpPr/>
            <p:nvPr/>
          </p:nvSpPr>
          <p:spPr>
            <a:xfrm>
              <a:off x="11566683" y="6361113"/>
              <a:ext cx="709623" cy="295275"/>
            </a:xfrm>
            <a:prstGeom prst="roundRect">
              <a:avLst/>
            </a:prstGeom>
            <a:solidFill>
              <a:srgbClr val="2E54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44108" name="Slide Number Placeholder 1"/>
            <p:cNvSpPr txBox="1">
              <a:spLocks noChangeArrowheads="1"/>
            </p:cNvSpPr>
            <p:nvPr/>
          </p:nvSpPr>
          <p:spPr bwMode="auto">
            <a:xfrm>
              <a:off x="11574869" y="6379184"/>
              <a:ext cx="63658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fld id="{4D8A4677-7F6D-4CAF-BD0D-5CD335626015}" type="slidenum">
                <a:rPr lang="en-US" altLang="tr-TR" sz="1200" b="1">
                  <a:solidFill>
                    <a:schemeClr val="bg1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t>9</a:t>
              </a:fld>
              <a:endParaRPr lang="en-US" altLang="tr-TR" sz="1200" b="1">
                <a:solidFill>
                  <a:schemeClr val="bg1"/>
                </a:solidFill>
              </a:endParaRPr>
            </a:p>
          </p:txBody>
        </p:sp>
        <p:sp>
          <p:nvSpPr>
            <p:cNvPr id="15" name="Dikdörtgen 11">
              <a:extLst>
                <a:ext uri="{FF2B5EF4-FFF2-40B4-BE49-F238E27FC236}">
                  <a16:creationId xmlns:a16="http://schemas.microsoft.com/office/drawing/2014/main" id="{6B46EE23-2026-0542-B9D4-871984F532E0}"/>
                </a:ext>
              </a:extLst>
            </p:cNvPr>
            <p:cNvSpPr/>
            <p:nvPr/>
          </p:nvSpPr>
          <p:spPr>
            <a:xfrm>
              <a:off x="1838350" y="485775"/>
              <a:ext cx="8515467" cy="260350"/>
            </a:xfrm>
            <a:custGeom>
              <a:avLst/>
              <a:gdLst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0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516203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  <a:gd name="connsiteX0" fmla="*/ 0 w 8516203"/>
                <a:gd name="connsiteY0" fmla="*/ 0 h 260224"/>
                <a:gd name="connsiteX1" fmla="*/ 8516203 w 8516203"/>
                <a:gd name="connsiteY1" fmla="*/ 0 h 260224"/>
                <a:gd name="connsiteX2" fmla="*/ 8134066 w 8516203"/>
                <a:gd name="connsiteY2" fmla="*/ 260224 h 260224"/>
                <a:gd name="connsiteX3" fmla="*/ 293427 w 8516203"/>
                <a:gd name="connsiteY3" fmla="*/ 260224 h 260224"/>
                <a:gd name="connsiteX4" fmla="*/ 0 w 8516203"/>
                <a:gd name="connsiteY4" fmla="*/ 0 h 26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6203" h="260224">
                  <a:moveTo>
                    <a:pt x="0" y="0"/>
                  </a:moveTo>
                  <a:lnTo>
                    <a:pt x="8516203" y="0"/>
                  </a:lnTo>
                  <a:lnTo>
                    <a:pt x="8134066" y="260224"/>
                  </a:lnTo>
                  <a:lnTo>
                    <a:pt x="293427" y="26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A8EA7B9-F1C4-D84C-802D-45DFF80AAB02}"/>
                </a:ext>
              </a:extLst>
            </p:cNvPr>
            <p:cNvSpPr/>
            <p:nvPr/>
          </p:nvSpPr>
          <p:spPr>
            <a:xfrm>
              <a:off x="0" y="0"/>
              <a:ext cx="12192167" cy="615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sp>
          <p:nvSpPr>
            <p:cNvPr id="17" name="Dikdörtgen 16">
              <a:extLst>
                <a:ext uri="{FF2B5EF4-FFF2-40B4-BE49-F238E27FC236}">
                  <a16:creationId xmlns:a16="http://schemas.microsoft.com/office/drawing/2014/main" id="{A1915795-C210-4344-B114-1C9EB3855B5B}"/>
                </a:ext>
              </a:extLst>
            </p:cNvPr>
            <p:cNvSpPr/>
            <p:nvPr/>
          </p:nvSpPr>
          <p:spPr>
            <a:xfrm>
              <a:off x="0" y="-3175"/>
              <a:ext cx="12192167" cy="1206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solidFill>
                  <a:srgbClr val="44546A"/>
                </a:solidFill>
              </a:endParaRPr>
            </a:p>
          </p:txBody>
        </p:sp>
        <p:grpSp>
          <p:nvGrpSpPr>
            <p:cNvPr id="44112" name="Grup 17"/>
            <p:cNvGrpSpPr>
              <a:grpSpLocks/>
            </p:cNvGrpSpPr>
            <p:nvPr/>
          </p:nvGrpSpPr>
          <p:grpSpPr bwMode="auto">
            <a:xfrm>
              <a:off x="10853738" y="173038"/>
              <a:ext cx="835025" cy="833437"/>
              <a:chOff x="10853738" y="173038"/>
              <a:chExt cx="835025" cy="83343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0BE1B27-4BA2-8E4E-8E6A-4546C163E6F4}"/>
                  </a:ext>
                </a:extLst>
              </p:cNvPr>
              <p:cNvSpPr/>
              <p:nvPr/>
            </p:nvSpPr>
            <p:spPr>
              <a:xfrm>
                <a:off x="10853887" y="173038"/>
                <a:ext cx="835036" cy="8334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>
                  <a:solidFill>
                    <a:prstClr val="white"/>
                  </a:solidFill>
                </a:endParaRPr>
              </a:p>
            </p:txBody>
          </p:sp>
          <p:pic>
            <p:nvPicPr>
              <p:cNvPr id="44114" name="Resim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20413" y="239713"/>
                <a:ext cx="70802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4035" name="Dikdörtgen 13"/>
          <p:cNvSpPr>
            <a:spLocks noChangeArrowheads="1"/>
          </p:cNvSpPr>
          <p:nvPr/>
        </p:nvSpPr>
        <p:spPr bwMode="auto">
          <a:xfrm>
            <a:off x="685800" y="153988"/>
            <a:ext cx="8343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VALİLİK </a:t>
            </a:r>
            <a:r>
              <a:rPr lang="tr-TR" altLang="tr-TR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ÇALIŞMA PLANI</a:t>
            </a:r>
            <a:endParaRPr lang="tr-TR" altLang="tr-TR" sz="2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455" y="1022053"/>
            <a:ext cx="11576328" cy="4678495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305455" y="5812240"/>
            <a:ext cx="11362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Bir göstergeye ilişkin gerçekleşmeler girilirken gösterge seçilir ve veri getir butonuna tıklanır. Burada kalem işaretine tıklanarak arka sayfadaki güncelleme ekranına ulaşılır. </a:t>
            </a:r>
            <a:endParaRPr lang="tr-TR" dirty="0"/>
          </a:p>
        </p:txBody>
      </p:sp>
      <p:sp>
        <p:nvSpPr>
          <p:cNvPr id="20" name="Dikdörtgen 19"/>
          <p:cNvSpPr/>
          <p:nvPr/>
        </p:nvSpPr>
        <p:spPr>
          <a:xfrm>
            <a:off x="8945117" y="5436636"/>
            <a:ext cx="365760" cy="137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00" dirty="0" smtClean="0">
                <a:solidFill>
                  <a:schemeClr val="tx1"/>
                </a:solidFill>
              </a:rPr>
              <a:t>2022</a:t>
            </a:r>
            <a:endParaRPr lang="tr-TR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663</Words>
  <Application>Microsoft Office PowerPoint</Application>
  <PresentationFormat>Geniş ekran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Ümit ŞEN</dc:creator>
  <cp:lastModifiedBy>Züleyha AKSÜZEK KAVAK</cp:lastModifiedBy>
  <cp:revision>49</cp:revision>
  <dcterms:created xsi:type="dcterms:W3CDTF">2020-03-16T08:13:05Z</dcterms:created>
  <dcterms:modified xsi:type="dcterms:W3CDTF">2022-12-21T08:40:16Z</dcterms:modified>
</cp:coreProperties>
</file>